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7" r:id="rId3"/>
    <p:sldId id="278" r:id="rId4"/>
    <p:sldId id="273" r:id="rId5"/>
    <p:sldId id="276" r:id="rId6"/>
    <p:sldId id="274" r:id="rId7"/>
    <p:sldId id="275" r:id="rId8"/>
    <p:sldId id="261" r:id="rId9"/>
    <p:sldId id="279" r:id="rId10"/>
    <p:sldId id="263" r:id="rId11"/>
    <p:sldId id="264" r:id="rId12"/>
    <p:sldId id="265" r:id="rId13"/>
    <p:sldId id="266" r:id="rId14"/>
    <p:sldId id="267" r:id="rId15"/>
    <p:sldId id="280" r:id="rId16"/>
    <p:sldId id="268" r:id="rId17"/>
    <p:sldId id="269" r:id="rId18"/>
    <p:sldId id="281" r:id="rId19"/>
    <p:sldId id="282" r:id="rId20"/>
    <p:sldId id="283" r:id="rId21"/>
    <p:sldId id="284" r:id="rId22"/>
    <p:sldId id="270" r:id="rId23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dvolená sekcia" id="{F08BCDDA-3125-45C9-81C0-058E33D318AB}">
          <p14:sldIdLst>
            <p14:sldId id="256"/>
            <p14:sldId id="277"/>
            <p14:sldId id="278"/>
            <p14:sldId id="273"/>
            <p14:sldId id="276"/>
            <p14:sldId id="274"/>
            <p14:sldId id="275"/>
            <p14:sldId id="261"/>
            <p14:sldId id="279"/>
            <p14:sldId id="263"/>
            <p14:sldId id="264"/>
            <p14:sldId id="265"/>
          </p14:sldIdLst>
        </p14:section>
        <p14:section name="Sekcia bez názvu" id="{3F76E0C1-0F43-4970-8E1D-CEB87865AB54}">
          <p14:sldIdLst>
            <p14:sldId id="266"/>
            <p14:sldId id="267"/>
            <p14:sldId id="280"/>
            <p14:sldId id="268"/>
            <p14:sldId id="269"/>
            <p14:sldId id="281"/>
            <p14:sldId id="282"/>
            <p14:sldId id="283"/>
            <p14:sldId id="284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EC20B-08B5-4E82-A50E-7690C538AE9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150B5-A708-4137-BB1E-AFA01CBC5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604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minutie rizikovej oblasti: pri </a:t>
            </a:r>
            <a:r>
              <a:rPr lang="sk-SK" dirty="0" err="1" smtClean="0"/>
              <a:t>delineácii</a:t>
            </a:r>
            <a:r>
              <a:rPr lang="sk-SK" dirty="0" smtClean="0"/>
              <a:t>, pri zmene objemu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150B5-A708-4137-BB1E-AFA01CBC5C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64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 smtClean="0"/>
              <a:t>multivariačná</a:t>
            </a:r>
            <a:r>
              <a:rPr lang="sk-SK" dirty="0" smtClean="0"/>
              <a:t> analýza:</a:t>
            </a:r>
            <a:r>
              <a:rPr lang="sk-SK" baseline="0" dirty="0" smtClean="0"/>
              <a:t> </a:t>
            </a:r>
            <a:r>
              <a:rPr lang="sk-SK" dirty="0" smtClean="0"/>
              <a:t>nevýznamné pre prežívanie aj LRK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150B5-A708-4137-BB1E-AFA01CBC5CC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997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 smtClean="0"/>
              <a:t>multivariačná</a:t>
            </a:r>
            <a:r>
              <a:rPr lang="sk-SK" dirty="0" smtClean="0"/>
              <a:t> analýza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150B5-A708-4137-BB1E-AFA01CBC5CC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07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aká kombinácia s akcelerovanou rádioterapiou?</a:t>
            </a:r>
          </a:p>
          <a:p>
            <a:r>
              <a:rPr lang="sk-SK" dirty="0" err="1" smtClean="0"/>
              <a:t>mámeliečiť</a:t>
            </a:r>
            <a:r>
              <a:rPr lang="sk-SK" dirty="0" smtClean="0"/>
              <a:t> rovnako HPV+ aj HPV -?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150B5-A708-4137-BB1E-AFA01CBC5C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675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málo pracovísk používa</a:t>
            </a:r>
            <a:r>
              <a:rPr lang="sk-SK" baseline="0" dirty="0" smtClean="0"/>
              <a:t> kombinované schémy </a:t>
            </a:r>
            <a:r>
              <a:rPr lang="sk-SK" baseline="0" dirty="0" err="1" smtClean="0"/>
              <a:t>napr</a:t>
            </a:r>
            <a:r>
              <a:rPr lang="sk-SK" baseline="0" dirty="0" smtClean="0"/>
              <a:t> </a:t>
            </a:r>
            <a:r>
              <a:rPr lang="sk-SK" baseline="0" dirty="0" err="1" smtClean="0"/>
              <a:t>karbo</a:t>
            </a:r>
            <a:r>
              <a:rPr lang="sk-SK" baseline="0" dirty="0" smtClean="0"/>
              <a:t> + 5FU</a:t>
            </a:r>
          </a:p>
          <a:p>
            <a:r>
              <a:rPr lang="sk-SK" baseline="0" dirty="0" smtClean="0"/>
              <a:t>veľa pracovísk používa </a:t>
            </a:r>
            <a:r>
              <a:rPr lang="sk-SK" baseline="0" dirty="0" err="1" smtClean="0"/>
              <a:t>cisplatinu</a:t>
            </a:r>
            <a:r>
              <a:rPr lang="sk-SK" baseline="0" dirty="0" smtClean="0"/>
              <a:t> týždenne dôkazy?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150B5-A708-4137-BB1E-AFA01CBC5C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324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Motivácia pre týždennú </a:t>
            </a:r>
            <a:r>
              <a:rPr lang="sk-SK" dirty="0" err="1" smtClean="0"/>
              <a:t>cisplatinu</a:t>
            </a:r>
            <a:r>
              <a:rPr lang="sk-SK" dirty="0" smtClean="0"/>
              <a:t>: Problém: napriek vyššej lokálnej kontrole, prežívanie rovnaké</a:t>
            </a:r>
          </a:p>
          <a:p>
            <a:r>
              <a:rPr lang="sk-SK" dirty="0" smtClean="0"/>
              <a:t>problém: neskorá toxicita</a:t>
            </a:r>
            <a:r>
              <a:rPr lang="sk-SK" baseline="0" dirty="0" smtClean="0"/>
              <a:t> </a:t>
            </a:r>
            <a:r>
              <a:rPr lang="sk-SK" baseline="0" dirty="0" err="1" smtClean="0"/>
              <a:t>cisplatiny</a:t>
            </a:r>
            <a:r>
              <a:rPr lang="sk-SK" baseline="0" dirty="0" smtClean="0"/>
              <a:t> 100 mg/m2: úmrtia z iných príčin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150B5-A708-4137-BB1E-AFA01CBC5C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85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Koľko </a:t>
            </a:r>
            <a:r>
              <a:rPr lang="sk-SK" dirty="0" err="1" smtClean="0"/>
              <a:t>cisplatiny</a:t>
            </a:r>
            <a:r>
              <a:rPr lang="sk-SK" dirty="0" smtClean="0"/>
              <a:t> pri skrátení rádioterapie?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150B5-A708-4137-BB1E-AFA01CBC5CC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235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najčastejšia </a:t>
            </a:r>
            <a:r>
              <a:rPr lang="sk-SK" dirty="0" err="1" smtClean="0"/>
              <a:t>frakcionácia</a:t>
            </a:r>
            <a:r>
              <a:rPr lang="sk-SK" dirty="0" smtClean="0"/>
              <a:t>,</a:t>
            </a:r>
            <a:r>
              <a:rPr lang="sk-SK" baseline="0" dirty="0" smtClean="0"/>
              <a:t> sú aj </a:t>
            </a:r>
            <a:r>
              <a:rPr lang="sk-SK" baseline="0" dirty="0" err="1" smtClean="0"/>
              <a:t>extprémy</a:t>
            </a:r>
            <a:r>
              <a:rPr lang="sk-SK" baseline="0" dirty="0" smtClean="0"/>
              <a:t>, krk profylakticky 63 </a:t>
            </a:r>
            <a:r>
              <a:rPr lang="sk-SK" baseline="0" dirty="0" err="1" smtClean="0"/>
              <a:t>Gy</a:t>
            </a:r>
            <a:r>
              <a:rPr lang="sk-SK" baseline="0" dirty="0" smtClean="0"/>
              <a:t>, k tomu +/- 3. objem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150B5-A708-4137-BB1E-AFA01CBC5CC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983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predlžovanie</a:t>
            </a:r>
            <a:r>
              <a:rPr lang="sk-SK" baseline="0" dirty="0" smtClean="0"/>
              <a:t> RT – kvôli poruchám </a:t>
            </a:r>
            <a:r>
              <a:rPr lang="sk-SK" baseline="0" dirty="0" err="1" smtClean="0"/>
              <a:t>prístojov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150B5-A708-4137-BB1E-AFA01CBC5CC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281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prísny limit pre chudnutie</a:t>
            </a:r>
            <a:r>
              <a:rPr lang="sk-SK" baseline="0" dirty="0" smtClean="0"/>
              <a:t> – 8% - sonda, </a:t>
            </a:r>
            <a:r>
              <a:rPr lang="sk-SK" baseline="0" dirty="0" err="1" smtClean="0"/>
              <a:t>renálna</a:t>
            </a:r>
            <a:r>
              <a:rPr lang="sk-SK" baseline="0" dirty="0" smtClean="0"/>
              <a:t> – z </a:t>
            </a:r>
            <a:r>
              <a:rPr lang="sk-SK" baseline="0" dirty="0" err="1" smtClean="0"/>
              <a:t>extrarenálnych</a:t>
            </a:r>
            <a:r>
              <a:rPr lang="sk-SK" baseline="0" dirty="0" smtClean="0"/>
              <a:t> príčin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150B5-A708-4137-BB1E-AFA01CBC5CC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10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baseline="0" dirty="0" smtClean="0"/>
              <a:t> u niektorých len krátkodobá toxicita, </a:t>
            </a:r>
            <a:r>
              <a:rPr lang="sk-SK" baseline="0" dirty="0" err="1" smtClean="0"/>
              <a:t>renálna</a:t>
            </a:r>
            <a:r>
              <a:rPr lang="sk-SK" baseline="0" dirty="0" smtClean="0"/>
              <a:t> – z </a:t>
            </a:r>
            <a:r>
              <a:rPr lang="sk-SK" baseline="0" dirty="0" err="1" smtClean="0"/>
              <a:t>extrarenálnych</a:t>
            </a:r>
            <a:r>
              <a:rPr lang="sk-SK" baseline="0" dirty="0" smtClean="0"/>
              <a:t> príčin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150B5-A708-4137-BB1E-AFA01CBC5CC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10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2E2F3-A957-4897-AE39-228CC061DCDB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gif"/><Relationship Id="rId5" Type="http://schemas.openxmlformats.org/officeDocument/2006/relationships/image" Target="../media/image11.gif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k-SK" sz="4000" b="1" dirty="0"/>
              <a:t>Chemorádioterapia nádorov hlavy </a:t>
            </a:r>
            <a:br>
              <a:rPr lang="sk-SK" sz="4000" b="1" dirty="0"/>
            </a:br>
            <a:r>
              <a:rPr lang="sk-SK" sz="4000" b="1" dirty="0" smtClean="0"/>
              <a:t>a </a:t>
            </a:r>
            <a:r>
              <a:rPr lang="sk-SK" sz="4000" b="1" dirty="0"/>
              <a:t>krku technikou SIB IMRT </a:t>
            </a:r>
            <a:r>
              <a:rPr lang="sk-SK" sz="4000" b="1" dirty="0" smtClean="0"/>
              <a:t>s </a:t>
            </a:r>
            <a:r>
              <a:rPr lang="sk-SK" sz="4000" b="1" dirty="0"/>
              <a:t>týždenným podávaním </a:t>
            </a:r>
            <a:r>
              <a:rPr lang="sk-SK" sz="4000" b="1" dirty="0" err="1"/>
              <a:t>cisplatiny</a:t>
            </a:r>
            <a:r>
              <a:rPr lang="sk-SK" b="1" dirty="0"/>
              <a:t/>
            </a:r>
            <a:br>
              <a:rPr lang="sk-SK" b="1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k-SK" i="1" dirty="0"/>
              <a:t>Pavol </a:t>
            </a:r>
            <a:r>
              <a:rPr lang="sk-SK" i="1" dirty="0" err="1"/>
              <a:t>Dubinský</a:t>
            </a:r>
            <a:r>
              <a:rPr lang="sk-SK" i="1" dirty="0"/>
              <a:t>, Gabriela </a:t>
            </a:r>
            <a:r>
              <a:rPr lang="sk-SK" i="1" dirty="0" err="1"/>
              <a:t>Barilíková</a:t>
            </a:r>
            <a:r>
              <a:rPr lang="sk-SK" i="1" dirty="0"/>
              <a:t>, Pavol Matula, Daniela </a:t>
            </a:r>
            <a:r>
              <a:rPr lang="sk-SK" i="1" dirty="0" err="1"/>
              <a:t>Nadzonová</a:t>
            </a:r>
            <a:r>
              <a:rPr lang="sk-SK" i="1" dirty="0"/>
              <a:t>, Marek </a:t>
            </a:r>
            <a:r>
              <a:rPr lang="sk-SK" i="1" dirty="0" err="1"/>
              <a:t>Marinčák</a:t>
            </a:r>
            <a:r>
              <a:rPr lang="sk-SK" i="1" dirty="0"/>
              <a:t>, Matúš </a:t>
            </a:r>
            <a:r>
              <a:rPr lang="sk-SK" i="1" dirty="0" err="1"/>
              <a:t>Zgola</a:t>
            </a:r>
            <a:r>
              <a:rPr lang="sk-SK" i="1" dirty="0"/>
              <a:t> and Vladimír Vojtek</a:t>
            </a:r>
            <a:endParaRPr lang="sk-SK" b="1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sk-SK" i="1" dirty="0"/>
              <a:t>Oddelenie radiačnej onkológie VOÚ, a.s.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122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94346" y="116632"/>
            <a:ext cx="7772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sk-SK" sz="3600" dirty="0"/>
              <a:t>Charakteristika súboru</a:t>
            </a:r>
            <a:endParaRPr lang="cs-CZ" sz="3600" dirty="0"/>
          </a:p>
        </p:txBody>
      </p:sp>
      <p:graphicFrame>
        <p:nvGraphicFramePr>
          <p:cNvPr id="5" name="Group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948179"/>
              </p:ext>
            </p:extLst>
          </p:nvPr>
        </p:nvGraphicFramePr>
        <p:xfrm>
          <a:off x="999146" y="1323886"/>
          <a:ext cx="6477000" cy="5222494"/>
        </p:xfrm>
        <a:graphic>
          <a:graphicData uri="http://schemas.openxmlformats.org/drawingml/2006/table">
            <a:tbl>
              <a:tblPr/>
              <a:tblGrid>
                <a:gridCol w="4724400"/>
                <a:gridCol w="17526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Počet pacientov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Vek: rozpätie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medián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 – 64 r.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 r.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Pohlavie</a:t>
                      </a: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 žena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muž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15% (6)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85% (35)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1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Lokalizácia: </a:t>
                      </a:r>
                      <a:r>
                        <a:rPr kumimoji="0" lang="sk-SK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orofarynx</a:t>
                      </a:r>
                      <a:endParaRPr kumimoji="0" lang="sk-SK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</a:t>
                      </a:r>
                      <a:r>
                        <a:rPr kumimoji="0" lang="sk-SK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larynx</a:t>
                      </a:r>
                      <a:endParaRPr kumimoji="0" lang="sk-SK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</a:t>
                      </a:r>
                      <a:r>
                        <a:rPr kumimoji="0" lang="sk-SK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hypofarynx</a:t>
                      </a:r>
                      <a:endParaRPr kumimoji="0" lang="sk-SK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ústna dutina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56% (23)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7% (3)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22% (9)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15% (6)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Štádium:  III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IVA    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39% (16)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61% (25)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HPV status: </a:t>
                      </a:r>
                      <a:r>
                        <a:rPr kumimoji="0" lang="cs-CZ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pozitívny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</a:t>
                      </a:r>
                      <a:r>
                        <a:rPr kumimoji="0" lang="cs-CZ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negatívny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27% (11)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73% (30)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Fajčenie</a:t>
                      </a: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 </a:t>
                      </a:r>
                      <a:r>
                        <a:rPr kumimoji="0" lang="cs-CZ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nefajčiar</a:t>
                      </a: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 slabý </a:t>
                      </a:r>
                      <a:r>
                        <a:rPr kumimoji="0" lang="cs-CZ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fajčiar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</a:t>
                      </a:r>
                      <a:r>
                        <a:rPr kumimoji="0" lang="cs-CZ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fajčiar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24% (10)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k-SK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76% (31)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 Box 40"/>
          <p:cNvSpPr txBox="1">
            <a:spLocks noChangeArrowheads="1"/>
          </p:cNvSpPr>
          <p:nvPr/>
        </p:nvSpPr>
        <p:spPr bwMode="auto">
          <a:xfrm>
            <a:off x="6622071" y="3036799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cs-CZ"/>
          </a:p>
        </p:txBody>
      </p:sp>
      <p:cxnSp>
        <p:nvCxnSpPr>
          <p:cNvPr id="7" name="Rovná spojnica 6"/>
          <p:cNvCxnSpPr/>
          <p:nvPr/>
        </p:nvCxnSpPr>
        <p:spPr>
          <a:xfrm>
            <a:off x="2204282" y="1031032"/>
            <a:ext cx="4752528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303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 dirty="0" smtClean="0"/>
              <a:t>Plánovanie rádioterapie</a:t>
            </a:r>
            <a:endParaRPr lang="en-US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51520" y="1700808"/>
            <a:ext cx="8712968" cy="4425355"/>
          </a:xfrm>
        </p:spPr>
        <p:txBody>
          <a:bodyPr>
            <a:normAutofit/>
          </a:bodyPr>
          <a:lstStyle/>
          <a:p>
            <a:r>
              <a:rPr lang="sk-SK" sz="3000" dirty="0"/>
              <a:t>p</a:t>
            </a:r>
            <a:r>
              <a:rPr lang="sk-SK" sz="3000" dirty="0" smtClean="0"/>
              <a:t>redpis celkovej dávky</a:t>
            </a:r>
          </a:p>
          <a:p>
            <a:pPr lvl="1"/>
            <a:r>
              <a:rPr lang="sk-SK" sz="2600" dirty="0" smtClean="0"/>
              <a:t>PTV1: profylaktické ožiarenie krku (CTV1 + 5 mm) </a:t>
            </a:r>
            <a:r>
              <a:rPr lang="sk-SK" sz="2600" b="1" dirty="0" smtClean="0"/>
              <a:t>54 </a:t>
            </a:r>
            <a:r>
              <a:rPr lang="sk-SK" sz="2600" b="1" dirty="0" err="1" smtClean="0"/>
              <a:t>Gy</a:t>
            </a:r>
            <a:endParaRPr lang="sk-SK" sz="2600" b="1" dirty="0" smtClean="0"/>
          </a:p>
          <a:p>
            <a:pPr lvl="1"/>
            <a:r>
              <a:rPr lang="sk-SK" sz="2600" dirty="0" smtClean="0"/>
              <a:t>PTV2: </a:t>
            </a:r>
            <a:r>
              <a:rPr lang="sk-SK" sz="2600" dirty="0" err="1" smtClean="0"/>
              <a:t>subklinické</a:t>
            </a:r>
            <a:r>
              <a:rPr lang="sk-SK" sz="2600" dirty="0" smtClean="0"/>
              <a:t> šírenie tumoru (CTV2 + 5 mm)   </a:t>
            </a:r>
            <a:r>
              <a:rPr lang="sk-SK" sz="2600" b="1" dirty="0" smtClean="0"/>
              <a:t>60 </a:t>
            </a:r>
            <a:r>
              <a:rPr lang="sk-SK" sz="2600" b="1" dirty="0" err="1" smtClean="0"/>
              <a:t>Gy</a:t>
            </a:r>
            <a:endParaRPr lang="sk-SK" sz="2600" b="1" dirty="0" smtClean="0"/>
          </a:p>
          <a:p>
            <a:pPr lvl="1"/>
            <a:r>
              <a:rPr lang="sk-SK" sz="2600" dirty="0" smtClean="0"/>
              <a:t>PTV3: zjavný tumor (GTV+ 7 mm)                              </a:t>
            </a:r>
            <a:r>
              <a:rPr lang="sk-SK" sz="2600" b="1" dirty="0" smtClean="0"/>
              <a:t>67.5 </a:t>
            </a:r>
            <a:r>
              <a:rPr lang="sk-SK" sz="2600" b="1" dirty="0" err="1" smtClean="0"/>
              <a:t>Gy</a:t>
            </a:r>
            <a:endParaRPr lang="sk-SK" sz="2600" b="1" dirty="0" smtClean="0"/>
          </a:p>
          <a:p>
            <a:r>
              <a:rPr lang="sk-SK" sz="3000" dirty="0" smtClean="0"/>
              <a:t>denne 2,25/2,0/1,8 </a:t>
            </a:r>
            <a:r>
              <a:rPr lang="sk-SK" sz="3000" dirty="0" err="1" smtClean="0"/>
              <a:t>Gy</a:t>
            </a:r>
            <a:endParaRPr lang="sk-SK" sz="3000" dirty="0" smtClean="0"/>
          </a:p>
          <a:p>
            <a:r>
              <a:rPr lang="sk-SK" sz="3000" dirty="0" smtClean="0"/>
              <a:t>dozimetria: 95% - 107% dávky v 95% objemu,</a:t>
            </a:r>
          </a:p>
          <a:p>
            <a:pPr marL="0" indent="0">
              <a:buNone/>
            </a:pPr>
            <a:r>
              <a:rPr lang="sk-SK" sz="3000" dirty="0"/>
              <a:t> </a:t>
            </a:r>
            <a:r>
              <a:rPr lang="sk-SK" sz="3000" dirty="0" smtClean="0"/>
              <a:t>                        šetriť aspoň jednu </a:t>
            </a:r>
            <a:r>
              <a:rPr lang="sk-SK" sz="3000" dirty="0" err="1" smtClean="0"/>
              <a:t>parotis</a:t>
            </a:r>
            <a:endParaRPr lang="sk-SK" sz="3000" dirty="0" smtClean="0"/>
          </a:p>
          <a:p>
            <a:r>
              <a:rPr lang="sk-SK" sz="3000" dirty="0" smtClean="0"/>
              <a:t>MVCBCT týždenná verifikácia</a:t>
            </a:r>
          </a:p>
          <a:p>
            <a:endParaRPr lang="sk-SK" dirty="0" smtClean="0"/>
          </a:p>
          <a:p>
            <a:endParaRPr lang="en-US" dirty="0"/>
          </a:p>
        </p:txBody>
      </p:sp>
      <p:cxnSp>
        <p:nvCxnSpPr>
          <p:cNvPr id="4" name="Rovná spojnica 3"/>
          <p:cNvCxnSpPr/>
          <p:nvPr/>
        </p:nvCxnSpPr>
        <p:spPr>
          <a:xfrm>
            <a:off x="2267744" y="1340768"/>
            <a:ext cx="4752528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580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3187" y="42862"/>
            <a:ext cx="8229600" cy="1143000"/>
          </a:xfrm>
        </p:spPr>
        <p:txBody>
          <a:bodyPr>
            <a:normAutofit/>
          </a:bodyPr>
          <a:lstStyle/>
          <a:p>
            <a:r>
              <a:rPr lang="sk-SK" sz="3600" dirty="0" smtClean="0"/>
              <a:t>Plánovanie rádioterapie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80759"/>
            <a:ext cx="4519958" cy="4867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307879"/>
            <a:ext cx="3433961" cy="3613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Rovná spojnica 6"/>
          <p:cNvCxnSpPr/>
          <p:nvPr/>
        </p:nvCxnSpPr>
        <p:spPr>
          <a:xfrm flipH="1" flipV="1">
            <a:off x="6612829" y="1625757"/>
            <a:ext cx="551459" cy="13922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BlokTextu 35"/>
          <p:cNvSpPr txBox="1"/>
          <p:nvPr/>
        </p:nvSpPr>
        <p:spPr>
          <a:xfrm>
            <a:off x="4927669" y="6309320"/>
            <a:ext cx="1444532" cy="36933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k-SK" b="1" dirty="0" smtClean="0"/>
              <a:t>PTV1 1,8 </a:t>
            </a:r>
            <a:r>
              <a:rPr lang="sk-SK" b="1" dirty="0" err="1" smtClean="0"/>
              <a:t>Gy</a:t>
            </a:r>
            <a:endParaRPr lang="en-US" b="1" dirty="0"/>
          </a:p>
        </p:txBody>
      </p:sp>
      <p:cxnSp>
        <p:nvCxnSpPr>
          <p:cNvPr id="38" name="Rovná spojnica 37"/>
          <p:cNvCxnSpPr/>
          <p:nvPr/>
        </p:nvCxnSpPr>
        <p:spPr>
          <a:xfrm flipV="1">
            <a:off x="2195736" y="1625757"/>
            <a:ext cx="2986146" cy="17153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ovná spojnica 39"/>
          <p:cNvCxnSpPr/>
          <p:nvPr/>
        </p:nvCxnSpPr>
        <p:spPr>
          <a:xfrm flipV="1">
            <a:off x="1585781" y="3584021"/>
            <a:ext cx="2770195" cy="10691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ovná spojnica 41"/>
          <p:cNvCxnSpPr/>
          <p:nvPr/>
        </p:nvCxnSpPr>
        <p:spPr>
          <a:xfrm>
            <a:off x="5580112" y="3615910"/>
            <a:ext cx="504056" cy="6051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ovná spojnica 44"/>
          <p:cNvCxnSpPr/>
          <p:nvPr/>
        </p:nvCxnSpPr>
        <p:spPr>
          <a:xfrm>
            <a:off x="3855330" y="5157192"/>
            <a:ext cx="1115457" cy="118519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ovná spojnica 48"/>
          <p:cNvCxnSpPr/>
          <p:nvPr/>
        </p:nvCxnSpPr>
        <p:spPr>
          <a:xfrm flipV="1">
            <a:off x="6372201" y="4653137"/>
            <a:ext cx="1656183" cy="16892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8" name="Obdĺžnik 1037"/>
          <p:cNvSpPr/>
          <p:nvPr/>
        </p:nvSpPr>
        <p:spPr>
          <a:xfrm>
            <a:off x="4211960" y="3214688"/>
            <a:ext cx="1368152" cy="3693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BlokTextu 53"/>
          <p:cNvSpPr txBox="1"/>
          <p:nvPr/>
        </p:nvSpPr>
        <p:spPr>
          <a:xfrm>
            <a:off x="4176514" y="3214689"/>
            <a:ext cx="158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/>
              <a:t>PTV2 2,0 </a:t>
            </a:r>
            <a:r>
              <a:rPr lang="sk-SK" b="1" dirty="0" err="1" smtClean="0"/>
              <a:t>Gy</a:t>
            </a:r>
            <a:endParaRPr lang="en-US" b="1" dirty="0"/>
          </a:p>
        </p:txBody>
      </p:sp>
      <p:sp>
        <p:nvSpPr>
          <p:cNvPr id="1041" name="Obdĺžnik 1040"/>
          <p:cNvSpPr/>
          <p:nvPr/>
        </p:nvSpPr>
        <p:spPr>
          <a:xfrm>
            <a:off x="5181882" y="1184706"/>
            <a:ext cx="1334333" cy="4467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2" name="BlokTextu 1041"/>
          <p:cNvSpPr txBox="1"/>
          <p:nvPr/>
        </p:nvSpPr>
        <p:spPr>
          <a:xfrm>
            <a:off x="5150600" y="1256426"/>
            <a:ext cx="146222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k-SK" b="1" dirty="0"/>
              <a:t>PTV3 2,25 </a:t>
            </a:r>
            <a:r>
              <a:rPr lang="sk-SK" b="1" dirty="0" err="1" smtClean="0"/>
              <a:t>Gy</a:t>
            </a:r>
            <a:endParaRPr lang="en-US" dirty="0"/>
          </a:p>
        </p:txBody>
      </p:sp>
      <p:cxnSp>
        <p:nvCxnSpPr>
          <p:cNvPr id="66" name="Rovná spojnica 65"/>
          <p:cNvCxnSpPr/>
          <p:nvPr/>
        </p:nvCxnSpPr>
        <p:spPr>
          <a:xfrm>
            <a:off x="2267744" y="1052736"/>
            <a:ext cx="4752528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643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 dirty="0" smtClean="0"/>
              <a:t>Podaná liečba</a:t>
            </a:r>
            <a:endParaRPr lang="en-US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k-SK" dirty="0" smtClean="0"/>
              <a:t>rádioterapia</a:t>
            </a:r>
          </a:p>
          <a:p>
            <a:pPr lvl="1"/>
            <a:r>
              <a:rPr lang="sk-SK" sz="2400" dirty="0" smtClean="0"/>
              <a:t>predpísaná dávka podaná u všetkých</a:t>
            </a:r>
          </a:p>
          <a:p>
            <a:pPr lvl="1"/>
            <a:r>
              <a:rPr lang="sk-SK" sz="2400" dirty="0" smtClean="0"/>
              <a:t>predĺženie rádioterapie: medián o 7 dní</a:t>
            </a:r>
          </a:p>
          <a:p>
            <a:pPr lvl="1"/>
            <a:r>
              <a:rPr lang="sk-SK" sz="2400" dirty="0" smtClean="0"/>
              <a:t>priemerná dávka v </a:t>
            </a:r>
            <a:r>
              <a:rPr lang="sk-SK" sz="2400" dirty="0" err="1" smtClean="0"/>
              <a:t>parotis</a:t>
            </a:r>
            <a:r>
              <a:rPr lang="sk-SK" sz="2400" dirty="0" smtClean="0"/>
              <a:t>:</a:t>
            </a:r>
          </a:p>
          <a:p>
            <a:pPr lvl="2"/>
            <a:r>
              <a:rPr lang="sk-SK" sz="2000" dirty="0" smtClean="0"/>
              <a:t>v </a:t>
            </a:r>
            <a:r>
              <a:rPr lang="sk-SK" sz="2000" dirty="0" err="1" smtClean="0"/>
              <a:t>kontalaterálnej</a:t>
            </a:r>
            <a:r>
              <a:rPr lang="sk-SK" sz="2000" dirty="0" smtClean="0"/>
              <a:t>  29 </a:t>
            </a:r>
            <a:r>
              <a:rPr lang="sk-SK" sz="2000" dirty="0" err="1" smtClean="0"/>
              <a:t>Gy</a:t>
            </a:r>
            <a:r>
              <a:rPr lang="sk-SK" sz="2000" dirty="0" smtClean="0"/>
              <a:t> (20 - 45 </a:t>
            </a:r>
            <a:r>
              <a:rPr lang="sk-SK" sz="2000" dirty="0" err="1" smtClean="0"/>
              <a:t>Gy</a:t>
            </a:r>
            <a:r>
              <a:rPr lang="sk-SK" sz="2000" dirty="0" smtClean="0"/>
              <a:t>)</a:t>
            </a:r>
          </a:p>
          <a:p>
            <a:pPr lvl="2"/>
            <a:r>
              <a:rPr lang="sk-SK" sz="2000" dirty="0" smtClean="0"/>
              <a:t>v </a:t>
            </a:r>
            <a:r>
              <a:rPr lang="sk-SK" sz="2000" dirty="0" err="1" smtClean="0"/>
              <a:t>homolaterálnej</a:t>
            </a:r>
            <a:r>
              <a:rPr lang="sk-SK" sz="2000" dirty="0" smtClean="0"/>
              <a:t> 39 </a:t>
            </a:r>
            <a:r>
              <a:rPr lang="sk-SK" sz="2000" dirty="0" err="1" smtClean="0"/>
              <a:t>Gy</a:t>
            </a:r>
            <a:r>
              <a:rPr lang="sk-SK" sz="2000" dirty="0" smtClean="0"/>
              <a:t> (22 – 56 </a:t>
            </a:r>
            <a:r>
              <a:rPr lang="sk-SK" sz="2000" dirty="0" err="1" smtClean="0"/>
              <a:t>Gy</a:t>
            </a:r>
            <a:r>
              <a:rPr lang="sk-SK" sz="2000" dirty="0" smtClean="0"/>
              <a:t>)</a:t>
            </a:r>
          </a:p>
          <a:p>
            <a:r>
              <a:rPr lang="sk-SK" dirty="0" smtClean="0"/>
              <a:t>chemoterapia</a:t>
            </a:r>
          </a:p>
          <a:p>
            <a:pPr lvl="1"/>
            <a:r>
              <a:rPr lang="sk-SK" dirty="0" smtClean="0"/>
              <a:t>kumulatívna dávka </a:t>
            </a:r>
            <a:r>
              <a:rPr lang="sk-SK" dirty="0" err="1" smtClean="0"/>
              <a:t>cisplatiny</a:t>
            </a:r>
            <a:r>
              <a:rPr lang="sk-SK" dirty="0" smtClean="0"/>
              <a:t> </a:t>
            </a:r>
            <a:r>
              <a:rPr lang="sk-SK" dirty="0"/>
              <a:t>≥200 mg/m</a:t>
            </a:r>
            <a:r>
              <a:rPr lang="sk-SK" baseline="30000" dirty="0"/>
              <a:t>2</a:t>
            </a:r>
            <a:r>
              <a:rPr lang="sk-SK" dirty="0"/>
              <a:t> </a:t>
            </a:r>
            <a:r>
              <a:rPr lang="sk-SK" dirty="0" smtClean="0"/>
              <a:t> 83% (34)</a:t>
            </a:r>
          </a:p>
          <a:p>
            <a:pPr lvl="1"/>
            <a:r>
              <a:rPr lang="sk-SK" dirty="0" smtClean="0"/>
              <a:t>kumulatívna </a:t>
            </a:r>
            <a:r>
              <a:rPr lang="sk-SK" dirty="0" smtClean="0"/>
              <a:t>dávka </a:t>
            </a:r>
            <a:r>
              <a:rPr lang="sk-SK" dirty="0" err="1" smtClean="0"/>
              <a:t>cisplatiny</a:t>
            </a:r>
            <a:r>
              <a:rPr lang="sk-SK" dirty="0" smtClean="0"/>
              <a:t> &lt;200 </a:t>
            </a:r>
            <a:r>
              <a:rPr lang="sk-SK" dirty="0"/>
              <a:t>mg/m</a:t>
            </a:r>
            <a:r>
              <a:rPr lang="sk-SK" baseline="30000" dirty="0"/>
              <a:t>2</a:t>
            </a:r>
            <a:r>
              <a:rPr lang="sk-SK" dirty="0"/>
              <a:t> </a:t>
            </a:r>
            <a:r>
              <a:rPr lang="sk-SK" dirty="0" smtClean="0"/>
              <a:t> 17%  (7)</a:t>
            </a:r>
          </a:p>
          <a:p>
            <a:pPr marL="457200" lvl="1" indent="0">
              <a:buNone/>
            </a:pPr>
            <a:endParaRPr lang="sk-SK" dirty="0" smtClean="0"/>
          </a:p>
          <a:p>
            <a:r>
              <a:rPr lang="sk-SK" dirty="0" smtClean="0"/>
              <a:t>operácia</a:t>
            </a:r>
          </a:p>
          <a:p>
            <a:pPr lvl="1"/>
            <a:r>
              <a:rPr lang="sk-SK" dirty="0" err="1" smtClean="0"/>
              <a:t>upfront</a:t>
            </a:r>
            <a:r>
              <a:rPr lang="sk-SK" dirty="0" smtClean="0"/>
              <a:t> </a:t>
            </a:r>
            <a:r>
              <a:rPr lang="sk-SK" dirty="0" err="1" smtClean="0"/>
              <a:t>homolaterálna</a:t>
            </a:r>
            <a:r>
              <a:rPr lang="sk-SK" dirty="0" smtClean="0"/>
              <a:t> </a:t>
            </a:r>
            <a:r>
              <a:rPr lang="sk-SK" dirty="0" err="1" smtClean="0"/>
              <a:t>disekcia</a:t>
            </a:r>
            <a:r>
              <a:rPr lang="sk-SK" dirty="0" smtClean="0"/>
              <a:t> krku: 2</a:t>
            </a:r>
          </a:p>
          <a:p>
            <a:pPr lvl="1"/>
            <a:r>
              <a:rPr lang="sk-SK" dirty="0" smtClean="0"/>
              <a:t>záchranná resekcia recidívy: 1</a:t>
            </a:r>
          </a:p>
          <a:p>
            <a:endParaRPr lang="sk-SK" sz="2800" dirty="0" smtClean="0"/>
          </a:p>
          <a:p>
            <a:endParaRPr lang="en-US" dirty="0"/>
          </a:p>
        </p:txBody>
      </p:sp>
      <p:cxnSp>
        <p:nvCxnSpPr>
          <p:cNvPr id="4" name="Rovná spojnica 3"/>
          <p:cNvCxnSpPr/>
          <p:nvPr/>
        </p:nvCxnSpPr>
        <p:spPr>
          <a:xfrm>
            <a:off x="2267744" y="1340768"/>
            <a:ext cx="4752528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491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 dirty="0" smtClean="0"/>
              <a:t>2 – ročné výsledky: prežívanie</a:t>
            </a:r>
            <a:endParaRPr lang="en-US" sz="3600" dirty="0"/>
          </a:p>
        </p:txBody>
      </p:sp>
      <p:sp>
        <p:nvSpPr>
          <p:cNvPr id="5" name="Zástupný symbol obsah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k-SK" dirty="0" smtClean="0"/>
              <a:t>celkové prežívanie 80,5%</a:t>
            </a:r>
          </a:p>
          <a:p>
            <a:r>
              <a:rPr lang="sk-SK" dirty="0" smtClean="0"/>
              <a:t>špecifické prežívanie 85,4%</a:t>
            </a:r>
          </a:p>
          <a:p>
            <a:pPr lvl="1"/>
            <a:r>
              <a:rPr lang="sk-SK" dirty="0" smtClean="0"/>
              <a:t>zomreli na nádor:  6</a:t>
            </a:r>
          </a:p>
          <a:p>
            <a:pPr lvl="1"/>
            <a:r>
              <a:rPr lang="sk-SK" dirty="0" smtClean="0"/>
              <a:t>zomreli na pridružené: 2</a:t>
            </a:r>
            <a:endParaRPr lang="en-US" dirty="0"/>
          </a:p>
        </p:txBody>
      </p:sp>
      <p:sp>
        <p:nvSpPr>
          <p:cNvPr id="8" name="BlokTextu 7"/>
          <p:cNvSpPr txBox="1"/>
          <p:nvPr/>
        </p:nvSpPr>
        <p:spPr>
          <a:xfrm>
            <a:off x="5580112" y="5843972"/>
            <a:ext cx="2930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D</a:t>
            </a:r>
            <a:r>
              <a:rPr lang="sk-SK" dirty="0" smtClean="0"/>
              <a:t>oba sledovania v mesiacoch</a:t>
            </a:r>
            <a:endParaRPr lang="en-US" dirty="0"/>
          </a:p>
        </p:txBody>
      </p:sp>
      <p:sp>
        <p:nvSpPr>
          <p:cNvPr id="10" name="BlokTextu 9"/>
          <p:cNvSpPr txBox="1"/>
          <p:nvPr/>
        </p:nvSpPr>
        <p:spPr>
          <a:xfrm rot="16200000">
            <a:off x="3263043" y="3556444"/>
            <a:ext cx="2930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Kumulatívne prežívanie</a:t>
            </a:r>
            <a:endParaRPr lang="en-US" dirty="0"/>
          </a:p>
        </p:txBody>
      </p:sp>
      <p:cxnSp>
        <p:nvCxnSpPr>
          <p:cNvPr id="7" name="Rovná spojnica 6"/>
          <p:cNvCxnSpPr/>
          <p:nvPr/>
        </p:nvCxnSpPr>
        <p:spPr>
          <a:xfrm>
            <a:off x="1835696" y="1340768"/>
            <a:ext cx="5544616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16472"/>
            <a:ext cx="3757670" cy="3865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ĺžnik 2"/>
          <p:cNvSpPr/>
          <p:nvPr/>
        </p:nvSpPr>
        <p:spPr>
          <a:xfrm>
            <a:off x="6300192" y="3501008"/>
            <a:ext cx="1296144" cy="3484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11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 dirty="0" smtClean="0"/>
              <a:t>2 – ročná </a:t>
            </a:r>
            <a:r>
              <a:rPr lang="sk-SK" sz="3600" dirty="0" err="1" smtClean="0"/>
              <a:t>lokoregionálna</a:t>
            </a:r>
            <a:r>
              <a:rPr lang="sk-SK" sz="3600" dirty="0" smtClean="0"/>
              <a:t> kontrola</a:t>
            </a:r>
            <a:endParaRPr lang="en-US" sz="3600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k-SK" dirty="0" smtClean="0"/>
              <a:t>podiel </a:t>
            </a:r>
            <a:r>
              <a:rPr lang="sk-SK" dirty="0" err="1" smtClean="0"/>
              <a:t>rokoregionálnej</a:t>
            </a:r>
            <a:r>
              <a:rPr lang="sk-SK" dirty="0" smtClean="0"/>
              <a:t> kontroly 68,3%</a:t>
            </a:r>
          </a:p>
          <a:p>
            <a:r>
              <a:rPr lang="sk-SK" dirty="0" smtClean="0"/>
              <a:t>typ recidívy: </a:t>
            </a:r>
          </a:p>
          <a:p>
            <a:pPr lvl="1"/>
            <a:r>
              <a:rPr lang="sk-SK" dirty="0" smtClean="0"/>
              <a:t>lokálna: 9</a:t>
            </a:r>
          </a:p>
          <a:p>
            <a:pPr lvl="1"/>
            <a:r>
              <a:rPr lang="sk-SK" dirty="0" smtClean="0"/>
              <a:t>lokálna a regionálna: 2</a:t>
            </a:r>
          </a:p>
          <a:p>
            <a:pPr lvl="1"/>
            <a:r>
              <a:rPr lang="sk-SK" dirty="0" smtClean="0"/>
              <a:t>lokálna/regionálna/ vzdialená: 2</a:t>
            </a:r>
          </a:p>
          <a:p>
            <a:pPr lvl="1"/>
            <a:r>
              <a:rPr lang="sk-SK" dirty="0" smtClean="0"/>
              <a:t>vzdialená:2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014" y="1484784"/>
            <a:ext cx="4162425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ĺžnik 5"/>
          <p:cNvSpPr/>
          <p:nvPr/>
        </p:nvSpPr>
        <p:spPr>
          <a:xfrm rot="16200000">
            <a:off x="3300809" y="3206612"/>
            <a:ext cx="2372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dirty="0"/>
              <a:t>Kumulatívne prežívanie</a:t>
            </a:r>
            <a:endParaRPr lang="en-US" dirty="0"/>
          </a:p>
        </p:txBody>
      </p:sp>
      <p:sp>
        <p:nvSpPr>
          <p:cNvPr id="7" name="Obdĺžnik 6"/>
          <p:cNvSpPr/>
          <p:nvPr/>
        </p:nvSpPr>
        <p:spPr>
          <a:xfrm>
            <a:off x="5508104" y="5725379"/>
            <a:ext cx="2932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dirty="0"/>
              <a:t>Doba sledovania v mesiacoch</a:t>
            </a:r>
            <a:endParaRPr lang="en-US" dirty="0"/>
          </a:p>
        </p:txBody>
      </p:sp>
      <p:cxnSp>
        <p:nvCxnSpPr>
          <p:cNvPr id="9" name="Rovná spojnica 8"/>
          <p:cNvCxnSpPr/>
          <p:nvPr/>
        </p:nvCxnSpPr>
        <p:spPr>
          <a:xfrm>
            <a:off x="1547664" y="1340768"/>
            <a:ext cx="6120680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959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143000"/>
          </a:xfrm>
        </p:spPr>
        <p:txBody>
          <a:bodyPr>
            <a:normAutofit/>
          </a:bodyPr>
          <a:lstStyle/>
          <a:p>
            <a:r>
              <a:rPr lang="sk-SK" sz="3600" dirty="0" smtClean="0"/>
              <a:t>Akútna toxicita G3</a:t>
            </a:r>
            <a:endParaRPr lang="en-US" sz="3600" dirty="0"/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5106"/>
              </p:ext>
            </p:extLst>
          </p:nvPr>
        </p:nvGraphicFramePr>
        <p:xfrm>
          <a:off x="1475656" y="2492896"/>
          <a:ext cx="6096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sk-SK" sz="2400" dirty="0" smtClean="0"/>
                        <a:t>typ toxicity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400" dirty="0" smtClean="0"/>
                        <a:t>výskyt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sz="2400" dirty="0" smtClean="0"/>
                        <a:t>hematologická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400" dirty="0" smtClean="0"/>
                        <a:t>12% (5)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sz="2400" dirty="0" err="1" smtClean="0"/>
                        <a:t>mukozitída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400" dirty="0" smtClean="0"/>
                        <a:t>12% (5)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sz="2400" dirty="0" err="1" smtClean="0"/>
                        <a:t>gastrointestinálna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400" dirty="0" smtClean="0"/>
                        <a:t>10% (4)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sz="2400" dirty="0" smtClean="0"/>
                        <a:t>dermatitída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400" dirty="0" smtClean="0"/>
                        <a:t>  2% (1)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sz="2400" dirty="0" err="1" smtClean="0"/>
                        <a:t>renálna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400" dirty="0" smtClean="0"/>
                        <a:t>  2% (1)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Rovná spojnica 4"/>
          <p:cNvCxnSpPr/>
          <p:nvPr/>
        </p:nvCxnSpPr>
        <p:spPr>
          <a:xfrm>
            <a:off x="2267744" y="1700808"/>
            <a:ext cx="4752528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0581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r>
              <a:rPr lang="sk-SK" sz="3600" dirty="0" smtClean="0"/>
              <a:t>Neskorá toxicita ≥G2 </a:t>
            </a:r>
            <a:endParaRPr lang="en-US" sz="3600" dirty="0"/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323103"/>
              </p:ext>
            </p:extLst>
          </p:nvPr>
        </p:nvGraphicFramePr>
        <p:xfrm>
          <a:off x="1547664" y="2564904"/>
          <a:ext cx="6096000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sk-SK" sz="2800" dirty="0" smtClean="0"/>
                        <a:t>typ toxicity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800" dirty="0" smtClean="0"/>
                        <a:t>výskyt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800" dirty="0" err="1" smtClean="0"/>
                        <a:t>dysfágia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800" dirty="0" smtClean="0"/>
                        <a:t>  24% (10)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800" dirty="0" err="1" smtClean="0"/>
                        <a:t>xerostómia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800" dirty="0" smtClean="0"/>
                        <a:t>20% (8)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800" dirty="0" err="1" smtClean="0"/>
                        <a:t>osteorádionekróza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800" dirty="0" smtClean="0"/>
                        <a:t>  2% (1)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Rovná spojnica 4"/>
          <p:cNvCxnSpPr/>
          <p:nvPr/>
        </p:nvCxnSpPr>
        <p:spPr>
          <a:xfrm>
            <a:off x="2267744" y="1628800"/>
            <a:ext cx="4752528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7919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 dirty="0"/>
              <a:t>P</a:t>
            </a:r>
            <a:r>
              <a:rPr lang="sk-SK" sz="3600" dirty="0" smtClean="0"/>
              <a:t>rognostické faktory - LRK</a:t>
            </a:r>
            <a:endParaRPr lang="en-US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k-SK" sz="2800" dirty="0" smtClean="0"/>
              <a:t>Významné pre LRK:</a:t>
            </a:r>
          </a:p>
          <a:p>
            <a:pPr lvl="1"/>
            <a:r>
              <a:rPr lang="sk-SK" sz="2400" dirty="0" smtClean="0"/>
              <a:t>HPV status</a:t>
            </a:r>
          </a:p>
          <a:p>
            <a:pPr lvl="1"/>
            <a:r>
              <a:rPr lang="sk-SK" sz="2400" dirty="0" smtClean="0"/>
              <a:t>kumulatívna dávka </a:t>
            </a:r>
            <a:r>
              <a:rPr lang="sk-SK" sz="2400" dirty="0" err="1" smtClean="0"/>
              <a:t>cisplatiny</a:t>
            </a:r>
            <a:r>
              <a:rPr lang="sk-SK" sz="2400" dirty="0" smtClean="0"/>
              <a:t> u HPV negatívnych</a:t>
            </a:r>
          </a:p>
          <a:p>
            <a:r>
              <a:rPr lang="sk-SK" sz="2800" dirty="0" smtClean="0"/>
              <a:t>Nevýznamné:</a:t>
            </a:r>
          </a:p>
          <a:p>
            <a:pPr lvl="1"/>
            <a:r>
              <a:rPr lang="sk-SK" sz="2400" dirty="0" smtClean="0"/>
              <a:t>lokalizácia primárneho tumoru</a:t>
            </a:r>
          </a:p>
          <a:p>
            <a:pPr lvl="1"/>
            <a:r>
              <a:rPr lang="sk-SK" sz="2400" dirty="0" smtClean="0"/>
              <a:t>štádium</a:t>
            </a:r>
          </a:p>
          <a:p>
            <a:pPr lvl="1"/>
            <a:r>
              <a:rPr lang="sk-SK" sz="2400" dirty="0" smtClean="0"/>
              <a:t>vek</a:t>
            </a:r>
          </a:p>
          <a:p>
            <a:pPr lvl="1"/>
            <a:r>
              <a:rPr lang="sk-SK" sz="2400" dirty="0" smtClean="0"/>
              <a:t>pohlavie</a:t>
            </a:r>
          </a:p>
          <a:p>
            <a:pPr lvl="1"/>
            <a:r>
              <a:rPr lang="sk-SK" sz="2400" dirty="0" smtClean="0"/>
              <a:t>fajčiarsky status</a:t>
            </a:r>
          </a:p>
          <a:p>
            <a:pPr lvl="1"/>
            <a:r>
              <a:rPr lang="sk-SK" sz="2400" dirty="0" smtClean="0"/>
              <a:t>predĺženie celkovej doby ožarovania</a:t>
            </a:r>
            <a:endParaRPr lang="en-US" sz="2400" dirty="0"/>
          </a:p>
        </p:txBody>
      </p:sp>
      <p:cxnSp>
        <p:nvCxnSpPr>
          <p:cNvPr id="4" name="Rovná spojnica 3"/>
          <p:cNvCxnSpPr/>
          <p:nvPr/>
        </p:nvCxnSpPr>
        <p:spPr>
          <a:xfrm>
            <a:off x="2267744" y="1340768"/>
            <a:ext cx="4752528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98020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 dirty="0" smtClean="0"/>
              <a:t>Prognostický faktor HPV status (n = 41)</a:t>
            </a:r>
            <a:endParaRPr lang="en-US" sz="3600" dirty="0"/>
          </a:p>
        </p:txBody>
      </p:sp>
      <p:sp>
        <p:nvSpPr>
          <p:cNvPr id="5" name="Zástupný symbol obsah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k-SK" dirty="0" smtClean="0"/>
              <a:t>2 – ročná LRK:</a:t>
            </a:r>
          </a:p>
          <a:p>
            <a:pPr lvl="1"/>
            <a:r>
              <a:rPr lang="sk-SK" dirty="0" smtClean="0"/>
              <a:t>HPV </a:t>
            </a:r>
            <a:r>
              <a:rPr lang="sk-SK" dirty="0" err="1" smtClean="0"/>
              <a:t>pozit</a:t>
            </a:r>
            <a:r>
              <a:rPr lang="sk-SK" dirty="0" smtClean="0"/>
              <a:t>. 100%</a:t>
            </a:r>
          </a:p>
          <a:p>
            <a:pPr lvl="1"/>
            <a:r>
              <a:rPr lang="sk-SK" dirty="0" smtClean="0"/>
              <a:t>HPV </a:t>
            </a:r>
            <a:r>
              <a:rPr lang="sk-SK" dirty="0" err="1" smtClean="0"/>
              <a:t>negat</a:t>
            </a:r>
            <a:r>
              <a:rPr lang="sk-SK" dirty="0" smtClean="0"/>
              <a:t>.  57%</a:t>
            </a:r>
          </a:p>
          <a:p>
            <a:pPr lvl="1"/>
            <a:r>
              <a:rPr lang="sk-SK" dirty="0" smtClean="0"/>
              <a:t>p=0,001</a:t>
            </a:r>
            <a:endParaRPr lang="en-US" dirty="0"/>
          </a:p>
        </p:txBody>
      </p:sp>
      <p:sp>
        <p:nvSpPr>
          <p:cNvPr id="8" name="BlokTextu 7"/>
          <p:cNvSpPr txBox="1"/>
          <p:nvPr/>
        </p:nvSpPr>
        <p:spPr>
          <a:xfrm>
            <a:off x="5580112" y="5843972"/>
            <a:ext cx="2930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D</a:t>
            </a:r>
            <a:r>
              <a:rPr lang="sk-SK" dirty="0" smtClean="0"/>
              <a:t>oba sledovania v mesiacoch</a:t>
            </a:r>
            <a:endParaRPr lang="en-US" dirty="0"/>
          </a:p>
        </p:txBody>
      </p:sp>
      <p:sp>
        <p:nvSpPr>
          <p:cNvPr id="10" name="BlokTextu 9"/>
          <p:cNvSpPr txBox="1"/>
          <p:nvPr/>
        </p:nvSpPr>
        <p:spPr>
          <a:xfrm rot="16200000">
            <a:off x="3263043" y="3556444"/>
            <a:ext cx="2930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Kumulatívne prežívanie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55102"/>
            <a:ext cx="3879991" cy="388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BlokTextu 3"/>
          <p:cNvSpPr txBox="1"/>
          <p:nvPr/>
        </p:nvSpPr>
        <p:spPr>
          <a:xfrm>
            <a:off x="5508104" y="4725144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sk-SK" dirty="0" smtClean="0"/>
              <a:t>HPV +</a:t>
            </a:r>
          </a:p>
          <a:p>
            <a:pPr marL="285750" indent="-285750">
              <a:buBlip>
                <a:blip r:embed="rId4"/>
              </a:buBlip>
            </a:pPr>
            <a:r>
              <a:rPr lang="sk-SK" dirty="0" smtClean="0"/>
              <a:t>HPV -</a:t>
            </a:r>
          </a:p>
          <a:p>
            <a:pPr marL="285750" indent="-285750">
              <a:buBlip>
                <a:blip r:embed="rId3"/>
              </a:buBlip>
            </a:pPr>
            <a:endParaRPr lang="en-US" dirty="0"/>
          </a:p>
        </p:txBody>
      </p:sp>
      <p:cxnSp>
        <p:nvCxnSpPr>
          <p:cNvPr id="9" name="Rovná spojnica 8"/>
          <p:cNvCxnSpPr/>
          <p:nvPr/>
        </p:nvCxnSpPr>
        <p:spPr>
          <a:xfrm>
            <a:off x="971600" y="1340768"/>
            <a:ext cx="7128792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602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200" dirty="0" smtClean="0"/>
              <a:t>SIB IMRT SCC hlavy a krku</a:t>
            </a:r>
            <a:endParaRPr lang="en-US" sz="3200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Motivácia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k-SK" dirty="0" smtClean="0"/>
              <a:t>konformita</a:t>
            </a:r>
          </a:p>
          <a:p>
            <a:r>
              <a:rPr lang="sk-SK" dirty="0" smtClean="0"/>
              <a:t>akcelerácia </a:t>
            </a:r>
          </a:p>
          <a:p>
            <a:r>
              <a:rPr lang="sk-SK" dirty="0" smtClean="0"/>
              <a:t>šetrenie </a:t>
            </a:r>
            <a:r>
              <a:rPr lang="sk-SK" dirty="0" err="1" smtClean="0"/>
              <a:t>parotíd</a:t>
            </a:r>
            <a:endParaRPr lang="sk-SK" dirty="0" smtClean="0"/>
          </a:p>
          <a:p>
            <a:r>
              <a:rPr lang="sk-SK" dirty="0" smtClean="0"/>
              <a:t>lepšie výsledky?</a:t>
            </a:r>
            <a:endParaRPr lang="en-US" dirty="0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k-SK" dirty="0"/>
              <a:t>R</a:t>
            </a:r>
            <a:r>
              <a:rPr lang="sk-SK" dirty="0" smtClean="0"/>
              <a:t>iziká</a:t>
            </a:r>
            <a:endParaRPr lang="en-US" dirty="0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sk-SK" dirty="0"/>
              <a:t>kompenzácia predĺženia </a:t>
            </a:r>
            <a:r>
              <a:rPr lang="sk-SK" dirty="0" smtClean="0"/>
              <a:t>času</a:t>
            </a:r>
          </a:p>
          <a:p>
            <a:r>
              <a:rPr lang="sk-SK" altLang="en-US" dirty="0" smtClean="0"/>
              <a:t>minutie rizikovej oblasti</a:t>
            </a:r>
            <a:endParaRPr lang="sk-SK" altLang="en-US" dirty="0"/>
          </a:p>
          <a:p>
            <a:r>
              <a:rPr lang="sk-SK" dirty="0" smtClean="0"/>
              <a:t>časová náročnosť plánovania</a:t>
            </a:r>
          </a:p>
          <a:p>
            <a:r>
              <a:rPr lang="sk-SK" altLang="en-US" dirty="0" smtClean="0"/>
              <a:t>akútna toxicita</a:t>
            </a:r>
          </a:p>
          <a:p>
            <a:r>
              <a:rPr lang="sk-SK" altLang="en-US" dirty="0" smtClean="0"/>
              <a:t>cenová efektivita?</a:t>
            </a:r>
            <a:endParaRPr lang="sk-SK" altLang="en-US" dirty="0"/>
          </a:p>
        </p:txBody>
      </p:sp>
      <p:cxnSp>
        <p:nvCxnSpPr>
          <p:cNvPr id="8" name="Rovná spojnica 7"/>
          <p:cNvCxnSpPr/>
          <p:nvPr/>
        </p:nvCxnSpPr>
        <p:spPr>
          <a:xfrm>
            <a:off x="2267744" y="1340768"/>
            <a:ext cx="4752528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87825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sz="3600" dirty="0" smtClean="0"/>
              <a:t>Prognostický faktor kumulatívna dávka </a:t>
            </a:r>
            <a:r>
              <a:rPr lang="sk-SK" sz="3600" dirty="0" err="1" smtClean="0"/>
              <a:t>cisplatiny</a:t>
            </a:r>
            <a:r>
              <a:rPr lang="sk-SK" sz="3600" dirty="0" smtClean="0"/>
              <a:t> </a:t>
            </a:r>
            <a:r>
              <a:rPr lang="sk-SK" sz="3600" dirty="0" smtClean="0"/>
              <a:t>u HPV </a:t>
            </a:r>
            <a:r>
              <a:rPr lang="sk-SK" sz="3600" dirty="0" err="1" smtClean="0"/>
              <a:t>negat</a:t>
            </a:r>
            <a:r>
              <a:rPr lang="sk-SK" sz="3600" dirty="0" smtClean="0"/>
              <a:t>. (n=30</a:t>
            </a:r>
            <a:r>
              <a:rPr lang="sk-SK" sz="3600" dirty="0" smtClean="0"/>
              <a:t>)</a:t>
            </a:r>
            <a:endParaRPr lang="en-US" sz="3600" dirty="0"/>
          </a:p>
        </p:txBody>
      </p:sp>
      <p:sp>
        <p:nvSpPr>
          <p:cNvPr id="5" name="Zástupný symbol obsahu 4"/>
          <p:cNvSpPr>
            <a:spLocks noGrp="1"/>
          </p:cNvSpPr>
          <p:nvPr>
            <p:ph sz="half" idx="2"/>
          </p:nvPr>
        </p:nvSpPr>
        <p:spPr>
          <a:xfrm>
            <a:off x="272534" y="2262016"/>
            <a:ext cx="4271046" cy="3951288"/>
          </a:xfrm>
        </p:spPr>
        <p:txBody>
          <a:bodyPr/>
          <a:lstStyle/>
          <a:p>
            <a:r>
              <a:rPr lang="sk-SK" dirty="0" err="1" smtClean="0"/>
              <a:t>lokoregionálna</a:t>
            </a:r>
            <a:r>
              <a:rPr lang="sk-SK" dirty="0" smtClean="0"/>
              <a:t> kontrola</a:t>
            </a:r>
          </a:p>
          <a:p>
            <a:pPr lvl="1"/>
            <a:r>
              <a:rPr lang="sk-SK" dirty="0" smtClean="0"/>
              <a:t>≥80% (5 cyklov a viac) 63%</a:t>
            </a:r>
          </a:p>
          <a:p>
            <a:pPr lvl="1"/>
            <a:r>
              <a:rPr lang="sk-SK" dirty="0" smtClean="0"/>
              <a:t>&lt;80% (menej ako 5 cyklov) 33%</a:t>
            </a:r>
          </a:p>
          <a:p>
            <a:pPr lvl="1"/>
            <a:r>
              <a:rPr lang="sk-SK" dirty="0" smtClean="0"/>
              <a:t>p = 0,041 </a:t>
            </a:r>
            <a:endParaRPr lang="en-US" dirty="0"/>
          </a:p>
        </p:txBody>
      </p:sp>
      <p:sp>
        <p:nvSpPr>
          <p:cNvPr id="8" name="BlokTextu 7"/>
          <p:cNvSpPr txBox="1"/>
          <p:nvPr/>
        </p:nvSpPr>
        <p:spPr>
          <a:xfrm>
            <a:off x="5580112" y="5843972"/>
            <a:ext cx="2930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D</a:t>
            </a:r>
            <a:r>
              <a:rPr lang="sk-SK" dirty="0" smtClean="0"/>
              <a:t>oba sledovania v mesiacoch</a:t>
            </a:r>
            <a:endParaRPr lang="en-US" dirty="0"/>
          </a:p>
        </p:txBody>
      </p:sp>
      <p:sp>
        <p:nvSpPr>
          <p:cNvPr id="10" name="BlokTextu 9"/>
          <p:cNvSpPr txBox="1"/>
          <p:nvPr/>
        </p:nvSpPr>
        <p:spPr>
          <a:xfrm rot="16200000">
            <a:off x="3263043" y="3556444"/>
            <a:ext cx="2930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Kumulatívne prežívanie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05" y="1988840"/>
            <a:ext cx="3899545" cy="385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ĺžnik 2"/>
          <p:cNvSpPr/>
          <p:nvPr/>
        </p:nvSpPr>
        <p:spPr>
          <a:xfrm>
            <a:off x="5389974" y="4883147"/>
            <a:ext cx="15388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sk-SK" dirty="0"/>
              <a:t>≥</a:t>
            </a:r>
            <a:r>
              <a:rPr lang="sk-SK" dirty="0" smtClean="0"/>
              <a:t>80%</a:t>
            </a:r>
          </a:p>
          <a:p>
            <a:pPr marL="285750" indent="-285750">
              <a:buBlip>
                <a:blip r:embed="rId4"/>
              </a:buBlip>
            </a:pPr>
            <a:r>
              <a:rPr lang="sk-SK" dirty="0"/>
              <a:t>&lt;</a:t>
            </a:r>
            <a:r>
              <a:rPr lang="sk-SK" dirty="0" smtClean="0"/>
              <a:t>80%</a:t>
            </a:r>
            <a:endParaRPr lang="sk-SK" dirty="0"/>
          </a:p>
        </p:txBody>
      </p:sp>
      <p:cxnSp>
        <p:nvCxnSpPr>
          <p:cNvPr id="9" name="Rovná spojnica 8"/>
          <p:cNvCxnSpPr/>
          <p:nvPr/>
        </p:nvCxnSpPr>
        <p:spPr>
          <a:xfrm>
            <a:off x="683568" y="1484784"/>
            <a:ext cx="7826950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2807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sz="3600" dirty="0" smtClean="0"/>
              <a:t>Prognostické faktory pre LRK: štádium a predĺženie celkovej doby ožarovania (n=30)</a:t>
            </a:r>
            <a:endParaRPr lang="en-US" sz="3600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Š</a:t>
            </a:r>
            <a:r>
              <a:rPr lang="sk-SK" dirty="0" smtClean="0"/>
              <a:t>tádium III </a:t>
            </a:r>
            <a:r>
              <a:rPr lang="sk-SK" dirty="0" err="1" smtClean="0"/>
              <a:t>vs</a:t>
            </a:r>
            <a:r>
              <a:rPr lang="sk-SK" dirty="0" smtClean="0"/>
              <a:t>. IVA; p = 0,11</a:t>
            </a:r>
            <a:endParaRPr lang="en-US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19463" cy="639762"/>
          </a:xfrm>
        </p:spPr>
        <p:txBody>
          <a:bodyPr>
            <a:normAutofit/>
          </a:bodyPr>
          <a:lstStyle/>
          <a:p>
            <a:r>
              <a:rPr lang="sk-SK" dirty="0" smtClean="0"/>
              <a:t>Doba ≤5 dní </a:t>
            </a:r>
            <a:r>
              <a:rPr lang="sk-SK" dirty="0" err="1" smtClean="0"/>
              <a:t>vs</a:t>
            </a:r>
            <a:r>
              <a:rPr lang="sk-SK" dirty="0" smtClean="0"/>
              <a:t>. &gt;5 dní; p = 0,18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72824"/>
            <a:ext cx="3459101" cy="3396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72824"/>
            <a:ext cx="3384376" cy="336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bdĺžnik 10"/>
          <p:cNvSpPr/>
          <p:nvPr/>
        </p:nvSpPr>
        <p:spPr>
          <a:xfrm>
            <a:off x="1259632" y="4869160"/>
            <a:ext cx="14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5"/>
              </a:buBlip>
            </a:pPr>
            <a:r>
              <a:rPr lang="sk-SK" dirty="0" smtClean="0"/>
              <a:t>III</a:t>
            </a:r>
          </a:p>
          <a:p>
            <a:pPr marL="285750" indent="-285750">
              <a:buBlip>
                <a:blip r:embed="rId6"/>
              </a:buBlip>
            </a:pPr>
            <a:r>
              <a:rPr lang="sk-SK" dirty="0" smtClean="0"/>
              <a:t>IVA</a:t>
            </a:r>
            <a:endParaRPr lang="sk-SK" dirty="0"/>
          </a:p>
        </p:txBody>
      </p:sp>
      <p:sp>
        <p:nvSpPr>
          <p:cNvPr id="12" name="Obdĺžnik 11"/>
          <p:cNvSpPr/>
          <p:nvPr/>
        </p:nvSpPr>
        <p:spPr>
          <a:xfrm>
            <a:off x="5724128" y="4898163"/>
            <a:ext cx="1565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5"/>
              </a:buBlip>
            </a:pPr>
            <a:r>
              <a:rPr lang="sk-SK" dirty="0"/>
              <a:t>≤5 dní </a:t>
            </a:r>
          </a:p>
          <a:p>
            <a:pPr marL="285750" indent="-285750">
              <a:buBlip>
                <a:blip r:embed="rId6"/>
              </a:buBlip>
            </a:pPr>
            <a:r>
              <a:rPr lang="sk-SK" dirty="0"/>
              <a:t>&gt;5 </a:t>
            </a:r>
            <a:r>
              <a:rPr lang="sk-SK" dirty="0" smtClean="0"/>
              <a:t>dní</a:t>
            </a:r>
            <a:endParaRPr lang="sk-SK" dirty="0"/>
          </a:p>
        </p:txBody>
      </p:sp>
      <p:cxnSp>
        <p:nvCxnSpPr>
          <p:cNvPr id="19" name="Rovná spojnica 18"/>
          <p:cNvCxnSpPr/>
          <p:nvPr/>
        </p:nvCxnSpPr>
        <p:spPr>
          <a:xfrm>
            <a:off x="1115616" y="1556792"/>
            <a:ext cx="6912768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bdĺžnik 3"/>
          <p:cNvSpPr/>
          <p:nvPr/>
        </p:nvSpPr>
        <p:spPr>
          <a:xfrm rot="16200000">
            <a:off x="3944369" y="4177654"/>
            <a:ext cx="244963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bdĺžnik 12"/>
          <p:cNvSpPr/>
          <p:nvPr/>
        </p:nvSpPr>
        <p:spPr>
          <a:xfrm rot="16200000">
            <a:off x="-495898" y="4309406"/>
            <a:ext cx="244963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BlokTextu 4"/>
          <p:cNvSpPr txBox="1"/>
          <p:nvPr/>
        </p:nvSpPr>
        <p:spPr>
          <a:xfrm rot="16200000">
            <a:off x="3671900" y="4089118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dirty="0" err="1" smtClean="0"/>
              <a:t>Lokoregionálna</a:t>
            </a:r>
            <a:r>
              <a:rPr lang="sk-SK" sz="1600" dirty="0" smtClean="0"/>
              <a:t> kontrola</a:t>
            </a:r>
            <a:endParaRPr lang="en-US" sz="1600" dirty="0"/>
          </a:p>
        </p:txBody>
      </p:sp>
      <p:sp>
        <p:nvSpPr>
          <p:cNvPr id="7" name="BlokTextu 6"/>
          <p:cNvSpPr txBox="1"/>
          <p:nvPr/>
        </p:nvSpPr>
        <p:spPr>
          <a:xfrm rot="16200000">
            <a:off x="-575610" y="4152392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dirty="0" err="1"/>
              <a:t>Lokoregionálna</a:t>
            </a:r>
            <a:r>
              <a:rPr lang="sk-SK" sz="1600" dirty="0"/>
              <a:t> </a:t>
            </a:r>
            <a:r>
              <a:rPr lang="sk-SK" sz="1600" dirty="0" smtClean="0"/>
              <a:t>kontrola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815956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4"/>
          <p:cNvSpPr txBox="1">
            <a:spLocks/>
          </p:cNvSpPr>
          <p:nvPr/>
        </p:nvSpPr>
        <p:spPr>
          <a:xfrm>
            <a:off x="457200" y="620688"/>
            <a:ext cx="8229600" cy="7969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3600" dirty="0" smtClean="0"/>
              <a:t>Záver</a:t>
            </a:r>
            <a:endParaRPr lang="sk-SK" sz="3600" dirty="0"/>
          </a:p>
        </p:txBody>
      </p:sp>
      <p:sp>
        <p:nvSpPr>
          <p:cNvPr id="5" name="Zástupný symbol obsahu 5"/>
          <p:cNvSpPr txBox="1">
            <a:spLocks/>
          </p:cNvSpPr>
          <p:nvPr/>
        </p:nvSpPr>
        <p:spPr>
          <a:xfrm>
            <a:off x="457200" y="2420888"/>
            <a:ext cx="8435280" cy="37052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2800" dirty="0" smtClean="0"/>
              <a:t>vysoký podiel pacientov s podanou adekvátnou kumulatívnou dávkou týždennej </a:t>
            </a:r>
            <a:r>
              <a:rPr lang="sk-SK" sz="2800" dirty="0" err="1" smtClean="0"/>
              <a:t>cisplatiny</a:t>
            </a:r>
            <a:r>
              <a:rPr lang="sk-SK" sz="2800" dirty="0" smtClean="0"/>
              <a:t> so SIB IMRT </a:t>
            </a:r>
          </a:p>
          <a:p>
            <a:r>
              <a:rPr lang="sk-SK" sz="2800" dirty="0" smtClean="0"/>
              <a:t>týždenná </a:t>
            </a:r>
            <a:r>
              <a:rPr lang="sk-SK" sz="2800" dirty="0" err="1" smtClean="0"/>
              <a:t>cisplatina</a:t>
            </a:r>
            <a:r>
              <a:rPr lang="sk-SK" sz="2800" dirty="0" smtClean="0"/>
              <a:t> 40 mg/m</a:t>
            </a:r>
            <a:r>
              <a:rPr lang="sk-SK" sz="2800" baseline="30000" dirty="0" smtClean="0"/>
              <a:t>2</a:t>
            </a:r>
            <a:r>
              <a:rPr lang="sk-SK" sz="2800" dirty="0" smtClean="0"/>
              <a:t> je efektívna u HPV pozitívnych pacientov</a:t>
            </a:r>
          </a:p>
          <a:p>
            <a:r>
              <a:rPr lang="sk-SK" sz="2800" dirty="0" err="1" smtClean="0"/>
              <a:t>suboptimálna</a:t>
            </a:r>
            <a:r>
              <a:rPr lang="sk-SK" sz="2800" dirty="0" smtClean="0"/>
              <a:t> LRK u HPV negatívnych pacientov s kumulatívnou dávkou </a:t>
            </a:r>
            <a:r>
              <a:rPr lang="sk-SK" sz="2800" dirty="0" err="1" smtClean="0"/>
              <a:t>cisplatiny</a:t>
            </a:r>
            <a:r>
              <a:rPr lang="sk-SK" sz="2800" dirty="0" smtClean="0"/>
              <a:t> menej ako 200 mg/m</a:t>
            </a:r>
            <a:r>
              <a:rPr lang="sk-SK" sz="2800" baseline="30000" dirty="0" smtClean="0"/>
              <a:t>2</a:t>
            </a:r>
          </a:p>
          <a:p>
            <a:r>
              <a:rPr lang="sk-SK" sz="2800" dirty="0" smtClean="0"/>
              <a:t>nízky podiel závažnej </a:t>
            </a:r>
            <a:r>
              <a:rPr lang="sk-SK" sz="2800" dirty="0" err="1" smtClean="0"/>
              <a:t>xerostómie</a:t>
            </a:r>
            <a:r>
              <a:rPr lang="sk-SK" sz="2800" dirty="0" smtClean="0"/>
              <a:t> 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2267744" y="1556792"/>
            <a:ext cx="4752528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7633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600" dirty="0" smtClean="0"/>
              <a:t>Konkomitantná chemoterapia                          SCC hlavy a krku</a:t>
            </a:r>
            <a:endParaRPr lang="en-US" sz="3600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67544" y="1988840"/>
            <a:ext cx="4040188" cy="639762"/>
          </a:xfrm>
        </p:spPr>
        <p:txBody>
          <a:bodyPr/>
          <a:lstStyle/>
          <a:p>
            <a:r>
              <a:rPr lang="sk-SK" dirty="0" smtClean="0"/>
              <a:t>Motivácia</a:t>
            </a:r>
            <a:endParaRPr lang="en-US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7544" y="2906712"/>
            <a:ext cx="4040188" cy="3951288"/>
          </a:xfrm>
        </p:spPr>
        <p:txBody>
          <a:bodyPr/>
          <a:lstStyle/>
          <a:p>
            <a:r>
              <a:rPr lang="sk-SK" dirty="0" smtClean="0"/>
              <a:t>výsledky MACH – NC</a:t>
            </a:r>
          </a:p>
          <a:p>
            <a:r>
              <a:rPr lang="sk-SK" dirty="0" smtClean="0"/>
              <a:t>+ 9,5% lokálna kontrola</a:t>
            </a:r>
            <a:endParaRPr lang="en-US" dirty="0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</p:spPr>
        <p:txBody>
          <a:bodyPr/>
          <a:lstStyle/>
          <a:p>
            <a:r>
              <a:rPr lang="sk-SK" dirty="0" smtClean="0"/>
              <a:t>Riziká</a:t>
            </a:r>
            <a:endParaRPr lang="en-US" dirty="0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4008" y="2852936"/>
            <a:ext cx="4041775" cy="3951288"/>
          </a:xfrm>
        </p:spPr>
        <p:txBody>
          <a:bodyPr/>
          <a:lstStyle/>
          <a:p>
            <a:r>
              <a:rPr lang="sk-SK" dirty="0" smtClean="0"/>
              <a:t>toxicita</a:t>
            </a:r>
          </a:p>
          <a:p>
            <a:pPr lvl="1"/>
            <a:r>
              <a:rPr lang="sk-SK" dirty="0" smtClean="0"/>
              <a:t>včasná</a:t>
            </a:r>
          </a:p>
          <a:p>
            <a:pPr lvl="1"/>
            <a:r>
              <a:rPr lang="sk-SK" dirty="0" smtClean="0"/>
              <a:t>neskorá</a:t>
            </a:r>
          </a:p>
          <a:p>
            <a:r>
              <a:rPr lang="sk-SK" dirty="0" smtClean="0"/>
              <a:t>predĺženie doby ožarovania</a:t>
            </a:r>
          </a:p>
          <a:p>
            <a:r>
              <a:rPr lang="sk-SK" dirty="0" smtClean="0"/>
              <a:t>štandard?</a:t>
            </a:r>
          </a:p>
          <a:p>
            <a:r>
              <a:rPr lang="sk-SK" dirty="0" smtClean="0"/>
              <a:t>HPV + </a:t>
            </a:r>
            <a:r>
              <a:rPr lang="sk-SK" dirty="0" err="1" smtClean="0"/>
              <a:t>vs</a:t>
            </a:r>
            <a:r>
              <a:rPr lang="sk-SK" dirty="0" smtClean="0"/>
              <a:t>. HPV -?</a:t>
            </a:r>
            <a:endParaRPr lang="en-US" dirty="0"/>
          </a:p>
        </p:txBody>
      </p:sp>
      <p:cxnSp>
        <p:nvCxnSpPr>
          <p:cNvPr id="7" name="Rovná spojnica 6"/>
          <p:cNvCxnSpPr/>
          <p:nvPr/>
        </p:nvCxnSpPr>
        <p:spPr>
          <a:xfrm>
            <a:off x="1835696" y="1628800"/>
            <a:ext cx="5400600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309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3600" smtClean="0"/>
              <a:t>„Štandardná starostlivosť“</a:t>
            </a:r>
            <a:endParaRPr lang="en-US" sz="3600" dirty="0"/>
          </a:p>
        </p:txBody>
      </p:sp>
      <p:sp>
        <p:nvSpPr>
          <p:cNvPr id="4" name="Zástupný symbol obsahu 2"/>
          <p:cNvSpPr txBox="1">
            <a:spLocks/>
          </p:cNvSpPr>
          <p:nvPr/>
        </p:nvSpPr>
        <p:spPr>
          <a:xfrm>
            <a:off x="457200" y="1600200"/>
            <a:ext cx="843528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2800" b="1" dirty="0" smtClean="0"/>
              <a:t>US</a:t>
            </a:r>
            <a:r>
              <a:rPr lang="sk-SK" sz="2800" dirty="0" smtClean="0"/>
              <a:t>: </a:t>
            </a:r>
            <a:r>
              <a:rPr lang="sk-SK" sz="2800" dirty="0" err="1" smtClean="0"/>
              <a:t>cisplatina</a:t>
            </a:r>
            <a:r>
              <a:rPr lang="sk-SK" sz="2800" dirty="0" smtClean="0"/>
              <a:t> 100 mg/m</a:t>
            </a:r>
            <a:r>
              <a:rPr lang="sk-SK" sz="2800" baseline="30000" dirty="0" smtClean="0"/>
              <a:t>2 </a:t>
            </a:r>
            <a:r>
              <a:rPr lang="sk-SK" sz="2800" dirty="0" smtClean="0"/>
              <a:t>(preferovaná)</a:t>
            </a:r>
            <a:r>
              <a:rPr lang="sk-SK" sz="2800" baseline="30000" dirty="0" smtClean="0"/>
              <a:t> 1</a:t>
            </a:r>
          </a:p>
          <a:p>
            <a:r>
              <a:rPr lang="sk-SK" sz="2800" b="1" dirty="0" smtClean="0"/>
              <a:t>Európa</a:t>
            </a:r>
            <a:r>
              <a:rPr lang="sk-SK" sz="2800" dirty="0" smtClean="0"/>
              <a:t>: chemoterapia založená na platine</a:t>
            </a:r>
            <a:r>
              <a:rPr lang="sk-SK" sz="2800" baseline="30000" dirty="0" smtClean="0"/>
              <a:t>2</a:t>
            </a:r>
            <a:endParaRPr lang="sk-SK" sz="2800" dirty="0" smtClean="0"/>
          </a:p>
          <a:p>
            <a:endParaRPr lang="sk-SK" dirty="0" smtClean="0"/>
          </a:p>
          <a:p>
            <a:r>
              <a:rPr lang="sk-SK" sz="2800" dirty="0" smtClean="0"/>
              <a:t>týždenná </a:t>
            </a:r>
            <a:r>
              <a:rPr lang="sk-SK" sz="2800" dirty="0" err="1" smtClean="0"/>
              <a:t>cisplatina</a:t>
            </a:r>
            <a:r>
              <a:rPr lang="sk-SK" sz="2800" dirty="0" smtClean="0"/>
              <a:t>?</a:t>
            </a:r>
          </a:p>
          <a:p>
            <a:pPr lvl="1"/>
            <a:r>
              <a:rPr lang="sk-SK" dirty="0" smtClean="0"/>
              <a:t>bez </a:t>
            </a:r>
            <a:r>
              <a:rPr lang="sk-SK" dirty="0" err="1" smtClean="0"/>
              <a:t>randomizovaného</a:t>
            </a:r>
            <a:r>
              <a:rPr lang="sk-SK" dirty="0" smtClean="0"/>
              <a:t> dôkazu</a:t>
            </a:r>
            <a:r>
              <a:rPr lang="sk-SK" baseline="30000" dirty="0" smtClean="0"/>
              <a:t>1,2 </a:t>
            </a:r>
          </a:p>
          <a:p>
            <a:r>
              <a:rPr lang="sk-SK" sz="2800" dirty="0" err="1" smtClean="0"/>
              <a:t>monoterapia</a:t>
            </a:r>
            <a:r>
              <a:rPr lang="sk-SK" sz="2800" dirty="0" smtClean="0"/>
              <a:t> inými látkami?</a:t>
            </a:r>
          </a:p>
          <a:p>
            <a:pPr lvl="1"/>
            <a:r>
              <a:rPr lang="sk-SK" dirty="0" err="1" smtClean="0"/>
              <a:t>karboplatina</a:t>
            </a:r>
            <a:r>
              <a:rPr lang="sk-SK" dirty="0" smtClean="0"/>
              <a:t>, taxány, 5FU: bez dôkazu</a:t>
            </a:r>
            <a:r>
              <a:rPr lang="sk-SK" baseline="30000" dirty="0" smtClean="0"/>
              <a:t>3,4</a:t>
            </a:r>
          </a:p>
          <a:p>
            <a:pPr lvl="1"/>
            <a:r>
              <a:rPr lang="sk-SK" dirty="0" smtClean="0"/>
              <a:t>cetuximab</a:t>
            </a:r>
            <a:r>
              <a:rPr lang="sk-SK" baseline="30000" dirty="0" smtClean="0"/>
              <a:t>5</a:t>
            </a:r>
          </a:p>
          <a:p>
            <a:pPr marL="0" indent="0">
              <a:buFont typeface="Arial" pitchFamily="34" charset="0"/>
              <a:buNone/>
            </a:pPr>
            <a:endParaRPr lang="sk-SK" dirty="0" smtClean="0"/>
          </a:p>
          <a:p>
            <a:pPr marL="457200" lvl="1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5" name="BlokTextu 4"/>
          <p:cNvSpPr txBox="1"/>
          <p:nvPr/>
        </p:nvSpPr>
        <p:spPr>
          <a:xfrm>
            <a:off x="5292080" y="2564904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aseline="30000" dirty="0"/>
              <a:t>1</a:t>
            </a:r>
            <a:r>
              <a:rPr lang="sk-SK" i="1" dirty="0" smtClean="0"/>
              <a:t>NCCN.org, 2015</a:t>
            </a:r>
          </a:p>
          <a:p>
            <a:r>
              <a:rPr lang="sk-SK" baseline="30000" dirty="0" smtClean="0"/>
              <a:t>2</a:t>
            </a:r>
            <a:r>
              <a:rPr lang="sk-SK" i="1" dirty="0" smtClean="0"/>
              <a:t>Grégoire </a:t>
            </a:r>
            <a:r>
              <a:rPr lang="sk-SK" i="1" dirty="0" err="1" smtClean="0"/>
              <a:t>et</a:t>
            </a:r>
            <a:r>
              <a:rPr lang="sk-SK" i="1" dirty="0" smtClean="0"/>
              <a:t> </a:t>
            </a:r>
            <a:r>
              <a:rPr lang="sk-SK" i="1" dirty="0" err="1" smtClean="0"/>
              <a:t>al</a:t>
            </a:r>
            <a:r>
              <a:rPr lang="sk-SK" i="1" dirty="0" smtClean="0"/>
              <a:t>, </a:t>
            </a:r>
            <a:r>
              <a:rPr lang="sk-SK" i="1" dirty="0" err="1" smtClean="0"/>
              <a:t>Ann</a:t>
            </a:r>
            <a:r>
              <a:rPr lang="sk-SK" i="1" dirty="0" smtClean="0"/>
              <a:t> Oncol, 2010</a:t>
            </a:r>
            <a:endParaRPr lang="en-US" i="1" dirty="0"/>
          </a:p>
        </p:txBody>
      </p:sp>
      <p:sp>
        <p:nvSpPr>
          <p:cNvPr id="6" name="BlokTextu 5"/>
          <p:cNvSpPr txBox="1"/>
          <p:nvPr/>
        </p:nvSpPr>
        <p:spPr>
          <a:xfrm>
            <a:off x="4643740" y="5301208"/>
            <a:ext cx="33846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aseline="30000" dirty="0" smtClean="0"/>
              <a:t>1</a:t>
            </a:r>
            <a:r>
              <a:rPr lang="sk-SK" i="1" dirty="0" smtClean="0"/>
              <a:t>Quon </a:t>
            </a:r>
            <a:r>
              <a:rPr lang="sk-SK" i="1" dirty="0" err="1" smtClean="0"/>
              <a:t>et</a:t>
            </a:r>
            <a:r>
              <a:rPr lang="sk-SK" i="1" dirty="0" smtClean="0"/>
              <a:t> al. IJROBP, 2011</a:t>
            </a:r>
          </a:p>
          <a:p>
            <a:r>
              <a:rPr lang="sk-SK" baseline="30000" dirty="0"/>
              <a:t>2</a:t>
            </a:r>
            <a:r>
              <a:rPr lang="sk-SK" i="1" dirty="0" smtClean="0"/>
              <a:t>Sharma </a:t>
            </a:r>
            <a:r>
              <a:rPr lang="sk-SK" i="1" dirty="0" err="1" smtClean="0"/>
              <a:t>et</a:t>
            </a:r>
            <a:r>
              <a:rPr lang="sk-SK" i="1" dirty="0" smtClean="0"/>
              <a:t> al. </a:t>
            </a:r>
            <a:r>
              <a:rPr lang="sk-SK" i="1" dirty="0" err="1" smtClean="0"/>
              <a:t>Ann</a:t>
            </a:r>
            <a:r>
              <a:rPr lang="sk-SK" i="1" dirty="0" smtClean="0"/>
              <a:t> Oncol, 2010</a:t>
            </a:r>
          </a:p>
          <a:p>
            <a:pPr marL="0" lvl="1"/>
            <a:r>
              <a:rPr lang="sk-SK" baseline="30000" dirty="0" smtClean="0"/>
              <a:t>3</a:t>
            </a:r>
            <a:r>
              <a:rPr lang="sk-SK" i="1" dirty="0" smtClean="0"/>
              <a:t>Tishler </a:t>
            </a:r>
            <a:r>
              <a:rPr lang="sk-SK" i="1" dirty="0" err="1" smtClean="0"/>
              <a:t>et</a:t>
            </a:r>
            <a:r>
              <a:rPr lang="sk-SK" i="1" dirty="0" smtClean="0"/>
              <a:t> </a:t>
            </a:r>
            <a:r>
              <a:rPr lang="sk-SK" i="1" dirty="0" err="1" smtClean="0"/>
              <a:t>al</a:t>
            </a:r>
            <a:r>
              <a:rPr lang="sk-SK" i="1" dirty="0" smtClean="0"/>
              <a:t>: IJROBP, 2006</a:t>
            </a:r>
          </a:p>
          <a:p>
            <a:r>
              <a:rPr lang="sk-SK" baseline="30000" dirty="0" smtClean="0"/>
              <a:t>4</a:t>
            </a:r>
            <a:r>
              <a:rPr lang="sk-SK" i="1" dirty="0" smtClean="0"/>
              <a:t>Calais </a:t>
            </a:r>
            <a:r>
              <a:rPr lang="sk-SK" i="1" dirty="0" err="1" smtClean="0"/>
              <a:t>et</a:t>
            </a:r>
            <a:r>
              <a:rPr lang="sk-SK" i="1" dirty="0" smtClean="0"/>
              <a:t> </a:t>
            </a:r>
            <a:r>
              <a:rPr lang="sk-SK" i="1" dirty="0" err="1" smtClean="0"/>
              <a:t>al</a:t>
            </a:r>
            <a:r>
              <a:rPr lang="sk-SK" i="1" dirty="0" smtClean="0"/>
              <a:t>: IJROBP, 2004</a:t>
            </a:r>
          </a:p>
          <a:p>
            <a:r>
              <a:rPr lang="sk-SK" baseline="30000" dirty="0" smtClean="0"/>
              <a:t>5</a:t>
            </a:r>
            <a:r>
              <a:rPr lang="sk-SK" i="1" dirty="0" smtClean="0"/>
              <a:t>Bonner </a:t>
            </a:r>
            <a:r>
              <a:rPr lang="sk-SK" i="1" dirty="0" err="1" smtClean="0"/>
              <a:t>et</a:t>
            </a:r>
            <a:r>
              <a:rPr lang="sk-SK" i="1" dirty="0" smtClean="0"/>
              <a:t> al. NEJM, 2010</a:t>
            </a:r>
          </a:p>
          <a:p>
            <a:endParaRPr lang="en-US" dirty="0"/>
          </a:p>
        </p:txBody>
      </p:sp>
      <p:cxnSp>
        <p:nvCxnSpPr>
          <p:cNvPr id="8" name="Rovná spojnica 7"/>
          <p:cNvCxnSpPr/>
          <p:nvPr/>
        </p:nvCxnSpPr>
        <p:spPr>
          <a:xfrm>
            <a:off x="2195736" y="1268760"/>
            <a:ext cx="4752528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215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446161" y="413792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sk-SK" sz="3600" dirty="0" smtClean="0"/>
              <a:t>Prežívanie po </a:t>
            </a:r>
            <a:r>
              <a:rPr lang="sk-SK" sz="3600" dirty="0" err="1" smtClean="0"/>
              <a:t>cisplatine</a:t>
            </a:r>
            <a:r>
              <a:rPr lang="sk-SK" sz="3600" dirty="0" smtClean="0"/>
              <a:t> 100 mg/m</a:t>
            </a:r>
            <a:r>
              <a:rPr lang="sk-SK" sz="3600" baseline="30000" dirty="0" smtClean="0"/>
              <a:t>2</a:t>
            </a:r>
            <a:r>
              <a:rPr lang="sk-SK" sz="3600" dirty="0" smtClean="0"/>
              <a:t> á 3t. </a:t>
            </a:r>
            <a:r>
              <a:rPr lang="sk-SK" sz="3200" i="1" dirty="0" smtClean="0"/>
              <a:t>(RTOG 91-11)</a:t>
            </a:r>
            <a:br>
              <a:rPr lang="sk-SK" sz="3200" i="1" dirty="0" smtClean="0"/>
            </a:br>
            <a:endParaRPr lang="sk-SK" sz="2400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65106"/>
            <a:ext cx="2961974" cy="233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5215724" y="2599643"/>
            <a:ext cx="331236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smtClean="0"/>
              <a:t>Úmrtia z iných príčin: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400" u="sng" dirty="0" err="1" smtClean="0">
                <a:solidFill>
                  <a:srgbClr val="FF0000"/>
                </a:solidFill>
              </a:rPr>
              <a:t>ChRT</a:t>
            </a:r>
            <a:r>
              <a:rPr lang="sk-SK" sz="2400" u="sng" dirty="0" smtClean="0">
                <a:solidFill>
                  <a:srgbClr val="FF0000"/>
                </a:solidFill>
              </a:rPr>
              <a:t>       30,8 %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400" dirty="0" err="1" smtClean="0"/>
              <a:t>IChT</a:t>
            </a:r>
            <a:r>
              <a:rPr lang="sk-SK" sz="2400" dirty="0" smtClean="0"/>
              <a:t>        20,8 %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400" dirty="0" smtClean="0"/>
              <a:t>RT           16,9 %</a:t>
            </a:r>
          </a:p>
          <a:p>
            <a:endParaRPr lang="sk-SK" sz="2000" dirty="0"/>
          </a:p>
        </p:txBody>
      </p:sp>
      <p:sp>
        <p:nvSpPr>
          <p:cNvPr id="6" name="Obdĺžnik 5"/>
          <p:cNvSpPr/>
          <p:nvPr/>
        </p:nvSpPr>
        <p:spPr>
          <a:xfrm>
            <a:off x="4720026" y="6004406"/>
            <a:ext cx="40104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sk-SK" sz="2000" i="1" dirty="0" err="1">
                <a:solidFill>
                  <a:prstClr val="black"/>
                </a:solidFill>
                <a:ea typeface="+mj-ea"/>
                <a:cs typeface="+mj-cs"/>
              </a:rPr>
              <a:t>Forastiere</a:t>
            </a:r>
            <a:r>
              <a:rPr lang="sk-SK" sz="2000" i="1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sk-SK" sz="2000" i="1" dirty="0" err="1">
                <a:solidFill>
                  <a:prstClr val="black"/>
                </a:solidFill>
                <a:ea typeface="+mj-ea"/>
                <a:cs typeface="+mj-cs"/>
              </a:rPr>
              <a:t>et</a:t>
            </a:r>
            <a:r>
              <a:rPr lang="sk-SK" sz="2000" i="1" dirty="0">
                <a:solidFill>
                  <a:prstClr val="black"/>
                </a:solidFill>
                <a:ea typeface="+mj-ea"/>
                <a:cs typeface="+mj-cs"/>
              </a:rPr>
              <a:t> al. </a:t>
            </a:r>
            <a:r>
              <a:rPr lang="sk-SK" sz="2000" i="1" dirty="0" smtClean="0">
                <a:solidFill>
                  <a:prstClr val="black"/>
                </a:solidFill>
                <a:ea typeface="+mj-ea"/>
                <a:cs typeface="+mj-cs"/>
              </a:rPr>
              <a:t>JCO, </a:t>
            </a:r>
            <a:r>
              <a:rPr lang="sk-SK" sz="2000" i="1" dirty="0">
                <a:solidFill>
                  <a:prstClr val="black"/>
                </a:solidFill>
                <a:ea typeface="+mj-ea"/>
                <a:cs typeface="+mj-cs"/>
              </a:rPr>
              <a:t>2013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78642"/>
            <a:ext cx="2880320" cy="23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ĺžnik 8"/>
          <p:cNvSpPr/>
          <p:nvPr/>
        </p:nvSpPr>
        <p:spPr>
          <a:xfrm>
            <a:off x="755576" y="1268760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bdĺžnik 9"/>
          <p:cNvSpPr/>
          <p:nvPr/>
        </p:nvSpPr>
        <p:spPr>
          <a:xfrm>
            <a:off x="755576" y="3833643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Rovná spojnica 10"/>
          <p:cNvCxnSpPr/>
          <p:nvPr/>
        </p:nvCxnSpPr>
        <p:spPr>
          <a:xfrm>
            <a:off x="5525375" y="1724605"/>
            <a:ext cx="3150386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334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457200" y="404664"/>
            <a:ext cx="8229600" cy="101297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3600" dirty="0" smtClean="0"/>
              <a:t>Koľko chemoterapie pri akcelerácii?</a:t>
            </a:r>
            <a:endParaRPr lang="en-US" sz="3600" dirty="0"/>
          </a:p>
        </p:txBody>
      </p:sp>
      <p:sp>
        <p:nvSpPr>
          <p:cNvPr id="3" name="Zástupný symbol obsah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2400" dirty="0" smtClean="0"/>
              <a:t>RTOG 01-29</a:t>
            </a:r>
          </a:p>
          <a:p>
            <a:r>
              <a:rPr lang="sk-SK" sz="2400" dirty="0"/>
              <a:t>SCCHN </a:t>
            </a:r>
            <a:r>
              <a:rPr lang="sk-SK" sz="2400" dirty="0" smtClean="0"/>
              <a:t>v štádiu III a IV (n=860):</a:t>
            </a:r>
          </a:p>
          <a:p>
            <a:pPr lvl="1"/>
            <a:r>
              <a:rPr lang="sk-SK" sz="2000" b="1" dirty="0" smtClean="0"/>
              <a:t>A</a:t>
            </a:r>
            <a:r>
              <a:rPr lang="sk-SK" sz="2000" dirty="0" smtClean="0"/>
              <a:t>: 70 Gy/35#/</a:t>
            </a:r>
            <a:r>
              <a:rPr lang="sk-SK" sz="2000" b="1" dirty="0" smtClean="0"/>
              <a:t>7 t.</a:t>
            </a:r>
            <a:r>
              <a:rPr lang="sk-SK" sz="2000" dirty="0" smtClean="0"/>
              <a:t> + </a:t>
            </a:r>
            <a:r>
              <a:rPr lang="sk-SK" sz="2000" b="1" dirty="0" smtClean="0"/>
              <a:t>3x</a:t>
            </a:r>
            <a:r>
              <a:rPr lang="sk-SK" sz="2000" dirty="0" smtClean="0"/>
              <a:t> </a:t>
            </a:r>
            <a:r>
              <a:rPr lang="sk-SK" sz="2000" dirty="0" err="1" smtClean="0"/>
              <a:t>cisplatina</a:t>
            </a:r>
            <a:r>
              <a:rPr lang="sk-SK" sz="2000" dirty="0" smtClean="0"/>
              <a:t> 100 mg/m</a:t>
            </a:r>
            <a:r>
              <a:rPr lang="sk-SK" sz="2000" baseline="30000" dirty="0" smtClean="0"/>
              <a:t>2</a:t>
            </a:r>
          </a:p>
          <a:p>
            <a:pPr lvl="1"/>
            <a:r>
              <a:rPr lang="sk-SK" sz="2000" b="1" dirty="0" smtClean="0"/>
              <a:t>B</a:t>
            </a:r>
            <a:r>
              <a:rPr lang="sk-SK" sz="2000" dirty="0" smtClean="0"/>
              <a:t>: 72 Gy/42#/</a:t>
            </a:r>
            <a:r>
              <a:rPr lang="sk-SK" sz="2000" b="1" dirty="0" smtClean="0"/>
              <a:t>6 t.</a:t>
            </a:r>
            <a:r>
              <a:rPr lang="sk-SK" sz="2000" dirty="0" smtClean="0"/>
              <a:t> + </a:t>
            </a:r>
            <a:r>
              <a:rPr lang="sk-SK" sz="2000" b="1" dirty="0" smtClean="0"/>
              <a:t>2x</a:t>
            </a:r>
            <a:r>
              <a:rPr lang="sk-SK" sz="2000" dirty="0" smtClean="0"/>
              <a:t> </a:t>
            </a:r>
            <a:r>
              <a:rPr lang="sk-SK" sz="2000" dirty="0" err="1" smtClean="0"/>
              <a:t>cisplatina</a:t>
            </a:r>
            <a:r>
              <a:rPr lang="sk-SK" sz="2000" dirty="0" smtClean="0"/>
              <a:t> 100 mg/m</a:t>
            </a:r>
            <a:r>
              <a:rPr lang="sk-SK" sz="2000" baseline="30000" dirty="0" smtClean="0"/>
              <a:t>2</a:t>
            </a:r>
          </a:p>
          <a:p>
            <a:r>
              <a:rPr lang="sk-SK" sz="2400" dirty="0" smtClean="0"/>
              <a:t>3 r. CP, ŠP a LRK: </a:t>
            </a:r>
            <a:r>
              <a:rPr lang="sk-SK" sz="2400" b="1" dirty="0" smtClean="0"/>
              <a:t>NS</a:t>
            </a:r>
          </a:p>
          <a:p>
            <a:r>
              <a:rPr lang="sk-SK" sz="2000" dirty="0" smtClean="0"/>
              <a:t>„účinok skrátenia doby RT sa približne rovná tretej dávke </a:t>
            </a:r>
            <a:r>
              <a:rPr lang="sk-SK" sz="2000" dirty="0" err="1" smtClean="0"/>
              <a:t>cisplatiny</a:t>
            </a:r>
            <a:r>
              <a:rPr lang="sk-SK" sz="2000" dirty="0" smtClean="0"/>
              <a:t>, z čoho vyplýva, že </a:t>
            </a:r>
            <a:r>
              <a:rPr lang="sk-SK" sz="2000" dirty="0" err="1" smtClean="0"/>
              <a:t>cisplatina</a:t>
            </a:r>
            <a:r>
              <a:rPr lang="sk-SK" sz="2000" dirty="0" smtClean="0"/>
              <a:t> účinkuje, aspoň čiastočne, prostredníctvom inhibície </a:t>
            </a:r>
            <a:r>
              <a:rPr lang="sk-SK" sz="2000" dirty="0" err="1" smtClean="0"/>
              <a:t>repopulácie</a:t>
            </a:r>
            <a:r>
              <a:rPr lang="sk-SK" sz="2000" dirty="0" smtClean="0"/>
              <a:t> </a:t>
            </a:r>
            <a:r>
              <a:rPr lang="sk-SK" sz="2000" dirty="0" err="1" smtClean="0"/>
              <a:t>klonogénnych</a:t>
            </a:r>
            <a:r>
              <a:rPr lang="sk-SK" sz="2000" dirty="0" smtClean="0"/>
              <a:t> buniek“</a:t>
            </a:r>
          </a:p>
          <a:p>
            <a:pPr marL="0" indent="0">
              <a:buNone/>
            </a:pPr>
            <a:endParaRPr lang="sk-SK" sz="2000" dirty="0" smtClean="0"/>
          </a:p>
          <a:p>
            <a:r>
              <a:rPr lang="sk-SK" sz="2400" dirty="0" err="1"/>
              <a:t>c</a:t>
            </a:r>
            <a:r>
              <a:rPr lang="sk-SK" sz="2400" dirty="0" err="1" smtClean="0"/>
              <a:t>isplatina</a:t>
            </a:r>
            <a:r>
              <a:rPr lang="sk-SK" sz="2400" dirty="0" smtClean="0"/>
              <a:t> 40 mg/m</a:t>
            </a:r>
            <a:r>
              <a:rPr lang="sk-SK" sz="2400" baseline="30000" dirty="0" smtClean="0"/>
              <a:t>2</a:t>
            </a:r>
            <a:r>
              <a:rPr lang="sk-SK" sz="2400" baseline="30000" dirty="0"/>
              <a:t> </a:t>
            </a:r>
            <a:r>
              <a:rPr lang="sk-SK" sz="2400" baseline="30000" dirty="0" smtClean="0"/>
              <a:t> </a:t>
            </a:r>
            <a:r>
              <a:rPr lang="sk-SK" sz="2400" dirty="0" smtClean="0"/>
              <a:t>x 6 = 100 mg/m</a:t>
            </a:r>
            <a:r>
              <a:rPr lang="sk-SK" sz="2400" baseline="30000" dirty="0" smtClean="0"/>
              <a:t>2 </a:t>
            </a:r>
            <a:r>
              <a:rPr lang="sk-SK" sz="2400" dirty="0" smtClean="0"/>
              <a:t>x 2</a:t>
            </a:r>
            <a:r>
              <a:rPr lang="sk-SK" sz="2400" dirty="0"/>
              <a:t>? </a:t>
            </a:r>
            <a:endParaRPr lang="sk-SK" sz="2400" dirty="0" smtClean="0"/>
          </a:p>
          <a:p>
            <a:pPr marL="0" indent="0"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800" dirty="0"/>
          </a:p>
        </p:txBody>
      </p:sp>
      <p:sp>
        <p:nvSpPr>
          <p:cNvPr id="4" name="BlokTextu 3"/>
          <p:cNvSpPr txBox="1"/>
          <p:nvPr/>
        </p:nvSpPr>
        <p:spPr>
          <a:xfrm>
            <a:off x="5148064" y="6021288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i="1" dirty="0" err="1"/>
              <a:t>Ang</a:t>
            </a:r>
            <a:r>
              <a:rPr lang="sk-SK" i="1" dirty="0"/>
              <a:t> </a:t>
            </a:r>
            <a:r>
              <a:rPr lang="sk-SK" i="1" dirty="0" err="1"/>
              <a:t>et</a:t>
            </a:r>
            <a:r>
              <a:rPr lang="sk-SK" i="1" dirty="0"/>
              <a:t> </a:t>
            </a:r>
            <a:r>
              <a:rPr lang="sk-SK" i="1" dirty="0" err="1"/>
              <a:t>al</a:t>
            </a:r>
            <a:r>
              <a:rPr lang="sk-SK" i="1" dirty="0"/>
              <a:t>: </a:t>
            </a:r>
            <a:r>
              <a:rPr lang="sk-SK" i="1" dirty="0" smtClean="0"/>
              <a:t>NEJM, 2010</a:t>
            </a:r>
            <a:endParaRPr lang="en-GB" i="1" dirty="0"/>
          </a:p>
          <a:p>
            <a:endParaRPr lang="en-US" dirty="0"/>
          </a:p>
        </p:txBody>
      </p:sp>
      <p:cxnSp>
        <p:nvCxnSpPr>
          <p:cNvPr id="6" name="Rovná spojnica 5"/>
          <p:cNvCxnSpPr/>
          <p:nvPr/>
        </p:nvCxnSpPr>
        <p:spPr>
          <a:xfrm>
            <a:off x="1259632" y="1340768"/>
            <a:ext cx="6552728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1419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3600" dirty="0" smtClean="0"/>
              <a:t> </a:t>
            </a:r>
            <a:r>
              <a:rPr lang="sk-SK" sz="3600" dirty="0" err="1" smtClean="0"/>
              <a:t>Frakcionácia</a:t>
            </a:r>
            <a:r>
              <a:rPr lang="sk-SK" sz="3600" dirty="0" smtClean="0"/>
              <a:t> RT pri IMRT?</a:t>
            </a:r>
            <a:endParaRPr lang="en-US" sz="36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46742"/>
            <a:ext cx="4578776" cy="3098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27055"/>
            <a:ext cx="2399518" cy="3036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3155094" y="4774514"/>
            <a:ext cx="58814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/>
              <a:t>Možnosti: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b="1" dirty="0" smtClean="0"/>
              <a:t>konvenčná sekvenčná:  50 + 20 </a:t>
            </a:r>
            <a:r>
              <a:rPr lang="sk-SK" sz="2000" b="1" dirty="0" err="1" smtClean="0"/>
              <a:t>Gy</a:t>
            </a:r>
            <a:r>
              <a:rPr lang="sk-SK" sz="2000" b="1" dirty="0" smtClean="0"/>
              <a:t> v 35</a:t>
            </a:r>
            <a:r>
              <a:rPr lang="en-US" sz="2000" b="1" dirty="0" smtClean="0"/>
              <a:t>#</a:t>
            </a:r>
            <a:endParaRPr lang="sk-SK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b="1" dirty="0" smtClean="0"/>
              <a:t>akcelerácia SIB: 65 – 70/54 - 56 </a:t>
            </a:r>
            <a:r>
              <a:rPr lang="sk-SK" sz="2000" b="1" dirty="0" err="1" smtClean="0"/>
              <a:t>Gy</a:t>
            </a:r>
            <a:r>
              <a:rPr lang="sk-SK" sz="2000" b="1" dirty="0" smtClean="0"/>
              <a:t> v 30 - 33</a:t>
            </a:r>
            <a:r>
              <a:rPr lang="en-US" sz="2000" b="1" dirty="0" smtClean="0"/>
              <a:t>#</a:t>
            </a:r>
            <a:endParaRPr lang="sk-SK" sz="2000" b="1" dirty="0" smtClean="0"/>
          </a:p>
          <a:p>
            <a:r>
              <a:rPr lang="sk-SK" sz="2000" b="1" dirty="0" smtClean="0"/>
              <a:t>                                                 </a:t>
            </a:r>
            <a:endParaRPr lang="en-US" sz="2000" b="1" dirty="0"/>
          </a:p>
        </p:txBody>
      </p:sp>
      <p:cxnSp>
        <p:nvCxnSpPr>
          <p:cNvPr id="7" name="Rovná spojnica 6"/>
          <p:cNvCxnSpPr/>
          <p:nvPr/>
        </p:nvCxnSpPr>
        <p:spPr>
          <a:xfrm>
            <a:off x="2195736" y="1196752"/>
            <a:ext cx="4752528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826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sk-SK" sz="3600" dirty="0" smtClean="0"/>
              <a:t>SIB IMRT s týždennou </a:t>
            </a:r>
            <a:r>
              <a:rPr lang="sk-SK" sz="3600" dirty="0" err="1" smtClean="0"/>
              <a:t>cisplatinou</a:t>
            </a:r>
            <a:r>
              <a:rPr lang="sk-SK" sz="3600" dirty="0" smtClean="0"/>
              <a:t> </a:t>
            </a:r>
            <a:endParaRPr lang="en-US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281339"/>
          </a:xfrm>
        </p:spPr>
        <p:txBody>
          <a:bodyPr>
            <a:normAutofit/>
          </a:bodyPr>
          <a:lstStyle/>
          <a:p>
            <a:r>
              <a:rPr lang="sk-SK" sz="2800" dirty="0" smtClean="0"/>
              <a:t>fáza I/II, 41 pacientov: </a:t>
            </a:r>
          </a:p>
          <a:p>
            <a:pPr lvl="1"/>
            <a:r>
              <a:rPr lang="sk-SK" sz="2400" dirty="0" smtClean="0"/>
              <a:t>SIB IMRT 67,5/60/54 </a:t>
            </a:r>
            <a:r>
              <a:rPr lang="sk-SK" sz="2400" dirty="0" err="1" smtClean="0"/>
              <a:t>Gy</a:t>
            </a:r>
            <a:endParaRPr lang="sk-SK" sz="2400" dirty="0" smtClean="0"/>
          </a:p>
          <a:p>
            <a:pPr lvl="1"/>
            <a:r>
              <a:rPr lang="sk-SK" sz="2400" dirty="0" smtClean="0"/>
              <a:t>týždenná </a:t>
            </a:r>
            <a:r>
              <a:rPr lang="sk-SK" sz="2400" dirty="0" err="1" smtClean="0"/>
              <a:t>cisplatina</a:t>
            </a:r>
            <a:r>
              <a:rPr lang="sk-SK" sz="2400" dirty="0" smtClean="0"/>
              <a:t> 40 mg/m</a:t>
            </a:r>
            <a:r>
              <a:rPr lang="sk-SK" sz="2400" baseline="30000" dirty="0" smtClean="0"/>
              <a:t>2</a:t>
            </a:r>
            <a:r>
              <a:rPr lang="sk-SK" sz="2400" dirty="0" smtClean="0"/>
              <a:t> x 6</a:t>
            </a:r>
          </a:p>
          <a:p>
            <a:r>
              <a:rPr lang="sk-SK" sz="2800" dirty="0" smtClean="0"/>
              <a:t>selekcia pacientov:</a:t>
            </a:r>
          </a:p>
          <a:p>
            <a:pPr lvl="1"/>
            <a:r>
              <a:rPr lang="sk-SK" sz="2400" dirty="0" smtClean="0"/>
              <a:t>SCC ústnej dutiny, orofaryngu, </a:t>
            </a:r>
            <a:r>
              <a:rPr lang="sk-SK" sz="2400" dirty="0" err="1" smtClean="0"/>
              <a:t>hypofaryngu</a:t>
            </a:r>
            <a:r>
              <a:rPr lang="sk-SK" sz="2400" dirty="0" smtClean="0"/>
              <a:t> a </a:t>
            </a:r>
            <a:r>
              <a:rPr lang="sk-SK" sz="2400" dirty="0" err="1" smtClean="0"/>
              <a:t>laryngu</a:t>
            </a:r>
            <a:endParaRPr lang="sk-SK" sz="2400" dirty="0" smtClean="0"/>
          </a:p>
          <a:p>
            <a:pPr lvl="1"/>
            <a:r>
              <a:rPr lang="sk-SK" sz="2400" dirty="0" err="1" smtClean="0"/>
              <a:t>kompliantní</a:t>
            </a:r>
            <a:endParaRPr lang="sk-SK" sz="2400" dirty="0" smtClean="0"/>
          </a:p>
          <a:p>
            <a:pPr lvl="1"/>
            <a:r>
              <a:rPr lang="sk-SK" sz="2400" dirty="0" smtClean="0"/>
              <a:t>definovateľný GTV</a:t>
            </a:r>
          </a:p>
          <a:p>
            <a:pPr lvl="1"/>
            <a:r>
              <a:rPr lang="sk-SK" sz="2400" dirty="0" smtClean="0"/>
              <a:t>možnosť podávať </a:t>
            </a:r>
            <a:r>
              <a:rPr lang="sk-SK" sz="2400" dirty="0" err="1" smtClean="0"/>
              <a:t>cisplatinu</a:t>
            </a:r>
            <a:endParaRPr lang="sk-SK" sz="2400" dirty="0" smtClean="0"/>
          </a:p>
          <a:p>
            <a:pPr lvl="1"/>
            <a:r>
              <a:rPr lang="sk-SK" sz="2400" dirty="0" smtClean="0"/>
              <a:t>bez anamnézy inej malignity</a:t>
            </a:r>
          </a:p>
        </p:txBody>
      </p:sp>
      <p:cxnSp>
        <p:nvCxnSpPr>
          <p:cNvPr id="4" name="Rovná spojnica 3"/>
          <p:cNvCxnSpPr/>
          <p:nvPr/>
        </p:nvCxnSpPr>
        <p:spPr>
          <a:xfrm>
            <a:off x="1475656" y="1556792"/>
            <a:ext cx="6048672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2603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 dirty="0" smtClean="0"/>
              <a:t>SIB IMRT s týždennou </a:t>
            </a:r>
            <a:r>
              <a:rPr lang="sk-SK" sz="3600" dirty="0" err="1" smtClean="0"/>
              <a:t>cisplatinou</a:t>
            </a:r>
            <a:r>
              <a:rPr lang="sk-SK" sz="3600" dirty="0" smtClean="0"/>
              <a:t> </a:t>
            </a:r>
            <a:endParaRPr lang="en-US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281339"/>
          </a:xfrm>
        </p:spPr>
        <p:txBody>
          <a:bodyPr>
            <a:normAutofit/>
          </a:bodyPr>
          <a:lstStyle/>
          <a:p>
            <a:r>
              <a:rPr lang="sk-SK" sz="2800" dirty="0" smtClean="0"/>
              <a:t>medián sledovania 21,4 mesiaca (5 – 33 mesiacov)</a:t>
            </a:r>
          </a:p>
          <a:p>
            <a:r>
              <a:rPr lang="sk-SK" sz="2800" dirty="0" smtClean="0"/>
              <a:t>výsledky liečby</a:t>
            </a:r>
          </a:p>
          <a:p>
            <a:r>
              <a:rPr lang="sk-SK" sz="2800" dirty="0" smtClean="0"/>
              <a:t>známe prognostické faktory</a:t>
            </a:r>
          </a:p>
          <a:p>
            <a:r>
              <a:rPr lang="sk-SK" sz="2800" dirty="0" smtClean="0"/>
              <a:t>toxicita</a:t>
            </a:r>
          </a:p>
          <a:p>
            <a:pPr lvl="1"/>
            <a:r>
              <a:rPr lang="sk-SK" sz="2400" dirty="0" smtClean="0"/>
              <a:t>akútna</a:t>
            </a:r>
          </a:p>
          <a:p>
            <a:pPr lvl="1"/>
            <a:r>
              <a:rPr lang="sk-SK" sz="2400" dirty="0" smtClean="0"/>
              <a:t>neskorá </a:t>
            </a:r>
            <a:endParaRPr lang="sk-SK" sz="2000" dirty="0" smtClean="0"/>
          </a:p>
        </p:txBody>
      </p:sp>
      <p:cxnSp>
        <p:nvCxnSpPr>
          <p:cNvPr id="4" name="Rovná spojnica 3"/>
          <p:cNvCxnSpPr/>
          <p:nvPr/>
        </p:nvCxnSpPr>
        <p:spPr>
          <a:xfrm>
            <a:off x="1619672" y="1484784"/>
            <a:ext cx="5976664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707275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</TotalTime>
  <Words>1150</Words>
  <Application>Microsoft Office PowerPoint</Application>
  <PresentationFormat>Prezentácia na obrazovke (4:3)</PresentationFormat>
  <Paragraphs>244</Paragraphs>
  <Slides>22</Slides>
  <Notes>11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22</vt:i4>
      </vt:variant>
    </vt:vector>
  </HeadingPairs>
  <TitlesOfParts>
    <vt:vector size="23" baseType="lpstr">
      <vt:lpstr>Motív Office</vt:lpstr>
      <vt:lpstr>Chemorádioterapia nádorov hlavy  a krku technikou SIB IMRT s týždenným podávaním cisplatiny  </vt:lpstr>
      <vt:lpstr>SIB IMRT SCC hlavy a krku</vt:lpstr>
      <vt:lpstr>Konkomitantná chemoterapia                          SCC hlavy a krku</vt:lpstr>
      <vt:lpstr>Prezentácia programu PowerPoint</vt:lpstr>
      <vt:lpstr>Prezentácia programu PowerPoint</vt:lpstr>
      <vt:lpstr>Prezentácia programu PowerPoint</vt:lpstr>
      <vt:lpstr>Prezentácia programu PowerPoint</vt:lpstr>
      <vt:lpstr>SIB IMRT s týždennou cisplatinou </vt:lpstr>
      <vt:lpstr>SIB IMRT s týždennou cisplatinou </vt:lpstr>
      <vt:lpstr>Prezentácia programu PowerPoint</vt:lpstr>
      <vt:lpstr>Plánovanie rádioterapie</vt:lpstr>
      <vt:lpstr>Plánovanie rádioterapie</vt:lpstr>
      <vt:lpstr>Podaná liečba</vt:lpstr>
      <vt:lpstr>2 – ročné výsledky: prežívanie</vt:lpstr>
      <vt:lpstr>2 – ročná lokoregionálna kontrola</vt:lpstr>
      <vt:lpstr>Akútna toxicita G3</vt:lpstr>
      <vt:lpstr>Neskorá toxicita ≥G2 </vt:lpstr>
      <vt:lpstr>Prognostické faktory - LRK</vt:lpstr>
      <vt:lpstr>Prognostický faktor HPV status (n = 41)</vt:lpstr>
      <vt:lpstr>Prognostický faktor kumulatívna dávka cisplatiny u HPV negat. (n=30)</vt:lpstr>
      <vt:lpstr>Prognostické faktory pre LRK: štádium a predĺženie celkovej doby ožarovania (n=30)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uzivatel</dc:creator>
  <cp:lastModifiedBy>uzivatel</cp:lastModifiedBy>
  <cp:revision>60</cp:revision>
  <dcterms:created xsi:type="dcterms:W3CDTF">2014-05-01T10:50:18Z</dcterms:created>
  <dcterms:modified xsi:type="dcterms:W3CDTF">2016-05-11T18:40:53Z</dcterms:modified>
</cp:coreProperties>
</file>