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56"/>
  </p:notesMasterIdLst>
  <p:sldIdLst>
    <p:sldId id="298" r:id="rId2"/>
    <p:sldId id="263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8" r:id="rId14"/>
    <p:sldId id="275" r:id="rId15"/>
    <p:sldId id="276" r:id="rId16"/>
    <p:sldId id="277" r:id="rId17"/>
    <p:sldId id="302" r:id="rId18"/>
    <p:sldId id="279" r:id="rId19"/>
    <p:sldId id="286" r:id="rId20"/>
    <p:sldId id="281" r:id="rId21"/>
    <p:sldId id="282" r:id="rId22"/>
    <p:sldId id="283" r:id="rId23"/>
    <p:sldId id="284" r:id="rId24"/>
    <p:sldId id="285" r:id="rId25"/>
    <p:sldId id="287" r:id="rId26"/>
    <p:sldId id="288" r:id="rId27"/>
    <p:sldId id="293" r:id="rId28"/>
    <p:sldId id="294" r:id="rId29"/>
    <p:sldId id="303" r:id="rId30"/>
    <p:sldId id="295" r:id="rId31"/>
    <p:sldId id="312" r:id="rId32"/>
    <p:sldId id="322" r:id="rId33"/>
    <p:sldId id="323" r:id="rId34"/>
    <p:sldId id="324" r:id="rId35"/>
    <p:sldId id="289" r:id="rId36"/>
    <p:sldId id="292" r:id="rId37"/>
    <p:sldId id="313" r:id="rId38"/>
    <p:sldId id="319" r:id="rId39"/>
    <p:sldId id="314" r:id="rId40"/>
    <p:sldId id="315" r:id="rId41"/>
    <p:sldId id="316" r:id="rId42"/>
    <p:sldId id="317" r:id="rId43"/>
    <p:sldId id="318" r:id="rId44"/>
    <p:sldId id="320" r:id="rId45"/>
    <p:sldId id="321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01" r:id="rId5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8" d="100"/>
          <a:sy n="68" d="100"/>
        </p:scale>
        <p:origin x="-3744" y="-11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ortc%20Prague%20II\Centra%20s%202%20a%20v&#237;ce%20LU%20+%20BT%20+%20&#269;ekac&#237;%20dob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ortc%20Prague%20II\Centra%20s%202%20a%20v&#237;ce%20LU%20+%20BT%20+%20&#269;ekac&#237;%20dob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Se&#353;it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ortc%20Prague%20II\Centra%20s%202%20a%20v&#237;ce%20LU%20+%20BT%20+%20&#269;ekac&#237;%20dob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ostatn&#237;%20s%20LU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ostatn&#237;%20s%20LU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List1!$F$1:$F$12</c:f>
              <c:numCache>
                <c:formatCode>General</c:formatCode>
                <c:ptCount val="12"/>
                <c:pt idx="0">
                  <c:v>408</c:v>
                </c:pt>
                <c:pt idx="1">
                  <c:v>372</c:v>
                </c:pt>
                <c:pt idx="2">
                  <c:v>673</c:v>
                </c:pt>
                <c:pt idx="3">
                  <c:v>522</c:v>
                </c:pt>
                <c:pt idx="4">
                  <c:v>595</c:v>
                </c:pt>
                <c:pt idx="5">
                  <c:v>372</c:v>
                </c:pt>
                <c:pt idx="6">
                  <c:v>355</c:v>
                </c:pt>
                <c:pt idx="7">
                  <c:v>798</c:v>
                </c:pt>
                <c:pt idx="8">
                  <c:v>576</c:v>
                </c:pt>
                <c:pt idx="9">
                  <c:v>340</c:v>
                </c:pt>
                <c:pt idx="10">
                  <c:v>497</c:v>
                </c:pt>
                <c:pt idx="11">
                  <c:v>437</c:v>
                </c:pt>
              </c:numCache>
            </c:numRef>
          </c:val>
        </c:ser>
        <c:ser>
          <c:idx val="1"/>
          <c:order val="1"/>
          <c:invertIfNegative val="0"/>
          <c:val>
            <c:numRef>
              <c:f>List1!$G$1:$G$12</c:f>
              <c:numCache>
                <c:formatCode>General</c:formatCode>
                <c:ptCount val="12"/>
                <c:pt idx="0">
                  <c:v>136</c:v>
                </c:pt>
                <c:pt idx="1">
                  <c:v>94</c:v>
                </c:pt>
                <c:pt idx="2">
                  <c:v>200</c:v>
                </c:pt>
                <c:pt idx="3">
                  <c:v>196</c:v>
                </c:pt>
                <c:pt idx="4">
                  <c:v>180</c:v>
                </c:pt>
                <c:pt idx="5">
                  <c:v>177</c:v>
                </c:pt>
                <c:pt idx="6">
                  <c:v>176</c:v>
                </c:pt>
                <c:pt idx="7">
                  <c:v>90</c:v>
                </c:pt>
                <c:pt idx="8">
                  <c:v>180</c:v>
                </c:pt>
                <c:pt idx="9">
                  <c:v>184</c:v>
                </c:pt>
                <c:pt idx="10">
                  <c:v>200</c:v>
                </c:pt>
                <c:pt idx="11">
                  <c:v>211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182592"/>
        <c:axId val="137217152"/>
      </c:barChart>
      <c:catAx>
        <c:axId val="137182592"/>
        <c:scaling>
          <c:orientation val="minMax"/>
        </c:scaling>
        <c:delete val="0"/>
        <c:axPos val="b"/>
        <c:majorTickMark val="out"/>
        <c:minorTickMark val="none"/>
        <c:tickLblPos val="nextTo"/>
        <c:crossAx val="137217152"/>
        <c:crosses val="autoZero"/>
        <c:auto val="1"/>
        <c:lblAlgn val="ctr"/>
        <c:lblOffset val="100"/>
        <c:noMultiLvlLbl val="0"/>
      </c:catAx>
      <c:valAx>
        <c:axId val="137217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1825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List1!$E$1:$E$12</c:f>
              <c:numCache>
                <c:formatCode>General</c:formatCode>
                <c:ptCount val="12"/>
                <c:pt idx="0">
                  <c:v>21</c:v>
                </c:pt>
                <c:pt idx="1">
                  <c:v>28</c:v>
                </c:pt>
                <c:pt idx="2">
                  <c:v>42</c:v>
                </c:pt>
                <c:pt idx="3">
                  <c:v>28</c:v>
                </c:pt>
                <c:pt idx="4">
                  <c:v>28</c:v>
                </c:pt>
                <c:pt idx="5">
                  <c:v>21</c:v>
                </c:pt>
                <c:pt idx="6">
                  <c:v>25</c:v>
                </c:pt>
                <c:pt idx="7">
                  <c:v>15</c:v>
                </c:pt>
                <c:pt idx="8">
                  <c:v>10</c:v>
                </c:pt>
                <c:pt idx="9">
                  <c:v>40</c:v>
                </c:pt>
                <c:pt idx="10">
                  <c:v>24</c:v>
                </c:pt>
                <c:pt idx="11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229056"/>
        <c:axId val="137230592"/>
      </c:barChart>
      <c:catAx>
        <c:axId val="137229056"/>
        <c:scaling>
          <c:orientation val="minMax"/>
        </c:scaling>
        <c:delete val="0"/>
        <c:axPos val="b"/>
        <c:majorTickMark val="out"/>
        <c:minorTickMark val="none"/>
        <c:tickLblPos val="nextTo"/>
        <c:crossAx val="137230592"/>
        <c:crosses val="autoZero"/>
        <c:auto val="1"/>
        <c:lblAlgn val="ctr"/>
        <c:lblOffset val="100"/>
        <c:noMultiLvlLbl val="0"/>
      </c:catAx>
      <c:valAx>
        <c:axId val="137230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229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579520"/>
        <c:axId val="137593600"/>
      </c:barChart>
      <c:catAx>
        <c:axId val="137579520"/>
        <c:scaling>
          <c:orientation val="minMax"/>
        </c:scaling>
        <c:delete val="0"/>
        <c:axPos val="b"/>
        <c:majorTickMark val="out"/>
        <c:minorTickMark val="none"/>
        <c:tickLblPos val="nextTo"/>
        <c:crossAx val="137593600"/>
        <c:crosses val="autoZero"/>
        <c:auto val="1"/>
        <c:lblAlgn val="ctr"/>
        <c:lblOffset val="100"/>
        <c:noMultiLvlLbl val="0"/>
      </c:catAx>
      <c:valAx>
        <c:axId val="137593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5795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List1!$C$1:$C$12</c:f>
              <c:numCache>
                <c:formatCode>General</c:formatCode>
                <c:ptCount val="12"/>
                <c:pt idx="0">
                  <c:v>491</c:v>
                </c:pt>
                <c:pt idx="1">
                  <c:v>583</c:v>
                </c:pt>
                <c:pt idx="2">
                  <c:v>371</c:v>
                </c:pt>
                <c:pt idx="3">
                  <c:v>207</c:v>
                </c:pt>
                <c:pt idx="4">
                  <c:v>646</c:v>
                </c:pt>
                <c:pt idx="5">
                  <c:v>77</c:v>
                </c:pt>
                <c:pt idx="6">
                  <c:v>243</c:v>
                </c:pt>
                <c:pt idx="7">
                  <c:v>460</c:v>
                </c:pt>
                <c:pt idx="8">
                  <c:v>385</c:v>
                </c:pt>
                <c:pt idx="9">
                  <c:v>298</c:v>
                </c:pt>
                <c:pt idx="10">
                  <c:v>260</c:v>
                </c:pt>
                <c:pt idx="11">
                  <c:v>612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630080"/>
        <c:axId val="137631616"/>
      </c:barChart>
      <c:catAx>
        <c:axId val="137630080"/>
        <c:scaling>
          <c:orientation val="minMax"/>
        </c:scaling>
        <c:delete val="0"/>
        <c:axPos val="b"/>
        <c:majorTickMark val="out"/>
        <c:minorTickMark val="none"/>
        <c:tickLblPos val="nextTo"/>
        <c:crossAx val="137631616"/>
        <c:crosses val="autoZero"/>
        <c:auto val="1"/>
        <c:lblAlgn val="ctr"/>
        <c:lblOffset val="100"/>
        <c:noMultiLvlLbl val="0"/>
      </c:catAx>
      <c:valAx>
        <c:axId val="137631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6300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585739282589682E-2"/>
          <c:y val="7.4548702245552628E-2"/>
          <c:w val="0.75704046369203848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List1!$C$1:$C$12</c:f>
              <c:numCache>
                <c:formatCode>General</c:formatCode>
                <c:ptCount val="12"/>
                <c:pt idx="0">
                  <c:v>1.75</c:v>
                </c:pt>
                <c:pt idx="1">
                  <c:v>3.3</c:v>
                </c:pt>
                <c:pt idx="2">
                  <c:v>2.4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2</c:v>
                </c:pt>
                <c:pt idx="7">
                  <c:v>1.5</c:v>
                </c:pt>
                <c:pt idx="8">
                  <c:v>2</c:v>
                </c:pt>
                <c:pt idx="9">
                  <c:v>1.7</c:v>
                </c:pt>
                <c:pt idx="10">
                  <c:v>2</c:v>
                </c:pt>
                <c:pt idx="11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651712"/>
        <c:axId val="137653248"/>
      </c:barChart>
      <c:catAx>
        <c:axId val="137651712"/>
        <c:scaling>
          <c:orientation val="minMax"/>
        </c:scaling>
        <c:delete val="0"/>
        <c:axPos val="b"/>
        <c:majorTickMark val="out"/>
        <c:minorTickMark val="none"/>
        <c:tickLblPos val="nextTo"/>
        <c:crossAx val="137653248"/>
        <c:crosses val="autoZero"/>
        <c:auto val="1"/>
        <c:lblAlgn val="ctr"/>
        <c:lblOffset val="100"/>
        <c:noMultiLvlLbl val="0"/>
      </c:catAx>
      <c:valAx>
        <c:axId val="137653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6517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16843176604653E-2"/>
          <c:y val="2.2828505540471868E-2"/>
          <c:w val="0.7169653986398653"/>
          <c:h val="0.8837953598927742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List1!$B$1:$B$8</c:f>
              <c:numCache>
                <c:formatCode>General</c:formatCode>
                <c:ptCount val="8"/>
                <c:pt idx="0">
                  <c:v>371</c:v>
                </c:pt>
                <c:pt idx="1">
                  <c:v>371</c:v>
                </c:pt>
                <c:pt idx="2">
                  <c:v>490</c:v>
                </c:pt>
                <c:pt idx="3">
                  <c:v>230</c:v>
                </c:pt>
                <c:pt idx="4">
                  <c:v>615</c:v>
                </c:pt>
                <c:pt idx="5">
                  <c:v>259</c:v>
                </c:pt>
                <c:pt idx="6">
                  <c:v>479</c:v>
                </c:pt>
                <c:pt idx="7">
                  <c:v>238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687808"/>
        <c:axId val="137689344"/>
      </c:barChart>
      <c:catAx>
        <c:axId val="137687808"/>
        <c:scaling>
          <c:orientation val="minMax"/>
        </c:scaling>
        <c:delete val="0"/>
        <c:axPos val="b"/>
        <c:majorTickMark val="out"/>
        <c:minorTickMark val="none"/>
        <c:tickLblPos val="nextTo"/>
        <c:crossAx val="137689344"/>
        <c:crosses val="autoZero"/>
        <c:auto val="1"/>
        <c:lblAlgn val="ctr"/>
        <c:lblOffset val="100"/>
        <c:noMultiLvlLbl val="0"/>
      </c:catAx>
      <c:valAx>
        <c:axId val="137689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687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List1!$C$1:$C$8</c:f>
              <c:numCache>
                <c:formatCode>General</c:formatCode>
                <c:ptCount val="8"/>
                <c:pt idx="0">
                  <c:v>30</c:v>
                </c:pt>
                <c:pt idx="1">
                  <c:v>24</c:v>
                </c:pt>
                <c:pt idx="2">
                  <c:v>30</c:v>
                </c:pt>
                <c:pt idx="3">
                  <c:v>21</c:v>
                </c:pt>
                <c:pt idx="4">
                  <c:v>21</c:v>
                </c:pt>
                <c:pt idx="5">
                  <c:v>5</c:v>
                </c:pt>
                <c:pt idx="6">
                  <c:v>21</c:v>
                </c:pt>
                <c:pt idx="7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701248"/>
        <c:axId val="137702784"/>
      </c:barChart>
      <c:catAx>
        <c:axId val="137701248"/>
        <c:scaling>
          <c:orientation val="minMax"/>
        </c:scaling>
        <c:delete val="0"/>
        <c:axPos val="b"/>
        <c:majorTickMark val="out"/>
        <c:minorTickMark val="none"/>
        <c:tickLblPos val="nextTo"/>
        <c:crossAx val="137702784"/>
        <c:crosses val="autoZero"/>
        <c:auto val="1"/>
        <c:lblAlgn val="ctr"/>
        <c:lblOffset val="100"/>
        <c:noMultiLvlLbl val="0"/>
      </c:catAx>
      <c:valAx>
        <c:axId val="137702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7012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380C2-6082-497A-A5C0-78687ED36636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70463-4FC7-4000-A474-254D7E3430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313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70463-4FC7-4000-A474-254D7E3430A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7316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E6AEFA2-34F7-4990-80E7-B6F4E64F8AE1}" type="slidenum">
              <a:rPr lang="cs-CZ" altLang="cs-CZ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cs-CZ" altLang="cs-CZ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70463-4FC7-4000-A474-254D7E3430AF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4731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70463-4FC7-4000-A474-254D7E3430AF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1164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384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001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0540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cs-CZ" noProof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C260D-2619-429B-B43A-F7DA6F7931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6588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2513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9512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2234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060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252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736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70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0816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CE4E2-B4FE-4469-9C7F-8BD8841C2575}" type="datetimeFigureOut">
              <a:rPr lang="cs-CZ" smtClean="0"/>
              <a:t>11.5.2016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5696-11CD-4768-BD07-125830315F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25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3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4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7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8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9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1.jpeg"/><Relationship Id="rId4" Type="http://schemas.openxmlformats.org/officeDocument/2006/relationships/image" Target="../media/image3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656183"/>
          </a:xfrm>
        </p:spPr>
        <p:txBody>
          <a:bodyPr/>
          <a:lstStyle/>
          <a:p>
            <a:r>
              <a:rPr lang="cs-CZ" dirty="0" smtClean="0"/>
              <a:t>Radiační onkologie v České republice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2132856"/>
            <a:ext cx="7560840" cy="1584176"/>
          </a:xfrm>
        </p:spPr>
        <p:txBody>
          <a:bodyPr>
            <a:normAutofit fontScale="92500" lnSpcReduction="10000"/>
          </a:bodyPr>
          <a:lstStyle/>
          <a:p>
            <a:r>
              <a:rPr lang="cs-CZ" sz="2400" dirty="0" smtClean="0"/>
              <a:t>Jiri Petera</a:t>
            </a:r>
          </a:p>
          <a:p>
            <a:r>
              <a:rPr lang="cs-CZ" sz="2400" dirty="0" smtClean="0"/>
              <a:t>Klinika onkologie a </a:t>
            </a:r>
            <a:r>
              <a:rPr lang="cs-CZ" sz="2400" dirty="0" err="1" smtClean="0"/>
              <a:t>radioterapie,FN</a:t>
            </a:r>
            <a:r>
              <a:rPr lang="cs-CZ" sz="2400" dirty="0" smtClean="0"/>
              <a:t> a LF Hradec Králové</a:t>
            </a:r>
          </a:p>
          <a:p>
            <a:r>
              <a:rPr lang="cs-CZ" sz="2400" dirty="0" smtClean="0"/>
              <a:t>Ladislav Dušek</a:t>
            </a:r>
          </a:p>
          <a:p>
            <a:r>
              <a:rPr lang="cs-CZ" sz="2400" dirty="0" smtClean="0"/>
              <a:t>IBA, MU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717032"/>
            <a:ext cx="2966902" cy="294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61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Minimální požadavky na radioterapii v komplexních onkologických centrech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Minimálně 2 LA s adekvátním dozimetrickým vybavením</a:t>
            </a:r>
          </a:p>
          <a:p>
            <a:r>
              <a:rPr lang="cs-CZ" dirty="0" smtClean="0"/>
              <a:t>Simulátor</a:t>
            </a:r>
          </a:p>
          <a:p>
            <a:r>
              <a:rPr lang="cs-CZ" dirty="0" smtClean="0"/>
              <a:t>3D plánovací systém </a:t>
            </a:r>
          </a:p>
          <a:p>
            <a:r>
              <a:rPr lang="cs-CZ" dirty="0" smtClean="0"/>
              <a:t>Personál</a:t>
            </a:r>
          </a:p>
          <a:p>
            <a:r>
              <a:rPr lang="cs-CZ" dirty="0" smtClean="0"/>
              <a:t>Lokální standardy</a:t>
            </a:r>
          </a:p>
          <a:p>
            <a:r>
              <a:rPr lang="cs-CZ" dirty="0" smtClean="0"/>
              <a:t>Minimálně 500 nových pacientů/rok na kurativní RT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263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cs-CZ" sz="3600" dirty="0" smtClean="0"/>
              <a:t>Vybavení 1999 - 2015</a:t>
            </a:r>
            <a:endParaRPr lang="cs-CZ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1376147"/>
              </p:ext>
            </p:extLst>
          </p:nvPr>
        </p:nvGraphicFramePr>
        <p:xfrm>
          <a:off x="251520" y="1268760"/>
          <a:ext cx="8229600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36104"/>
                <a:gridCol w="1008112"/>
                <a:gridCol w="1008112"/>
                <a:gridCol w="1080120"/>
                <a:gridCol w="1008112"/>
                <a:gridCol w="864096"/>
                <a:gridCol w="88478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Machine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1999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2001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2003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2004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2007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2013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2015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LA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Cobalt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8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Betatron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Tomotherapy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Cyberknife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 od 2010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Proton </a:t>
                      </a:r>
                      <a:r>
                        <a:rPr lang="cs-CZ" dirty="0" err="1" smtClean="0"/>
                        <a:t>therapy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X </a:t>
                      </a:r>
                      <a:r>
                        <a:rPr lang="cs-CZ" dirty="0" err="1" smtClean="0"/>
                        <a:t>ray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therapy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31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AFL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16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1072456" y="6021288"/>
            <a:ext cx="3325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IGRT  56%, IMRT 63%, 70% &lt; 8 let</a:t>
            </a:r>
          </a:p>
          <a:p>
            <a:r>
              <a:rPr lang="cs-CZ" dirty="0" smtClean="0"/>
              <a:t>56% CT simulátor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95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17722"/>
            <a:ext cx="8229600" cy="990600"/>
          </a:xfrm>
        </p:spPr>
        <p:txBody>
          <a:bodyPr/>
          <a:lstStyle/>
          <a:p>
            <a:pPr eaLnBrk="1" hangingPunct="1"/>
            <a:r>
              <a:rPr lang="cs-CZ" altLang="cs-CZ" sz="2800" dirty="0" smtClean="0"/>
              <a:t>ČR v porovnání s evropským průměrem</a:t>
            </a:r>
            <a:endParaRPr lang="en-US" altLang="cs-CZ" sz="2800" dirty="0" smtClean="0"/>
          </a:p>
        </p:txBody>
      </p:sp>
      <p:graphicFrame>
        <p:nvGraphicFramePr>
          <p:cNvPr id="22601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498952356"/>
              </p:ext>
            </p:extLst>
          </p:nvPr>
        </p:nvGraphicFramePr>
        <p:xfrm>
          <a:off x="107505" y="853561"/>
          <a:ext cx="8352927" cy="5503863"/>
        </p:xfrm>
        <a:graphic>
          <a:graphicData uri="http://schemas.openxmlformats.org/drawingml/2006/table">
            <a:tbl>
              <a:tblPr/>
              <a:tblGrid>
                <a:gridCol w="1512168"/>
                <a:gridCol w="1303040"/>
                <a:gridCol w="1371600"/>
                <a:gridCol w="1371600"/>
                <a:gridCol w="1371600"/>
                <a:gridCol w="1422919"/>
              </a:tblGrid>
              <a:tr h="10034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Europe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 2001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 2007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 2013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 2015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34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MV/1000000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5,23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50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1MV/n </a:t>
                      </a: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inhabitans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170 000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206000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190000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190000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12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LA/Co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0.64(18 LA + 28 Co)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2,1 (34 LA + 16 Co)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4,3 (43 LA + 10 Co)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5,3(43LA + 8 Co)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07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1LA/n </a:t>
                      </a: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inhabitans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222222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580 000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(&lt;8 let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857 000)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300 000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244 000 (71% &lt; 8 let)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233333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85" name="Rectangle 76"/>
          <p:cNvSpPr>
            <a:spLocks noChangeArrowheads="1"/>
          </p:cNvSpPr>
          <p:nvPr/>
        </p:nvSpPr>
        <p:spPr bwMode="auto">
          <a:xfrm>
            <a:off x="919163" y="6324600"/>
            <a:ext cx="7307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/>
              <a:t>Bentzen ez al.: Radiotherapy and Oncology 75(2005) 355 - 365</a:t>
            </a:r>
            <a:endParaRPr lang="en-US" altLang="cs-CZ" sz="2000"/>
          </a:p>
        </p:txBody>
      </p:sp>
    </p:spTree>
    <p:extLst>
      <p:ext uri="{BB962C8B-B14F-4D97-AF65-F5344CB8AC3E}">
        <p14:creationId xmlns:p14="http://schemas.microsoft.com/office/powerpoint/2010/main" val="177986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 smtClean="0"/>
              <a:t>ESTRO –HERO 2014</a:t>
            </a:r>
            <a:endParaRPr lang="cs-CZ" sz="3600" dirty="0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/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93" y="889787"/>
            <a:ext cx="8896203" cy="524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2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/>
          </a:bodyPr>
          <a:lstStyle/>
          <a:p>
            <a:pPr eaLnBrk="1" hangingPunct="1"/>
            <a:r>
              <a:rPr lang="cs-CZ" altLang="cs-CZ" sz="3600" dirty="0" smtClean="0"/>
              <a:t>Pracovníci</a:t>
            </a:r>
          </a:p>
        </p:txBody>
      </p:sp>
      <p:graphicFrame>
        <p:nvGraphicFramePr>
          <p:cNvPr id="4" name="Zástupný symbol pro tabulku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05834052"/>
              </p:ext>
            </p:extLst>
          </p:nvPr>
        </p:nvGraphicFramePr>
        <p:xfrm>
          <a:off x="457200" y="1412875"/>
          <a:ext cx="8229600" cy="3307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997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rok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2003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2006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2010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2013</a:t>
                      </a:r>
                      <a:endParaRPr lang="cs-CZ" sz="1800" dirty="0"/>
                    </a:p>
                  </a:txBody>
                  <a:tcPr marT="45740" marB="45740"/>
                </a:tc>
              </a:tr>
              <a:tr h="640187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Onkologové celkem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256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300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320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339</a:t>
                      </a:r>
                      <a:endParaRPr lang="cs-CZ" sz="1800" dirty="0"/>
                    </a:p>
                  </a:txBody>
                  <a:tcPr marT="45740" marB="45740"/>
                </a:tc>
              </a:tr>
              <a:tr h="640350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RO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169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156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147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170 plná specializace</a:t>
                      </a:r>
                    </a:p>
                    <a:p>
                      <a:r>
                        <a:rPr lang="cs-CZ" sz="1800" dirty="0" smtClean="0"/>
                        <a:t>46 v</a:t>
                      </a:r>
                      <a:r>
                        <a:rPr lang="cs-CZ" sz="1800" baseline="0" dirty="0" smtClean="0"/>
                        <a:t> přípravě</a:t>
                      </a:r>
                      <a:endParaRPr lang="cs-CZ" sz="1800" dirty="0"/>
                    </a:p>
                  </a:txBody>
                  <a:tcPr marT="45740" marB="45740"/>
                </a:tc>
              </a:tr>
              <a:tr h="640187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Kombinace </a:t>
                      </a:r>
                    </a:p>
                    <a:p>
                      <a:r>
                        <a:rPr lang="cs-CZ" sz="1800" dirty="0" smtClean="0"/>
                        <a:t>RO and MO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80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60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45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endParaRPr lang="cs-CZ" sz="1800" dirty="0"/>
                    </a:p>
                  </a:txBody>
                  <a:tcPr marT="45740" marB="45740"/>
                </a:tc>
              </a:tr>
              <a:tr h="370997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Fyzici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63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84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76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90</a:t>
                      </a:r>
                      <a:endParaRPr lang="cs-CZ" sz="1800" dirty="0"/>
                    </a:p>
                  </a:txBody>
                  <a:tcPr marT="45740" marB="45740"/>
                </a:tc>
              </a:tr>
              <a:tr h="370997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RA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170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262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289</a:t>
                      </a:r>
                      <a:endParaRPr lang="cs-CZ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310</a:t>
                      </a:r>
                      <a:endParaRPr lang="cs-CZ" sz="1800" dirty="0"/>
                    </a:p>
                  </a:txBody>
                  <a:tcPr marT="45740" marB="457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83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altLang="cs-CZ" sz="3600" smtClean="0"/>
              <a:t>Počet </a:t>
            </a:r>
            <a:r>
              <a:rPr lang="cs-CZ" altLang="cs-CZ" sz="3600" smtClean="0"/>
              <a:t>a </a:t>
            </a:r>
            <a:r>
              <a:rPr lang="cs-CZ" altLang="cs-CZ" sz="3600" dirty="0" smtClean="0"/>
              <a:t>procento nových onkologických pacientů léčených radioterapií</a:t>
            </a:r>
          </a:p>
        </p:txBody>
      </p:sp>
      <p:graphicFrame>
        <p:nvGraphicFramePr>
          <p:cNvPr id="4" name="Zástupný symbol pro tabulku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092499000"/>
              </p:ext>
            </p:extLst>
          </p:nvPr>
        </p:nvGraphicFramePr>
        <p:xfrm>
          <a:off x="395288" y="2708275"/>
          <a:ext cx="8229600" cy="2103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430064"/>
                <a:gridCol w="1313136"/>
                <a:gridCol w="1371600"/>
              </a:tblGrid>
              <a:tr h="914777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%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baseline="0" dirty="0" err="1" smtClean="0"/>
                        <a:t>irradiated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baseline="0" dirty="0" err="1" smtClean="0"/>
                        <a:t>new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baseline="0" dirty="0" err="1" smtClean="0"/>
                        <a:t>patients</a:t>
                      </a:r>
                      <a:endParaRPr lang="cs-CZ" sz="1800" baseline="0" dirty="0" smtClean="0"/>
                    </a:p>
                    <a:p>
                      <a:r>
                        <a:rPr lang="cs-CZ" sz="1800" baseline="0" dirty="0" smtClean="0"/>
                        <a:t>(</a:t>
                      </a:r>
                      <a:r>
                        <a:rPr lang="cs-CZ" sz="1800" baseline="0" dirty="0" err="1" smtClean="0"/>
                        <a:t>absolute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baseline="0" dirty="0" err="1" smtClean="0"/>
                        <a:t>number</a:t>
                      </a:r>
                      <a:r>
                        <a:rPr lang="cs-CZ" sz="1800" baseline="0" dirty="0" smtClean="0"/>
                        <a:t>)</a:t>
                      </a:r>
                      <a:endParaRPr lang="cs-CZ" sz="1800" dirty="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2001</a:t>
                      </a:r>
                      <a:endParaRPr lang="cs-CZ" sz="1800" dirty="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2006</a:t>
                      </a:r>
                      <a:endParaRPr lang="cs-CZ" sz="1800" dirty="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2010</a:t>
                      </a:r>
                      <a:endParaRPr lang="cs-CZ" sz="1800" dirty="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2012</a:t>
                      </a:r>
                      <a:endParaRPr lang="cs-CZ" sz="1800" dirty="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2013</a:t>
                      </a:r>
                      <a:endParaRPr lang="cs-CZ" sz="1800" dirty="0"/>
                    </a:p>
                  </a:txBody>
                  <a:tcPr marT="45751" marB="45751"/>
                </a:tc>
              </a:tr>
              <a:tr h="371098">
                <a:tc>
                  <a:txBody>
                    <a:bodyPr/>
                    <a:lstStyle/>
                    <a:p>
                      <a:endParaRPr lang="cs-CZ" sz="180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40</a:t>
                      </a:r>
                    </a:p>
                    <a:p>
                      <a:r>
                        <a:rPr lang="cs-CZ" sz="1800" baseline="0" dirty="0" smtClean="0"/>
                        <a:t>(19361)</a:t>
                      </a:r>
                      <a:endParaRPr lang="cs-CZ" sz="1800" dirty="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41,1</a:t>
                      </a:r>
                    </a:p>
                    <a:p>
                      <a:r>
                        <a:rPr lang="cs-CZ" sz="1800" dirty="0" smtClean="0"/>
                        <a:t>(21245)</a:t>
                      </a:r>
                      <a:endParaRPr lang="cs-CZ" sz="1800" dirty="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32,2</a:t>
                      </a:r>
                    </a:p>
                    <a:p>
                      <a:r>
                        <a:rPr lang="cs-CZ" sz="1800" dirty="0" smtClean="0"/>
                        <a:t>(19477)</a:t>
                      </a:r>
                      <a:endParaRPr lang="cs-CZ" sz="1800" dirty="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32,9</a:t>
                      </a:r>
                      <a:r>
                        <a:rPr lang="cs-CZ" sz="1800" baseline="0" dirty="0" smtClean="0"/>
                        <a:t> </a:t>
                      </a:r>
                    </a:p>
                    <a:p>
                      <a:r>
                        <a:rPr lang="cs-CZ" sz="1800" baseline="0" dirty="0" smtClean="0"/>
                        <a:t>( 20299)</a:t>
                      </a:r>
                      <a:endParaRPr lang="cs-CZ" sz="1800" dirty="0"/>
                    </a:p>
                  </a:txBody>
                  <a:tcPr marT="45751" marB="45751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34,4 </a:t>
                      </a:r>
                    </a:p>
                    <a:p>
                      <a:r>
                        <a:rPr lang="cs-CZ" sz="1800" dirty="0" smtClean="0"/>
                        <a:t>(21975)</a:t>
                      </a:r>
                      <a:endParaRPr lang="cs-CZ" sz="1800" dirty="0"/>
                    </a:p>
                  </a:txBody>
                  <a:tcPr marT="45751" marB="4575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82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1800" dirty="0" smtClean="0"/>
              <a:t>Počet a procento  nových pacientů léčených RT </a:t>
            </a:r>
            <a:br>
              <a:rPr lang="cs-CZ" altLang="cs-CZ" sz="1800" dirty="0" smtClean="0"/>
            </a:br>
            <a:r>
              <a:rPr lang="cs-CZ" altLang="cs-CZ" sz="1800" dirty="0" smtClean="0"/>
              <a:t>dle krajů 2013</a:t>
            </a:r>
          </a:p>
        </p:txBody>
      </p:sp>
      <p:graphicFrame>
        <p:nvGraphicFramePr>
          <p:cNvPr id="4" name="Zástupný symbol pro tabulku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216762987"/>
              </p:ext>
            </p:extLst>
          </p:nvPr>
        </p:nvGraphicFramePr>
        <p:xfrm>
          <a:off x="467544" y="646492"/>
          <a:ext cx="8229600" cy="6192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47009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Region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err="1" smtClean="0"/>
                        <a:t>Number</a:t>
                      </a:r>
                      <a:r>
                        <a:rPr lang="cs-CZ" sz="1800" dirty="0" smtClean="0"/>
                        <a:t> </a:t>
                      </a:r>
                      <a:r>
                        <a:rPr lang="cs-CZ" sz="1800" dirty="0" err="1" smtClean="0"/>
                        <a:t>of</a:t>
                      </a:r>
                      <a:r>
                        <a:rPr lang="cs-CZ" sz="1800" dirty="0" smtClean="0"/>
                        <a:t> </a:t>
                      </a:r>
                      <a:r>
                        <a:rPr lang="cs-CZ" sz="1800" dirty="0" err="1" smtClean="0"/>
                        <a:t>new</a:t>
                      </a:r>
                      <a:r>
                        <a:rPr lang="cs-CZ" sz="1800" dirty="0" smtClean="0"/>
                        <a:t> </a:t>
                      </a:r>
                      <a:r>
                        <a:rPr lang="cs-CZ" sz="1800" dirty="0" err="1" smtClean="0"/>
                        <a:t>patients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err="1" smtClean="0"/>
                        <a:t>Number</a:t>
                      </a:r>
                      <a:r>
                        <a:rPr lang="cs-CZ" sz="1800" dirty="0" smtClean="0"/>
                        <a:t> </a:t>
                      </a:r>
                      <a:r>
                        <a:rPr lang="cs-CZ" sz="1800" dirty="0" err="1" smtClean="0"/>
                        <a:t>of</a:t>
                      </a:r>
                      <a:r>
                        <a:rPr lang="cs-CZ" sz="1800" dirty="0" smtClean="0"/>
                        <a:t> </a:t>
                      </a:r>
                      <a:r>
                        <a:rPr lang="cs-CZ" sz="1800" smtClean="0"/>
                        <a:t>irradiated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%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Praha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10473</a:t>
                      </a:r>
                      <a:endParaRPr lang="cs-CZ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4279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34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Středočeský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2632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528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19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Jihočeský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3452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886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31.2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Plzeňský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1433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1236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53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Karlovarský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906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420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45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Ústecký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3376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1451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35.6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Liberecký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2099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1006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42.7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Královéhradecký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4388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1682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37.4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Pardubický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2346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1058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42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Vysočina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2817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729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22,9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Jihomoravský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9750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3638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33.5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Olomoucký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3302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897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21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Zlínský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3819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1166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35.1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Moravskoslezský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6111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2999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47.5</a:t>
                      </a:r>
                      <a:endParaRPr lang="cs-CZ" sz="1800" dirty="0"/>
                    </a:p>
                  </a:txBody>
                  <a:tcPr marT="45726" marB="45726"/>
                </a:tc>
              </a:tr>
              <a:tr h="36972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CR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56404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21975</a:t>
                      </a:r>
                      <a:endParaRPr lang="cs-CZ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34.4</a:t>
                      </a:r>
                      <a:endParaRPr lang="cs-CZ" sz="1800" dirty="0"/>
                    </a:p>
                  </a:txBody>
                  <a:tcPr marT="45726" marB="4572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66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337237"/>
              </p:ext>
            </p:extLst>
          </p:nvPr>
        </p:nvGraphicFramePr>
        <p:xfrm>
          <a:off x="683570" y="1124744"/>
          <a:ext cx="8064894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021"/>
                <a:gridCol w="1208021"/>
                <a:gridCol w="1208021"/>
                <a:gridCol w="1208021"/>
                <a:gridCol w="1208021"/>
                <a:gridCol w="2024789"/>
              </a:tblGrid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stage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% </a:t>
                      </a:r>
                      <a:r>
                        <a:rPr lang="cs-CZ" dirty="0" err="1" smtClean="0"/>
                        <a:t>of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all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new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patients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treated</a:t>
                      </a:r>
                      <a:r>
                        <a:rPr lang="cs-CZ" baseline="0" dirty="0" smtClean="0"/>
                        <a:t> by RT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stage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% </a:t>
                      </a:r>
                      <a:r>
                        <a:rPr lang="cs-CZ" dirty="0" err="1" smtClean="0"/>
                        <a:t>of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all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new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patients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treated</a:t>
                      </a:r>
                      <a:r>
                        <a:rPr lang="cs-CZ" baseline="0" dirty="0" smtClean="0"/>
                        <a:t> by RT</a:t>
                      </a:r>
                      <a:endParaRPr lang="cs-CZ" dirty="0" smtClean="0"/>
                    </a:p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Rectum</a:t>
                      </a:r>
                      <a:r>
                        <a:rPr lang="cs-CZ" dirty="0" smtClean="0"/>
                        <a:t>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</a:t>
                      </a:r>
                    </a:p>
                    <a:p>
                      <a:r>
                        <a:rPr lang="cs-CZ" dirty="0" smtClean="0"/>
                        <a:t>II</a:t>
                      </a:r>
                    </a:p>
                    <a:p>
                      <a:r>
                        <a:rPr lang="cs-CZ" dirty="0" smtClean="0"/>
                        <a:t>III</a:t>
                      </a:r>
                    </a:p>
                    <a:p>
                      <a:r>
                        <a:rPr lang="cs-CZ" dirty="0" smtClean="0"/>
                        <a:t>IV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21.9</a:t>
                      </a:r>
                      <a:r>
                        <a:rPr lang="en-US" baseline="0" dirty="0" smtClean="0"/>
                        <a:t> %</a:t>
                      </a:r>
                    </a:p>
                    <a:p>
                      <a:r>
                        <a:rPr lang="en-US" baseline="0" dirty="0" smtClean="0"/>
                        <a:t>61.2 %</a:t>
                      </a:r>
                    </a:p>
                    <a:p>
                      <a:r>
                        <a:rPr lang="en-US" baseline="0" dirty="0" smtClean="0"/>
                        <a:t>68.1 %</a:t>
                      </a:r>
                    </a:p>
                    <a:p>
                      <a:r>
                        <a:rPr lang="en-US" baseline="0" dirty="0" smtClean="0"/>
                        <a:t>21.6 %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Breast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</a:t>
                      </a:r>
                    </a:p>
                    <a:p>
                      <a:r>
                        <a:rPr lang="cs-CZ" dirty="0" smtClean="0"/>
                        <a:t>II</a:t>
                      </a:r>
                    </a:p>
                    <a:p>
                      <a:r>
                        <a:rPr lang="cs-CZ" dirty="0" smtClean="0"/>
                        <a:t>III</a:t>
                      </a:r>
                    </a:p>
                    <a:p>
                      <a:r>
                        <a:rPr lang="cs-CZ" dirty="0" smtClean="0"/>
                        <a:t>IV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58.9 %</a:t>
                      </a:r>
                    </a:p>
                    <a:p>
                      <a:r>
                        <a:rPr lang="en-US" dirty="0" smtClean="0"/>
                        <a:t>49.2 %</a:t>
                      </a:r>
                    </a:p>
                    <a:p>
                      <a:r>
                        <a:rPr lang="en-US" dirty="0" smtClean="0"/>
                        <a:t>53.5 %</a:t>
                      </a:r>
                    </a:p>
                    <a:p>
                      <a:r>
                        <a:rPr lang="en-US" dirty="0" smtClean="0"/>
                        <a:t>22.9 %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Head</a:t>
                      </a:r>
                      <a:r>
                        <a:rPr lang="cs-CZ" dirty="0" smtClean="0"/>
                        <a:t> and </a:t>
                      </a:r>
                      <a:r>
                        <a:rPr lang="cs-CZ" dirty="0" err="1" smtClean="0"/>
                        <a:t>neck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</a:t>
                      </a:r>
                    </a:p>
                    <a:p>
                      <a:r>
                        <a:rPr lang="cs-CZ" dirty="0" smtClean="0"/>
                        <a:t>II</a:t>
                      </a:r>
                    </a:p>
                    <a:p>
                      <a:r>
                        <a:rPr lang="cs-CZ" dirty="0" smtClean="0"/>
                        <a:t>III</a:t>
                      </a:r>
                    </a:p>
                    <a:p>
                      <a:r>
                        <a:rPr lang="cs-CZ" dirty="0" smtClean="0"/>
                        <a:t>IV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30.0 %</a:t>
                      </a:r>
                    </a:p>
                    <a:p>
                      <a:r>
                        <a:rPr lang="en-US" dirty="0" smtClean="0"/>
                        <a:t>54.4 %</a:t>
                      </a:r>
                    </a:p>
                    <a:p>
                      <a:r>
                        <a:rPr lang="en-US" dirty="0" smtClean="0"/>
                        <a:t>71.9 %</a:t>
                      </a:r>
                    </a:p>
                    <a:p>
                      <a:r>
                        <a:rPr lang="en-US" dirty="0" smtClean="0"/>
                        <a:t>72.5 %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C51,</a:t>
                      </a:r>
                      <a:r>
                        <a:rPr lang="cs-CZ" baseline="0" dirty="0" smtClean="0"/>
                        <a:t> C52, C53, C54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</a:t>
                      </a:r>
                    </a:p>
                    <a:p>
                      <a:r>
                        <a:rPr lang="cs-CZ" dirty="0" smtClean="0"/>
                        <a:t>II</a:t>
                      </a:r>
                    </a:p>
                    <a:p>
                      <a:r>
                        <a:rPr lang="cs-CZ" dirty="0" smtClean="0"/>
                        <a:t>III</a:t>
                      </a:r>
                    </a:p>
                    <a:p>
                      <a:r>
                        <a:rPr lang="cs-CZ" dirty="0" smtClean="0"/>
                        <a:t>IV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25.6 %</a:t>
                      </a:r>
                    </a:p>
                    <a:p>
                      <a:r>
                        <a:rPr lang="en-US" dirty="0" smtClean="0"/>
                        <a:t>59.1 %</a:t>
                      </a:r>
                    </a:p>
                    <a:p>
                      <a:r>
                        <a:rPr lang="en-US" dirty="0" smtClean="0"/>
                        <a:t>67.4 %</a:t>
                      </a:r>
                    </a:p>
                    <a:p>
                      <a:r>
                        <a:rPr lang="en-US" dirty="0" smtClean="0"/>
                        <a:t>44.8 %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Lung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</a:t>
                      </a:r>
                    </a:p>
                    <a:p>
                      <a:r>
                        <a:rPr lang="cs-CZ" dirty="0" smtClean="0"/>
                        <a:t>II</a:t>
                      </a:r>
                    </a:p>
                    <a:p>
                      <a:r>
                        <a:rPr lang="cs-CZ" dirty="0" smtClean="0"/>
                        <a:t>III</a:t>
                      </a:r>
                    </a:p>
                    <a:p>
                      <a:r>
                        <a:rPr lang="cs-CZ" dirty="0" smtClean="0"/>
                        <a:t>IV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13.5 %</a:t>
                      </a:r>
                    </a:p>
                    <a:p>
                      <a:r>
                        <a:rPr lang="en-US" dirty="0" smtClean="0"/>
                        <a:t>21.6 %</a:t>
                      </a:r>
                    </a:p>
                    <a:p>
                      <a:r>
                        <a:rPr lang="en-US" dirty="0" smtClean="0"/>
                        <a:t>37.1 %</a:t>
                      </a:r>
                    </a:p>
                    <a:p>
                      <a:r>
                        <a:rPr lang="en-US" dirty="0" smtClean="0"/>
                        <a:t>21.7 %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Prostate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</a:t>
                      </a:r>
                    </a:p>
                    <a:p>
                      <a:r>
                        <a:rPr lang="cs-CZ" dirty="0" smtClean="0"/>
                        <a:t>II</a:t>
                      </a:r>
                    </a:p>
                    <a:p>
                      <a:r>
                        <a:rPr lang="cs-CZ" dirty="0" smtClean="0"/>
                        <a:t>III</a:t>
                      </a:r>
                    </a:p>
                    <a:p>
                      <a:r>
                        <a:rPr lang="cs-CZ" dirty="0" smtClean="0"/>
                        <a:t>IV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34.2 %</a:t>
                      </a:r>
                    </a:p>
                    <a:p>
                      <a:r>
                        <a:rPr lang="en-US" dirty="0" smtClean="0"/>
                        <a:t>27.9 %</a:t>
                      </a:r>
                    </a:p>
                    <a:p>
                      <a:r>
                        <a:rPr lang="en-US" dirty="0" smtClean="0"/>
                        <a:t>43.5 %</a:t>
                      </a:r>
                    </a:p>
                    <a:p>
                      <a:r>
                        <a:rPr lang="en-US" smtClean="0"/>
                        <a:t>20.6 %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755576" y="620688"/>
            <a:ext cx="8434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% nových pacientů léčených RT podle dg a stádia (období </a:t>
            </a:r>
            <a:r>
              <a:rPr lang="en-US" sz="2000" dirty="0" smtClean="0"/>
              <a:t>2009-2013</a:t>
            </a:r>
            <a:r>
              <a:rPr lang="en-US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8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RT oddělení v České republice</a:t>
            </a:r>
            <a:endParaRPr lang="cs-CZ" sz="3600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1124711"/>
              </p:ext>
            </p:extLst>
          </p:nvPr>
        </p:nvGraphicFramePr>
        <p:xfrm>
          <a:off x="323528" y="1556792"/>
          <a:ext cx="3600400" cy="479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543000"/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Font typeface="Wingdings"/>
                        <a:buNone/>
                      </a:pPr>
                      <a:r>
                        <a:rPr lang="cs-CZ" u="sng" dirty="0" smtClean="0"/>
                        <a:t>&gt; </a:t>
                      </a:r>
                      <a:r>
                        <a:rPr lang="cs-CZ" u="none" dirty="0" smtClean="0"/>
                        <a:t>2 LA + AFL </a:t>
                      </a:r>
                    </a:p>
                    <a:p>
                      <a:pPr marL="0" indent="0">
                        <a:buFont typeface="Wingdings"/>
                        <a:buNone/>
                      </a:pPr>
                      <a:r>
                        <a:rPr lang="cs-CZ" u="none" dirty="0" smtClean="0"/>
                        <a:t>(6 x 3 – 4 LA)</a:t>
                      </a:r>
                    </a:p>
                    <a:p>
                      <a:endParaRPr lang="cs-CZ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12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u="none" dirty="0" smtClean="0"/>
                        <a:t>2 LA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r>
                        <a:rPr lang="cs-CZ" baseline="0" dirty="0" smtClean="0"/>
                        <a:t> LA + 1Co +  1AFL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r>
                        <a:rPr lang="cs-CZ" baseline="0" dirty="0" smtClean="0"/>
                        <a:t> LA + 1 AFL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</a:t>
                      </a:r>
                      <a:r>
                        <a:rPr lang="cs-CZ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tomoterapie</a:t>
                      </a:r>
                      <a:r>
                        <a:rPr lang="cs-CZ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+ 1 AFL</a:t>
                      </a:r>
                      <a:endParaRPr lang="cs-CZ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1 LA + 1 Co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1 LA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1 Co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1 </a:t>
                      </a:r>
                      <a:r>
                        <a:rPr lang="cs-CZ" dirty="0" err="1" smtClean="0">
                          <a:solidFill>
                            <a:srgbClr val="FF0000"/>
                          </a:solidFill>
                        </a:rPr>
                        <a:t>Gammaknife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1 Protonové centrum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fig9-1-verz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913" y="2141364"/>
            <a:ext cx="4912791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16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Dotazník SROBF 2013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Vybavení</a:t>
            </a:r>
          </a:p>
          <a:p>
            <a:r>
              <a:rPr lang="cs-CZ" dirty="0" smtClean="0"/>
              <a:t>Personál</a:t>
            </a:r>
          </a:p>
          <a:p>
            <a:r>
              <a:rPr lang="cs-CZ" dirty="0" smtClean="0"/>
              <a:t>Počet pacientů</a:t>
            </a:r>
          </a:p>
          <a:p>
            <a:r>
              <a:rPr lang="cs-CZ" dirty="0" smtClean="0"/>
              <a:t>Proces radioterapie</a:t>
            </a:r>
          </a:p>
          <a:p>
            <a:r>
              <a:rPr lang="cs-CZ" dirty="0" smtClean="0"/>
              <a:t>Hlavní problémy oddělení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007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Česká republika </a:t>
            </a:r>
            <a:endParaRPr lang="cs-CZ" sz="3600" dirty="0"/>
          </a:p>
        </p:txBody>
      </p:sp>
      <p:pic>
        <p:nvPicPr>
          <p:cNvPr id="9" name="Zástupný symbol pro obsah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76872"/>
            <a:ext cx="4490744" cy="2664000"/>
          </a:xfrm>
        </p:spPr>
      </p:pic>
      <p:sp>
        <p:nvSpPr>
          <p:cNvPr id="8" name="Zástupný symbol pro obsah 7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65315"/>
          </a:xfrm>
        </p:spPr>
        <p:txBody>
          <a:bodyPr/>
          <a:lstStyle/>
          <a:p>
            <a:r>
              <a:rPr lang="cs-CZ" dirty="0" smtClean="0"/>
              <a:t>Populace: 10.5 milionů </a:t>
            </a:r>
          </a:p>
          <a:p>
            <a:endParaRPr lang="cs-CZ" dirty="0"/>
          </a:p>
          <a:p>
            <a:r>
              <a:rPr lang="cs-CZ" dirty="0" smtClean="0"/>
              <a:t>14 krajů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47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 smtClean="0"/>
              <a:t>Oddělení s </a:t>
            </a:r>
            <a:r>
              <a:rPr lang="cs-CZ" sz="3600" u="sng" dirty="0" smtClean="0"/>
              <a:t>&gt;</a:t>
            </a:r>
            <a:r>
              <a:rPr lang="cs-CZ" sz="3600" dirty="0" smtClean="0"/>
              <a:t>2LA + AFL</a:t>
            </a:r>
            <a:endParaRPr lang="cs-CZ" sz="3600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432047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Pacienti/1 LA and pacienti/1RO</a:t>
            </a:r>
            <a:endParaRPr lang="cs-CZ" dirty="0"/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48602148"/>
              </p:ext>
            </p:extLst>
          </p:nvPr>
        </p:nvGraphicFramePr>
        <p:xfrm>
          <a:off x="323528" y="1556792"/>
          <a:ext cx="404018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>
          <a:xfrm>
            <a:off x="4645025" y="1124745"/>
            <a:ext cx="4041775" cy="432048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Čekací doba ve dnech</a:t>
            </a:r>
            <a:endParaRPr lang="cs-CZ" dirty="0"/>
          </a:p>
        </p:txBody>
      </p:sp>
      <p:graphicFrame>
        <p:nvGraphicFramePr>
          <p:cNvPr id="12" name="Zástupný symbol pro obsah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13158722"/>
              </p:ext>
            </p:extLst>
          </p:nvPr>
        </p:nvGraphicFramePr>
        <p:xfrm>
          <a:off x="4644008" y="1512248"/>
          <a:ext cx="404177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611560" y="5661248"/>
            <a:ext cx="61547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Všechna oddělení pracují ve 2 směnách s výjimkou oddělení č. 2 </a:t>
            </a:r>
            <a:endParaRPr lang="cs-CZ" dirty="0"/>
          </a:p>
          <a:p>
            <a:r>
              <a:rPr lang="cs-CZ" dirty="0" smtClean="0"/>
              <a:t>Průměrný počet pacientů /přístroj: 493 (360 – 800)</a:t>
            </a:r>
          </a:p>
          <a:p>
            <a:r>
              <a:rPr lang="cs-CZ" dirty="0" smtClean="0"/>
              <a:t>Průměrný počet pacientů /RO: 168 (100 – 200)</a:t>
            </a:r>
          </a:p>
          <a:p>
            <a:r>
              <a:rPr lang="cs-CZ" dirty="0" smtClean="0"/>
              <a:t>Průměrná čekací doba ve dnech: 25 (10 – 40)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365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sz="3600" dirty="0" smtClean="0"/>
              <a:t>Oddělení s </a:t>
            </a:r>
            <a:r>
              <a:rPr lang="cs-CZ" sz="3600" u="sng" dirty="0" smtClean="0"/>
              <a:t>&gt;</a:t>
            </a:r>
            <a:r>
              <a:rPr lang="cs-CZ" sz="3600" dirty="0"/>
              <a:t>2LA + AFL</a:t>
            </a:r>
          </a:p>
        </p:txBody>
      </p:sp>
      <p:sp>
        <p:nvSpPr>
          <p:cNvPr id="18" name="Zástupný symbol pro text 17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648072"/>
          </a:xfrm>
        </p:spPr>
        <p:txBody>
          <a:bodyPr/>
          <a:lstStyle/>
          <a:p>
            <a:r>
              <a:rPr lang="cs-CZ" dirty="0" smtClean="0"/>
              <a:t>Fyzici /1 LA</a:t>
            </a:r>
            <a:endParaRPr lang="cs-CZ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51762014"/>
              </p:ext>
            </p:extLst>
          </p:nvPr>
        </p:nvGraphicFramePr>
        <p:xfrm>
          <a:off x="323528" y="1916832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Zástupný symbol pro text 18"/>
          <p:cNvSpPr>
            <a:spLocks noGrp="1"/>
          </p:cNvSpPr>
          <p:nvPr>
            <p:ph type="body" sz="quarter" idx="3"/>
          </p:nvPr>
        </p:nvSpPr>
        <p:spPr>
          <a:xfrm>
            <a:off x="4645025" y="1124744"/>
            <a:ext cx="4041775" cy="576063"/>
          </a:xfrm>
        </p:spPr>
        <p:txBody>
          <a:bodyPr>
            <a:normAutofit/>
          </a:bodyPr>
          <a:lstStyle/>
          <a:p>
            <a:r>
              <a:rPr lang="cs-CZ" dirty="0" smtClean="0"/>
              <a:t>Počet BT aplikací</a:t>
            </a:r>
            <a:endParaRPr lang="cs-CZ" dirty="0"/>
          </a:p>
        </p:txBody>
      </p:sp>
      <p:graphicFrame>
        <p:nvGraphicFramePr>
          <p:cNvPr id="21" name="Zástupný symbol pro obsah 2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11965054"/>
              </p:ext>
            </p:extLst>
          </p:nvPr>
        </p:nvGraphicFramePr>
        <p:xfrm>
          <a:off x="4572000" y="1772816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af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1439238"/>
              </p:ext>
            </p:extLst>
          </p:nvPr>
        </p:nvGraphicFramePr>
        <p:xfrm>
          <a:off x="-12892" y="213285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107504" y="5301208"/>
            <a:ext cx="3804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Průměrný počet fyziků /1 přístroj: 1.9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15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sz="3600" dirty="0" smtClean="0"/>
              <a:t>Ostatní oddělení s  LA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504056"/>
          </a:xfrm>
        </p:spPr>
        <p:txBody>
          <a:bodyPr/>
          <a:lstStyle/>
          <a:p>
            <a:r>
              <a:rPr lang="cs-CZ" dirty="0" smtClean="0"/>
              <a:t>Pacienti/1 </a:t>
            </a:r>
            <a:r>
              <a:rPr lang="cs-CZ" dirty="0"/>
              <a:t>LA</a:t>
            </a:r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37155856"/>
              </p:ext>
            </p:extLst>
          </p:nvPr>
        </p:nvGraphicFramePr>
        <p:xfrm>
          <a:off x="395536" y="1844824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572000" y="908721"/>
            <a:ext cx="4041775" cy="576064"/>
          </a:xfrm>
        </p:spPr>
        <p:txBody>
          <a:bodyPr>
            <a:normAutofit fontScale="25000" lnSpcReduction="20000"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sz="7400" dirty="0"/>
          </a:p>
          <a:p>
            <a:r>
              <a:rPr lang="cs-CZ" sz="9600" dirty="0" smtClean="0"/>
              <a:t>Čekací doba ve dnech</a:t>
            </a:r>
            <a:endParaRPr lang="cs-CZ" sz="9600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689013616"/>
              </p:ext>
            </p:extLst>
          </p:nvPr>
        </p:nvGraphicFramePr>
        <p:xfrm>
          <a:off x="4644008" y="1628800"/>
          <a:ext cx="4041775" cy="420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ovéPole 3"/>
          <p:cNvSpPr txBox="1"/>
          <p:nvPr/>
        </p:nvSpPr>
        <p:spPr>
          <a:xfrm flipH="1">
            <a:off x="991956" y="5877272"/>
            <a:ext cx="3436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Oddělení </a:t>
            </a:r>
            <a:r>
              <a:rPr lang="cs-CZ" dirty="0"/>
              <a:t>1,2,3 </a:t>
            </a:r>
            <a:r>
              <a:rPr lang="cs-CZ" dirty="0" smtClean="0"/>
              <a:t>a </a:t>
            </a:r>
            <a:r>
              <a:rPr lang="cs-CZ" dirty="0"/>
              <a:t>5 </a:t>
            </a:r>
            <a:r>
              <a:rPr lang="cs-CZ" dirty="0" smtClean="0"/>
              <a:t>pracují ve 2 směnách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568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Oddělení s 1 kobaltovým ozařovačem</a:t>
            </a:r>
            <a:endParaRPr lang="cs-CZ" sz="3600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3116736"/>
              </p:ext>
            </p:extLst>
          </p:nvPr>
        </p:nvGraphicFramePr>
        <p:xfrm>
          <a:off x="457200" y="1600200"/>
          <a:ext cx="82296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Počet nových RT pacientů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% ze všech nových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RO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Fyzici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Čekací doba ve dnech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123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151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7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200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0.5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303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</a:t>
                      </a:r>
                      <a:r>
                        <a:rPr lang="cs-CZ" baseline="0" dirty="0" smtClean="0"/>
                        <a:t> - 7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7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34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sz="4500" dirty="0" smtClean="0"/>
              <a:t>Kalkulace ozařovacího plánu je prováděna radiologickým fyzikem v 15 z 20 oddělení s LA</a:t>
            </a:r>
          </a:p>
          <a:p>
            <a:r>
              <a:rPr lang="cs-CZ" sz="4500" dirty="0" smtClean="0"/>
              <a:t>Na 5 odděleních je plánování prováděno lékařem a fyzikem</a:t>
            </a:r>
          </a:p>
          <a:p>
            <a:r>
              <a:rPr lang="cs-CZ" sz="4500" dirty="0" smtClean="0"/>
              <a:t>% </a:t>
            </a:r>
            <a:r>
              <a:rPr lang="cs-CZ" sz="4500" dirty="0" err="1" smtClean="0"/>
              <a:t>reozáření</a:t>
            </a:r>
            <a:r>
              <a:rPr lang="cs-CZ" sz="4500" dirty="0" smtClean="0"/>
              <a:t>:  průměr 12.3 (3 – 27)</a:t>
            </a:r>
          </a:p>
          <a:p>
            <a:r>
              <a:rPr lang="cs-CZ" sz="4500" dirty="0" smtClean="0"/>
              <a:t>V průměru pouze 60%  RO provádí RT (0 – 100%)</a:t>
            </a:r>
          </a:p>
          <a:p>
            <a:pPr marL="0" indent="0">
              <a:buNone/>
            </a:pPr>
            <a:endParaRPr lang="cs-CZ" sz="4500" dirty="0" smtClean="0"/>
          </a:p>
          <a:p>
            <a:r>
              <a:rPr lang="cs-CZ" sz="4500" dirty="0" smtClean="0"/>
              <a:t>Hlavní problémy jsou:</a:t>
            </a:r>
          </a:p>
          <a:p>
            <a:pPr marL="0" indent="0">
              <a:buNone/>
            </a:pPr>
            <a:r>
              <a:rPr lang="cs-CZ" sz="4500" dirty="0" smtClean="0"/>
              <a:t>Nedostatečné hrazení výkonů RT</a:t>
            </a:r>
          </a:p>
          <a:p>
            <a:pPr marL="0" indent="0">
              <a:buNone/>
            </a:pPr>
            <a:r>
              <a:rPr lang="cs-CZ" sz="4500" dirty="0" smtClean="0"/>
              <a:t>Nedostatek RO, fyziků a RA</a:t>
            </a:r>
          </a:p>
          <a:p>
            <a:pPr marL="0" indent="0">
              <a:buNone/>
            </a:pPr>
            <a:r>
              <a:rPr lang="cs-CZ" sz="4500" dirty="0" smtClean="0"/>
              <a:t>Zastaralé vybavení</a:t>
            </a:r>
          </a:p>
          <a:p>
            <a:pPr marL="0" indent="0">
              <a:buNone/>
            </a:pPr>
            <a:r>
              <a:rPr lang="cs-CZ" sz="4500" dirty="0" smtClean="0"/>
              <a:t>Staré budovy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604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Hrazení výkonů RT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IMRT prostata: 5000 Euro</a:t>
            </a:r>
          </a:p>
          <a:p>
            <a:r>
              <a:rPr lang="cs-CZ" dirty="0" smtClean="0"/>
              <a:t>2 HDR frakce prostata: 744 Euro</a:t>
            </a:r>
          </a:p>
          <a:p>
            <a:r>
              <a:rPr lang="cs-CZ" dirty="0" err="1" smtClean="0"/>
              <a:t>Glioblastoma</a:t>
            </a:r>
            <a:r>
              <a:rPr lang="cs-CZ" dirty="0" smtClean="0"/>
              <a:t> (30 F, 3 pole): 2214 Euro</a:t>
            </a:r>
          </a:p>
          <a:p>
            <a:r>
              <a:rPr lang="cs-CZ" dirty="0" smtClean="0"/>
              <a:t>Prs 25 frakcí: 1485 Euro</a:t>
            </a:r>
          </a:p>
          <a:p>
            <a:r>
              <a:rPr lang="cs-CZ" dirty="0" smtClean="0"/>
              <a:t>Elektronový </a:t>
            </a:r>
            <a:r>
              <a:rPr lang="cs-CZ" dirty="0" err="1" smtClean="0"/>
              <a:t>boost</a:t>
            </a:r>
            <a:r>
              <a:rPr lang="cs-CZ" dirty="0" smtClean="0"/>
              <a:t> 5 F: 241 Euro</a:t>
            </a:r>
          </a:p>
          <a:p>
            <a:r>
              <a:rPr lang="cs-CZ" dirty="0" smtClean="0"/>
              <a:t>HDR </a:t>
            </a:r>
            <a:r>
              <a:rPr lang="cs-CZ" dirty="0" err="1" smtClean="0"/>
              <a:t>boost</a:t>
            </a:r>
            <a:r>
              <a:rPr lang="cs-CZ" dirty="0" smtClean="0"/>
              <a:t>: 411 Euro</a:t>
            </a:r>
          </a:p>
          <a:p>
            <a:r>
              <a:rPr lang="cs-CZ" dirty="0" smtClean="0"/>
              <a:t>Předoperační rektum (28 F, 3 pole): 2598 Euro</a:t>
            </a:r>
          </a:p>
          <a:p>
            <a:r>
              <a:rPr lang="cs-CZ" dirty="0" smtClean="0"/>
              <a:t>Cervix (28 F, 4 pole): 2598 Euro</a:t>
            </a:r>
          </a:p>
          <a:p>
            <a:r>
              <a:rPr lang="cs-CZ" dirty="0" smtClean="0"/>
              <a:t>UVAG 4 frakce: 1489 Euro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69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Hlavní problémy RT v České republice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Špatná síť pracovišť</a:t>
            </a:r>
          </a:p>
          <a:p>
            <a:r>
              <a:rPr lang="cs-CZ" dirty="0" smtClean="0"/>
              <a:t>Nízký počet pacientů indikovaných k RT</a:t>
            </a:r>
          </a:p>
          <a:p>
            <a:r>
              <a:rPr lang="cs-CZ" dirty="0" smtClean="0"/>
              <a:t>Proton </a:t>
            </a:r>
            <a:r>
              <a:rPr lang="cs-CZ" dirty="0" err="1" smtClean="0"/>
              <a:t>therapy</a:t>
            </a:r>
            <a:r>
              <a:rPr lang="cs-CZ" dirty="0" smtClean="0"/>
              <a:t> center Praha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643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PTC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Nárokuje 1 miliardu českých korun za rok (37 mil Euro) za léčbu 1500 pacientů/rok dle originální smlouvy s Všeobecnou zdravotní pojišťovnou </a:t>
            </a:r>
          </a:p>
          <a:p>
            <a:r>
              <a:rPr lang="cs-CZ" dirty="0" smtClean="0"/>
              <a:t>Rozpočet na celou RT je 1,3 miliardy českých korun/rok (48 mil Euro)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328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Schválené indikace protonové terapie SROBF- děti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b="1" dirty="0"/>
              <a:t>Protonovou terapii jako alternativu k fotonovému záření u dětských pacientů lze zvážit v těchto případech:</a:t>
            </a:r>
            <a:endParaRPr lang="cs-CZ" dirty="0"/>
          </a:p>
          <a:p>
            <a:pPr lvl="0"/>
            <a:r>
              <a:rPr lang="cs-CZ" dirty="0"/>
              <a:t>ozařování </a:t>
            </a:r>
            <a:r>
              <a:rPr lang="cs-CZ" dirty="0" err="1"/>
              <a:t>kraniospinální</a:t>
            </a:r>
            <a:r>
              <a:rPr lang="cs-CZ" dirty="0"/>
              <a:t> osy (meduloblastom),</a:t>
            </a:r>
          </a:p>
          <a:p>
            <a:pPr lvl="0"/>
            <a:r>
              <a:rPr lang="cs-CZ" dirty="0"/>
              <a:t>nádory mozku a </a:t>
            </a:r>
            <a:r>
              <a:rPr lang="cs-CZ" dirty="0" err="1"/>
              <a:t>paranasálních</a:t>
            </a:r>
            <a:r>
              <a:rPr lang="cs-CZ" dirty="0"/>
              <a:t> dutin, nelze-li fotonovou technikou zajistit přiměřenou ochranu zdravých tkání a orgánů</a:t>
            </a:r>
          </a:p>
          <a:p>
            <a:pPr lvl="0"/>
            <a:r>
              <a:rPr lang="cs-CZ" dirty="0"/>
              <a:t>nádory oblasti pánve, nelze-li fotonovou technikou zajistit přiměřenou ochranu zdravých tkání a orgánů</a:t>
            </a:r>
          </a:p>
          <a:p>
            <a:pPr lvl="0"/>
            <a:r>
              <a:rPr lang="cs-CZ" dirty="0" err="1"/>
              <a:t>paraspinálně</a:t>
            </a:r>
            <a:r>
              <a:rPr lang="cs-CZ" dirty="0"/>
              <a:t> uložené sarkomy a jiné nádory, nelze-li fotonovou technikou zajistit přiměřenou ochranu zdravých tkání a orgánů </a:t>
            </a:r>
          </a:p>
          <a:p>
            <a:pPr lvl="0"/>
            <a:r>
              <a:rPr lang="cs-CZ" dirty="0"/>
              <a:t>ve vybraných případech lymfomů mezihrudí, nelze-li fotonovou technikou zajistit přiměřenou ochranu zdravých tkání a orgánů, </a:t>
            </a:r>
          </a:p>
          <a:p>
            <a:pPr lvl="0"/>
            <a:r>
              <a:rPr lang="cs-CZ" dirty="0"/>
              <a:t>nádory oka indikované k radioterapii, nelze-li fotonovou technikou zajistit přiměřenou ochranu optických drah druhostranného oka.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236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b="1" dirty="0"/>
              <a:t>Schválené indikace protonové terapie SROBF- </a:t>
            </a:r>
            <a:r>
              <a:rPr lang="cs-CZ" sz="2800" b="1" dirty="0" smtClean="0"/>
              <a:t>dospělí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b="1" dirty="0"/>
              <a:t>Protonovou terapii jako alternativu k fotonovému záření lze zvážit v těchto případech:</a:t>
            </a:r>
            <a:endParaRPr lang="cs-CZ" sz="2400" dirty="0"/>
          </a:p>
          <a:p>
            <a:pPr lvl="0"/>
            <a:r>
              <a:rPr lang="cs-CZ" sz="2400" dirty="0"/>
              <a:t>vybrané nádory CNS (především </a:t>
            </a:r>
            <a:r>
              <a:rPr lang="cs-CZ" sz="2400" dirty="0" err="1"/>
              <a:t>chordomy</a:t>
            </a:r>
            <a:r>
              <a:rPr lang="cs-CZ" sz="2400" dirty="0"/>
              <a:t> a nádory </a:t>
            </a:r>
            <a:r>
              <a:rPr lang="cs-CZ" sz="2400" dirty="0" err="1"/>
              <a:t>baze</a:t>
            </a:r>
            <a:r>
              <a:rPr lang="cs-CZ" sz="2400" dirty="0"/>
              <a:t> lební) a </a:t>
            </a:r>
            <a:r>
              <a:rPr lang="cs-CZ" sz="2400" dirty="0" err="1"/>
              <a:t>paranasálních</a:t>
            </a:r>
            <a:r>
              <a:rPr lang="cs-CZ" sz="2400" dirty="0"/>
              <a:t> dutin, nelze-li fotonovou technikou zajistit přiměřenou ochranu zdravých tkání a orgánů, </a:t>
            </a:r>
          </a:p>
          <a:p>
            <a:pPr lvl="0"/>
            <a:r>
              <a:rPr lang="cs-CZ" sz="2400" dirty="0"/>
              <a:t>nádory oka, např. melanom uvey, nelze-li fotonovou technikou zajistit ochranu optických drah druhostranného oka, </a:t>
            </a:r>
          </a:p>
          <a:p>
            <a:pPr lvl="0"/>
            <a:r>
              <a:rPr lang="cs-CZ" sz="2400" dirty="0"/>
              <a:t>vzácné typy nádorů nebo nezvyklá lokalizace nádorů v blízkosti kritických orgánů,</a:t>
            </a:r>
          </a:p>
          <a:p>
            <a:pPr lvl="0"/>
            <a:r>
              <a:rPr lang="cs-CZ" sz="2400" dirty="0"/>
              <a:t>nemožnost dodržení dávkových limitů na zdravé tkáně i v případě použití moderních technik fotonové radioterapie (IMRT, stereotaktická radioterapie, radiochirurgie).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3996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Epidemiologie nádorů </a:t>
            </a:r>
            <a:br>
              <a:rPr lang="cs-CZ" sz="3600" dirty="0" smtClean="0"/>
            </a:br>
            <a:r>
              <a:rPr lang="cs-CZ" sz="3600" dirty="0" smtClean="0"/>
              <a:t>Incidence 2011</a:t>
            </a:r>
            <a:endParaRPr lang="cs-CZ" sz="36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Celkem: 83581       Na </a:t>
            </a:r>
            <a:r>
              <a:rPr lang="cs-CZ" sz="2400" dirty="0"/>
              <a:t>100 000: 796</a:t>
            </a:r>
          </a:p>
          <a:p>
            <a:pPr marL="0" indent="0">
              <a:buNone/>
            </a:pPr>
            <a:r>
              <a:rPr lang="cs-CZ" sz="2400" dirty="0" smtClean="0"/>
              <a:t>    (C00 – C97, D00 – D09)</a:t>
            </a:r>
          </a:p>
          <a:p>
            <a:r>
              <a:rPr lang="cs-CZ" sz="2400" dirty="0" smtClean="0"/>
              <a:t>Bez C44: 62802        Na </a:t>
            </a:r>
            <a:r>
              <a:rPr lang="cs-CZ" sz="2400" dirty="0"/>
              <a:t>100 000: 598 </a:t>
            </a:r>
          </a:p>
          <a:p>
            <a:pPr marL="0" indent="0">
              <a:buNone/>
            </a:pPr>
            <a:endParaRPr lang="cs-CZ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87347"/>
            <a:ext cx="7274100" cy="38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865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Pivní tácek</a:t>
            </a:r>
            <a:endParaRPr lang="cs-CZ" sz="36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3" t="20940" r="333" b="27487"/>
          <a:stretch/>
        </p:blipFill>
        <p:spPr>
          <a:xfrm>
            <a:off x="611560" y="1460500"/>
            <a:ext cx="7617245" cy="5067300"/>
          </a:xfrm>
        </p:spPr>
      </p:pic>
    </p:spTree>
    <p:extLst>
      <p:ext uri="{BB962C8B-B14F-4D97-AF65-F5344CB8AC3E}">
        <p14:creationId xmlns:p14="http://schemas.microsoft.com/office/powerpoint/2010/main" val="235941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7361145" cy="40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Porovnání protonové a fotonové radioterapie prsu - web PTC</a:t>
            </a:r>
            <a:endParaRPr lang="cs-CZ" sz="36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45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Data VZP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3950"/>
            <a:ext cx="8640960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92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cs-CZ" dirty="0" smtClean="0"/>
              <a:t>Data VZP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r="7018"/>
          <a:stretch/>
        </p:blipFill>
        <p:spPr bwMode="auto">
          <a:xfrm>
            <a:off x="-1" y="1219200"/>
            <a:ext cx="8964489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24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Data VZP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Celkové náklady na protonovou terapii 118 pojištěnců v letech 2013 – 2015: 106 695 957 Kč</a:t>
            </a:r>
          </a:p>
          <a:p>
            <a:r>
              <a:rPr lang="cs-CZ" dirty="0" smtClean="0"/>
              <a:t>Průměrné náklady/1 pacienta: 905 000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525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 smtClean="0"/>
              <a:t>Špatná síť pracovišť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Regionální politické tlaky na snadnou dostupnost RT</a:t>
            </a:r>
          </a:p>
          <a:p>
            <a:r>
              <a:rPr lang="cs-CZ" dirty="0" smtClean="0"/>
              <a:t>Sociální aspekty spojené s personálem malých pracovišť</a:t>
            </a:r>
          </a:p>
          <a:p>
            <a:r>
              <a:rPr lang="cs-CZ" dirty="0" smtClean="0"/>
              <a:t>Nedořešený transport pacientů do center</a:t>
            </a:r>
          </a:p>
        </p:txBody>
      </p:sp>
    </p:spTree>
    <p:extLst>
      <p:ext uri="{BB962C8B-B14F-4D97-AF65-F5344CB8AC3E}">
        <p14:creationId xmlns:p14="http://schemas.microsoft.com/office/powerpoint/2010/main" val="310532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sz="3200" dirty="0" smtClean="0"/>
              <a:t>% nových onkologických pacientů léčených RT  – region </a:t>
            </a:r>
            <a:r>
              <a:rPr lang="cs-CZ" altLang="cs-CZ" sz="3200" dirty="0" err="1" smtClean="0"/>
              <a:t>vs</a:t>
            </a:r>
            <a:r>
              <a:rPr lang="cs-CZ" altLang="cs-CZ" sz="3200" dirty="0" smtClean="0"/>
              <a:t> onkologické centrum </a:t>
            </a:r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7881274"/>
              </p:ext>
            </p:extLst>
          </p:nvPr>
        </p:nvGraphicFramePr>
        <p:xfrm>
          <a:off x="457200" y="1600200"/>
          <a:ext cx="5843588" cy="421611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82744"/>
                <a:gridCol w="1732910"/>
                <a:gridCol w="2227934"/>
              </a:tblGrid>
              <a:tr h="640050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Region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% </a:t>
                      </a:r>
                      <a:r>
                        <a:rPr lang="cs-CZ" sz="1800" dirty="0" err="1" smtClean="0"/>
                        <a:t>of</a:t>
                      </a:r>
                      <a:r>
                        <a:rPr lang="cs-CZ" sz="1800" dirty="0" smtClean="0"/>
                        <a:t> </a:t>
                      </a:r>
                      <a:r>
                        <a:rPr lang="cs-CZ" sz="1800" dirty="0" err="1" smtClean="0"/>
                        <a:t>irradiated</a:t>
                      </a:r>
                      <a:r>
                        <a:rPr lang="cs-CZ" sz="1800" dirty="0" smtClean="0"/>
                        <a:t> in </a:t>
                      </a:r>
                      <a:r>
                        <a:rPr lang="cs-CZ" sz="1800" dirty="0" err="1" smtClean="0"/>
                        <a:t>the</a:t>
                      </a:r>
                      <a:r>
                        <a:rPr lang="cs-CZ" sz="1800" dirty="0" smtClean="0"/>
                        <a:t> </a:t>
                      </a:r>
                      <a:r>
                        <a:rPr lang="cs-CZ" sz="1800" dirty="0" err="1" smtClean="0"/>
                        <a:t>whole</a:t>
                      </a:r>
                      <a:r>
                        <a:rPr lang="cs-CZ" sz="1800" dirty="0" smtClean="0"/>
                        <a:t> region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% </a:t>
                      </a:r>
                      <a:r>
                        <a:rPr lang="cs-CZ" sz="1800" dirty="0" err="1" smtClean="0"/>
                        <a:t>of</a:t>
                      </a:r>
                      <a:r>
                        <a:rPr lang="cs-CZ" sz="1800" dirty="0" smtClean="0"/>
                        <a:t> </a:t>
                      </a:r>
                      <a:r>
                        <a:rPr lang="cs-CZ" sz="1800" dirty="0" err="1" smtClean="0"/>
                        <a:t>irradiated</a:t>
                      </a:r>
                      <a:r>
                        <a:rPr lang="cs-CZ" sz="1800" dirty="0" smtClean="0"/>
                        <a:t> in </a:t>
                      </a:r>
                      <a:r>
                        <a:rPr lang="cs-CZ" sz="1800" dirty="0" err="1" smtClean="0"/>
                        <a:t>the</a:t>
                      </a:r>
                      <a:r>
                        <a:rPr lang="cs-CZ" sz="1800" dirty="0" smtClean="0"/>
                        <a:t> </a:t>
                      </a:r>
                      <a:r>
                        <a:rPr lang="cs-CZ" sz="1800" dirty="0" err="1" smtClean="0"/>
                        <a:t>corresponding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baseline="0" dirty="0" err="1" smtClean="0"/>
                        <a:t>oncological</a:t>
                      </a:r>
                      <a:r>
                        <a:rPr lang="cs-CZ" sz="1800" baseline="0" dirty="0" smtClean="0"/>
                        <a:t> center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</a:tr>
              <a:tr h="370756">
                <a:tc>
                  <a:txBody>
                    <a:bodyPr/>
                    <a:lstStyle/>
                    <a:p>
                      <a:r>
                        <a:rPr lang="cs-CZ" sz="1800" dirty="0" err="1" smtClean="0"/>
                        <a:t>South</a:t>
                      </a:r>
                      <a:r>
                        <a:rPr lang="cs-CZ" sz="1800" baseline="0" dirty="0" smtClean="0"/>
                        <a:t> Bohemia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18,1%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49%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</a:tr>
              <a:tr h="640050">
                <a:tc>
                  <a:txBody>
                    <a:bodyPr/>
                    <a:lstStyle/>
                    <a:p>
                      <a:r>
                        <a:rPr lang="cs-CZ" sz="1800" dirty="0" err="1" smtClean="0"/>
                        <a:t>Nord</a:t>
                      </a:r>
                      <a:r>
                        <a:rPr lang="cs-CZ" sz="1800" baseline="0" dirty="0" smtClean="0"/>
                        <a:t> Moravia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39,4%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72%</a:t>
                      </a:r>
                    </a:p>
                    <a:p>
                      <a:r>
                        <a:rPr lang="cs-CZ" sz="1800" dirty="0" smtClean="0"/>
                        <a:t>47%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</a:tr>
              <a:tr h="640050">
                <a:tc>
                  <a:txBody>
                    <a:bodyPr/>
                    <a:lstStyle/>
                    <a:p>
                      <a:r>
                        <a:rPr lang="cs-CZ" sz="1800" dirty="0" err="1" smtClean="0"/>
                        <a:t>Nord</a:t>
                      </a:r>
                      <a:r>
                        <a:rPr lang="cs-CZ" sz="1800" baseline="0" dirty="0" smtClean="0"/>
                        <a:t> Bohemia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43,6%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63%</a:t>
                      </a:r>
                    </a:p>
                    <a:p>
                      <a:r>
                        <a:rPr lang="cs-CZ" sz="1800" dirty="0" smtClean="0"/>
                        <a:t>85%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</a:tr>
              <a:tr h="640050">
                <a:tc>
                  <a:txBody>
                    <a:bodyPr/>
                    <a:lstStyle/>
                    <a:p>
                      <a:r>
                        <a:rPr lang="cs-CZ" sz="1800" dirty="0" err="1" smtClean="0"/>
                        <a:t>South</a:t>
                      </a:r>
                      <a:r>
                        <a:rPr lang="cs-CZ" sz="1800" baseline="0" dirty="0" smtClean="0"/>
                        <a:t> Moravia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30,2%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67%</a:t>
                      </a:r>
                    </a:p>
                    <a:p>
                      <a:r>
                        <a:rPr lang="cs-CZ" sz="1800" dirty="0" smtClean="0"/>
                        <a:t>49%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</a:tr>
              <a:tr h="370756">
                <a:tc>
                  <a:txBody>
                    <a:bodyPr/>
                    <a:lstStyle/>
                    <a:p>
                      <a:r>
                        <a:rPr lang="cs-CZ" sz="1800" dirty="0" err="1" smtClean="0"/>
                        <a:t>Highland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27,1%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67%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</a:tr>
              <a:tr h="640050">
                <a:tc>
                  <a:txBody>
                    <a:bodyPr/>
                    <a:lstStyle/>
                    <a:p>
                      <a:r>
                        <a:rPr lang="cs-CZ" sz="1800" dirty="0" err="1" smtClean="0"/>
                        <a:t>Middle</a:t>
                      </a:r>
                      <a:r>
                        <a:rPr lang="cs-CZ" sz="1800" baseline="0" dirty="0" smtClean="0"/>
                        <a:t> Moravia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29,2%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49%</a:t>
                      </a:r>
                    </a:p>
                    <a:p>
                      <a:r>
                        <a:rPr lang="cs-CZ" sz="1800" smtClean="0"/>
                        <a:t>100%</a:t>
                      </a:r>
                      <a:endParaRPr lang="cs-CZ" sz="1800" dirty="0"/>
                    </a:p>
                  </a:txBody>
                  <a:tcPr marL="91449" marR="91449" marT="45708" marB="4570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69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/>
              <a:t>Vzdělávání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IPVZ a lékařské fakulty</a:t>
            </a:r>
          </a:p>
          <a:p>
            <a:r>
              <a:rPr lang="cs-CZ" dirty="0" smtClean="0"/>
              <a:t>Vzdělávací program Věstník MZ ČR 30. června 2015</a:t>
            </a:r>
          </a:p>
          <a:p>
            <a:r>
              <a:rPr lang="cs-CZ" dirty="0" smtClean="0"/>
              <a:t>Celková doba specializačního vzdělávání: 5 let</a:t>
            </a:r>
          </a:p>
          <a:p>
            <a:r>
              <a:rPr lang="cs-CZ" dirty="0" smtClean="0"/>
              <a:t>Základní interní kmen: 24 m</a:t>
            </a:r>
          </a:p>
          <a:p>
            <a:r>
              <a:rPr lang="cs-CZ" dirty="0" smtClean="0"/>
              <a:t>Specializovaný výcvik: 36 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045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Organizace 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0"/>
          <a:stretch/>
        </p:blipFill>
        <p:spPr bwMode="auto">
          <a:xfrm>
            <a:off x="611560" y="2608249"/>
            <a:ext cx="7683744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72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interní kmen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6555765"/>
              </p:ext>
            </p:extLst>
          </p:nvPr>
        </p:nvGraphicFramePr>
        <p:xfrm>
          <a:off x="539552" y="1988840"/>
          <a:ext cx="822960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0"/>
                <a:gridCol w="3189040"/>
              </a:tblGrid>
              <a:tr h="414046">
                <a:tc>
                  <a:txBody>
                    <a:bodyPr/>
                    <a:lstStyle/>
                    <a:p>
                      <a:r>
                        <a:rPr lang="cs-CZ" dirty="0" smtClean="0"/>
                        <a:t>Akreditované</a:t>
                      </a:r>
                      <a:r>
                        <a:rPr lang="cs-CZ" baseline="0" dirty="0" smtClean="0"/>
                        <a:t> zařízení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Počet</a:t>
                      </a:r>
                      <a:r>
                        <a:rPr lang="cs-CZ" baseline="0" dirty="0" smtClean="0"/>
                        <a:t> měsíců</a:t>
                      </a:r>
                      <a:endParaRPr lang="cs-CZ" dirty="0"/>
                    </a:p>
                  </a:txBody>
                  <a:tcPr/>
                </a:tc>
              </a:tr>
              <a:tr h="414046">
                <a:tc>
                  <a:txBody>
                    <a:bodyPr/>
                    <a:lstStyle/>
                    <a:p>
                      <a:r>
                        <a:rPr lang="cs-CZ" dirty="0" smtClean="0"/>
                        <a:t>Anesteziologie a intenzivní medicína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414046">
                <a:tc>
                  <a:txBody>
                    <a:bodyPr/>
                    <a:lstStyle/>
                    <a:p>
                      <a:r>
                        <a:rPr lang="cs-CZ" dirty="0" smtClean="0"/>
                        <a:t>Chirurgie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414046">
                <a:tc>
                  <a:txBody>
                    <a:bodyPr/>
                    <a:lstStyle/>
                    <a:p>
                      <a:r>
                        <a:rPr lang="cs-CZ" dirty="0" smtClean="0"/>
                        <a:t>Vnitřní lékařství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22566"/>
              </p:ext>
            </p:extLst>
          </p:nvPr>
        </p:nvGraphicFramePr>
        <p:xfrm>
          <a:off x="683568" y="4601964"/>
          <a:ext cx="7992888" cy="1574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0"/>
                <a:gridCol w="2952328"/>
              </a:tblGrid>
              <a:tr h="156681">
                <a:tc>
                  <a:txBody>
                    <a:bodyPr/>
                    <a:lstStyle/>
                    <a:p>
                      <a:r>
                        <a:rPr lang="cs-CZ" dirty="0" smtClean="0"/>
                        <a:t>Akreditované zařízení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Počet měsíců</a:t>
                      </a:r>
                      <a:endParaRPr lang="cs-CZ" dirty="0"/>
                    </a:p>
                  </a:txBody>
                  <a:tcPr/>
                </a:tc>
              </a:tr>
              <a:tr h="156681">
                <a:tc>
                  <a:txBody>
                    <a:bodyPr/>
                    <a:lstStyle/>
                    <a:p>
                      <a:r>
                        <a:rPr lang="cs-CZ" dirty="0" smtClean="0"/>
                        <a:t>Vnitřní</a:t>
                      </a:r>
                      <a:r>
                        <a:rPr lang="cs-CZ" baseline="0" dirty="0" smtClean="0"/>
                        <a:t> lékařství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12</a:t>
                      </a:r>
                      <a:endParaRPr lang="cs-CZ" dirty="0"/>
                    </a:p>
                  </a:txBody>
                  <a:tcPr/>
                </a:tc>
              </a:tr>
              <a:tr h="476860">
                <a:tc>
                  <a:txBody>
                    <a:bodyPr/>
                    <a:lstStyle/>
                    <a:p>
                      <a:r>
                        <a:rPr lang="cs-CZ" dirty="0" smtClean="0"/>
                        <a:t>Klinická</a:t>
                      </a:r>
                      <a:r>
                        <a:rPr lang="cs-CZ" baseline="0" dirty="0" smtClean="0"/>
                        <a:t> nebo radiační onkologie - lůžka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</a:t>
                      </a:r>
                      <a:endParaRPr lang="cs-CZ" dirty="0"/>
                    </a:p>
                  </a:txBody>
                  <a:tcPr/>
                </a:tc>
              </a:tr>
              <a:tr h="156681">
                <a:tc>
                  <a:txBody>
                    <a:bodyPr/>
                    <a:lstStyle/>
                    <a:p>
                      <a:r>
                        <a:rPr lang="cs-CZ" dirty="0" smtClean="0"/>
                        <a:t>Z toho radiační onkologie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min. 3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683568" y="1340768"/>
            <a:ext cx="2574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Všeobecná povinná praxe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83568" y="4149080"/>
            <a:ext cx="2969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Povinná praxe v oboru kmene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583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Mortalita 2011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Celkem: 27171                          Na 100 000: 259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08920"/>
            <a:ext cx="7351512" cy="38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93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Vlastní specializovaný výcvik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3018959"/>
              </p:ext>
            </p:extLst>
          </p:nvPr>
        </p:nvGraphicFramePr>
        <p:xfrm>
          <a:off x="611560" y="1988840"/>
          <a:ext cx="8229600" cy="3769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305472"/>
                <a:gridCol w="2180928"/>
              </a:tblGrid>
              <a:tr h="648071">
                <a:tc gridSpan="2">
                  <a:txBody>
                    <a:bodyPr/>
                    <a:lstStyle/>
                    <a:p>
                      <a:r>
                        <a:rPr lang="cs-CZ" dirty="0" smtClean="0"/>
                        <a:t>Akreditované</a:t>
                      </a:r>
                      <a:r>
                        <a:rPr lang="cs-CZ" baseline="0" dirty="0" smtClean="0"/>
                        <a:t> zařízení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Počet měsíců</a:t>
                      </a:r>
                      <a:endParaRPr lang="cs-CZ" dirty="0"/>
                    </a:p>
                  </a:txBody>
                  <a:tcPr/>
                </a:tc>
              </a:tr>
              <a:tr h="464042">
                <a:tc gridSpan="2">
                  <a:txBody>
                    <a:bodyPr/>
                    <a:lstStyle/>
                    <a:p>
                      <a:r>
                        <a:rPr lang="cs-CZ" dirty="0" smtClean="0"/>
                        <a:t>Radiační onkologie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33</a:t>
                      </a:r>
                      <a:endParaRPr lang="cs-CZ" dirty="0"/>
                    </a:p>
                  </a:txBody>
                  <a:tcPr/>
                </a:tc>
              </a:tr>
              <a:tr h="464042">
                <a:tc rowSpan="4">
                  <a:txBody>
                    <a:bodyPr/>
                    <a:lstStyle/>
                    <a:p>
                      <a:endParaRPr lang="cs-CZ" dirty="0" smtClean="0"/>
                    </a:p>
                    <a:p>
                      <a:endParaRPr lang="cs-CZ" dirty="0" smtClean="0"/>
                    </a:p>
                    <a:p>
                      <a:r>
                        <a:rPr lang="cs-CZ" dirty="0" smtClean="0"/>
                        <a:t>z toho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Praxe na </a:t>
                      </a:r>
                      <a:r>
                        <a:rPr lang="cs-CZ" dirty="0" err="1" smtClean="0"/>
                        <a:t>brachyterapii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min.</a:t>
                      </a:r>
                      <a:r>
                        <a:rPr lang="cs-CZ" baseline="0" dirty="0" smtClean="0"/>
                        <a:t> 3</a:t>
                      </a:r>
                      <a:endParaRPr lang="cs-CZ" dirty="0"/>
                    </a:p>
                  </a:txBody>
                  <a:tcPr/>
                </a:tc>
              </a:tr>
              <a:tr h="464042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Praxe s LA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min. 9</a:t>
                      </a:r>
                      <a:endParaRPr lang="cs-CZ" dirty="0"/>
                    </a:p>
                  </a:txBody>
                  <a:tcPr/>
                </a:tc>
              </a:tr>
              <a:tr h="800949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RT v kombinaci s CHT, biologickou terapií a hormonální terapií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</a:t>
                      </a:r>
                      <a:endParaRPr lang="cs-CZ" dirty="0"/>
                    </a:p>
                  </a:txBody>
                  <a:tcPr/>
                </a:tc>
              </a:tr>
              <a:tr h="464042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specializační </a:t>
                      </a:r>
                      <a:r>
                        <a:rPr lang="cs-CZ" dirty="0" err="1" smtClean="0"/>
                        <a:t>předatestační</a:t>
                      </a:r>
                      <a:r>
                        <a:rPr lang="cs-CZ" dirty="0" smtClean="0"/>
                        <a:t> stáž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 </a:t>
                      </a:r>
                      <a:r>
                        <a:rPr lang="cs-CZ" dirty="0" err="1" smtClean="0"/>
                        <a:t>tý</a:t>
                      </a:r>
                      <a:endParaRPr lang="cs-CZ" dirty="0"/>
                    </a:p>
                  </a:txBody>
                  <a:tcPr/>
                </a:tc>
              </a:tr>
              <a:tr h="464042">
                <a:tc gridSpan="2">
                  <a:txBody>
                    <a:bodyPr/>
                    <a:lstStyle/>
                    <a:p>
                      <a:r>
                        <a:rPr lang="cs-CZ" dirty="0" smtClean="0"/>
                        <a:t>Klinická onkologie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Povinné vzdělávací aktivity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3204847"/>
              </p:ext>
            </p:extLst>
          </p:nvPr>
        </p:nvGraphicFramePr>
        <p:xfrm>
          <a:off x="457200" y="1600200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4960"/>
                <a:gridCol w="267464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Lékařská první pomoc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 dny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Základy zdravotnické</a:t>
                      </a:r>
                      <a:r>
                        <a:rPr lang="cs-CZ" baseline="0" dirty="0" smtClean="0"/>
                        <a:t> legislativy, etiky a komunikace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 dny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Prevence škodlivého užívání návykových látek</a:t>
                      </a:r>
                      <a:r>
                        <a:rPr lang="cs-CZ" baseline="0" dirty="0" smtClean="0"/>
                        <a:t> a léčba závislosti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Radiační ochrana pro aplikující odborníky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30 hodin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Novinky z vnitřního lékařství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Kurz Radiační onkologie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30 hodin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01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Doporučené vzdělávací aktivity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Akce IPVZ, Českou internistickou společností, ČOS, SROBF, ČLK</a:t>
            </a:r>
          </a:p>
          <a:p>
            <a:r>
              <a:rPr lang="cs-CZ" dirty="0" smtClean="0"/>
              <a:t>ESTRO, IAEA</a:t>
            </a:r>
          </a:p>
          <a:p>
            <a:endParaRPr lang="cs-CZ" dirty="0"/>
          </a:p>
          <a:p>
            <a:r>
              <a:rPr lang="cs-CZ" dirty="0" err="1" smtClean="0"/>
              <a:t>Logbook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925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Akreditovaná pracoviště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&gt; 500 nových pacientů /rok</a:t>
            </a:r>
          </a:p>
          <a:p>
            <a:r>
              <a:rPr lang="cs-CZ" dirty="0" smtClean="0"/>
              <a:t>CT, 3D plánovací systém, simulátor/CT simulátor, LU , modelová laboratoř, dozimetrie, BT</a:t>
            </a:r>
          </a:p>
          <a:p>
            <a:r>
              <a:rPr lang="cs-CZ" dirty="0" smtClean="0"/>
              <a:t>Školitel: 5 let od získání specializace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055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22031"/>
            <a:ext cx="11249025" cy="848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00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849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48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14"/>
          <p:cNvSpPr txBox="1">
            <a:spLocks noChangeArrowheads="1"/>
          </p:cNvSpPr>
          <p:nvPr/>
        </p:nvSpPr>
        <p:spPr bwMode="auto">
          <a:xfrm rot="-5400000">
            <a:off x="-803275" y="2947988"/>
            <a:ext cx="30241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400" b="1" dirty="0" smtClean="0">
                <a:solidFill>
                  <a:srgbClr val="000000"/>
                </a:solidFill>
                <a:latin typeface="Arial" charset="0"/>
              </a:rPr>
              <a:t>5-year relative survival</a:t>
            </a:r>
            <a:endParaRPr lang="en-GB" altLang="cs-CZ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0" name="Rectangle 26"/>
          <p:cNvSpPr>
            <a:spLocks noChangeArrowheads="1"/>
          </p:cNvSpPr>
          <p:nvPr/>
        </p:nvSpPr>
        <p:spPr bwMode="auto">
          <a:xfrm>
            <a:off x="971550" y="5548313"/>
            <a:ext cx="4321175" cy="465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1" name="Text Box 27"/>
          <p:cNvSpPr txBox="1">
            <a:spLocks noChangeArrowheads="1"/>
          </p:cNvSpPr>
          <p:nvPr/>
        </p:nvSpPr>
        <p:spPr bwMode="auto">
          <a:xfrm>
            <a:off x="1252538" y="5572125"/>
            <a:ext cx="1744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2010–2013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2" name="AutoShape 28"/>
          <p:cNvSpPr>
            <a:spLocks noChangeArrowheads="1"/>
          </p:cNvSpPr>
          <p:nvPr/>
        </p:nvSpPr>
        <p:spPr bwMode="auto">
          <a:xfrm>
            <a:off x="1116013" y="5634038"/>
            <a:ext cx="69850" cy="90487"/>
          </a:xfrm>
          <a:prstGeom prst="diamond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3" name="Text Box 29"/>
          <p:cNvSpPr txBox="1">
            <a:spLocks noChangeArrowheads="1"/>
          </p:cNvSpPr>
          <p:nvPr/>
        </p:nvSpPr>
        <p:spPr bwMode="auto">
          <a:xfrm>
            <a:off x="3395663" y="5572125"/>
            <a:ext cx="1746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2005–2009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4" name="Oval 31"/>
          <p:cNvSpPr>
            <a:spLocks noChangeArrowheads="1"/>
          </p:cNvSpPr>
          <p:nvPr/>
        </p:nvSpPr>
        <p:spPr bwMode="auto">
          <a:xfrm>
            <a:off x="3268663" y="5643563"/>
            <a:ext cx="71437" cy="71437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5" name="Text Box 32"/>
          <p:cNvSpPr txBox="1">
            <a:spLocks noChangeArrowheads="1"/>
          </p:cNvSpPr>
          <p:nvPr/>
        </p:nvSpPr>
        <p:spPr bwMode="auto">
          <a:xfrm>
            <a:off x="1252538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Cohort analysis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 1995–1999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806" name="Text Box 33"/>
          <p:cNvSpPr txBox="1">
            <a:spLocks noChangeArrowheads="1"/>
          </p:cNvSpPr>
          <p:nvPr/>
        </p:nvSpPr>
        <p:spPr bwMode="auto">
          <a:xfrm>
            <a:off x="3395663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dirty="0">
                <a:solidFill>
                  <a:srgbClr val="000000"/>
                </a:solidFill>
                <a:latin typeface="Arial" charset="0"/>
              </a:rPr>
              <a:t>Cohort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1990–1994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3807" name="Group 34"/>
          <p:cNvGrpSpPr>
            <a:grpSpLocks/>
          </p:cNvGrpSpPr>
          <p:nvPr/>
        </p:nvGrpSpPr>
        <p:grpSpPr bwMode="auto">
          <a:xfrm>
            <a:off x="3270250" y="5851525"/>
            <a:ext cx="71438" cy="71438"/>
            <a:chOff x="585" y="2014"/>
            <a:chExt cx="45" cy="45"/>
          </a:xfrm>
        </p:grpSpPr>
        <p:sp>
          <p:nvSpPr>
            <p:cNvPr id="30776" name="Line 35"/>
            <p:cNvSpPr>
              <a:spLocks noChangeShapeType="1"/>
            </p:cNvSpPr>
            <p:nvPr/>
          </p:nvSpPr>
          <p:spPr bwMode="auto">
            <a:xfrm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7" name="Line 36"/>
            <p:cNvSpPr>
              <a:spLocks noChangeShapeType="1"/>
            </p:cNvSpPr>
            <p:nvPr/>
          </p:nvSpPr>
          <p:spPr bwMode="auto">
            <a:xfrm flipH="1"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3808" name="Group 37"/>
          <p:cNvGrpSpPr>
            <a:grpSpLocks/>
          </p:cNvGrpSpPr>
          <p:nvPr/>
        </p:nvGrpSpPr>
        <p:grpSpPr bwMode="auto">
          <a:xfrm>
            <a:off x="1116013" y="5851525"/>
            <a:ext cx="73025" cy="71438"/>
            <a:chOff x="2778" y="5374"/>
            <a:chExt cx="46" cy="45"/>
          </a:xfrm>
        </p:grpSpPr>
        <p:sp>
          <p:nvSpPr>
            <p:cNvPr id="30774" name="Line 38"/>
            <p:cNvSpPr>
              <a:spLocks noChangeShapeType="1"/>
            </p:cNvSpPr>
            <p:nvPr/>
          </p:nvSpPr>
          <p:spPr bwMode="auto">
            <a:xfrm>
              <a:off x="2801" y="5374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5" name="Line 39"/>
            <p:cNvSpPr>
              <a:spLocks noChangeShapeType="1"/>
            </p:cNvSpPr>
            <p:nvPr/>
          </p:nvSpPr>
          <p:spPr bwMode="auto">
            <a:xfrm>
              <a:off x="2778" y="5397"/>
              <a:ext cx="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33809" name="Text Box 13"/>
          <p:cNvSpPr txBox="1">
            <a:spLocks noChangeArrowheads="1"/>
          </p:cNvSpPr>
          <p:nvPr/>
        </p:nvSpPr>
        <p:spPr bwMode="auto">
          <a:xfrm>
            <a:off x="5567363" y="1020763"/>
            <a:ext cx="3382962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cs-CZ" sz="1200" b="1" i="1" dirty="0" smtClean="0">
                <a:solidFill>
                  <a:srgbClr val="000000"/>
                </a:solidFill>
                <a:latin typeface="Arial" charset="0"/>
              </a:rPr>
              <a:t>Patients with anticancer therapy and complete staging data</a:t>
            </a:r>
            <a:endParaRPr lang="en-GB" altLang="cs-CZ" sz="12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998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992837"/>
              </p:ext>
            </p:extLst>
          </p:nvPr>
        </p:nvGraphicFramePr>
        <p:xfrm>
          <a:off x="5148263" y="2500313"/>
          <a:ext cx="3586162" cy="762000"/>
        </p:xfrm>
        <a:graphic>
          <a:graphicData uri="http://schemas.openxmlformats.org/drawingml/2006/table">
            <a:tbl>
              <a:tblPr/>
              <a:tblGrid>
                <a:gridCol w="723900"/>
                <a:gridCol w="715962"/>
                <a:gridCol w="715963"/>
                <a:gridCol w="714375"/>
                <a:gridCol w="715962"/>
              </a:tblGrid>
              <a:tr h="4968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1990–1994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1995–1999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2005–2009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2010–2013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cs-CZ" sz="10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3B</a:t>
                      </a:r>
                      <a:endParaRPr kumimoji="1" lang="en-GB" sz="1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3.9 %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5.7 %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8.5 %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73" name="Text Box 3"/>
          <p:cNvSpPr txBox="1">
            <a:spLocks noChangeArrowheads="1"/>
          </p:cNvSpPr>
          <p:nvPr/>
        </p:nvSpPr>
        <p:spPr bwMode="auto">
          <a:xfrm>
            <a:off x="2195736" y="151805"/>
            <a:ext cx="7991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s-CZ" sz="1600" b="1" u="sng" dirty="0" smtClean="0">
                <a:solidFill>
                  <a:srgbClr val="000000"/>
                </a:solidFill>
                <a:cs typeface="+mn-cs"/>
              </a:rPr>
              <a:t>5-year relative survival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: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lung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 (C50)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,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stage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3B</a:t>
            </a:r>
            <a:endParaRPr lang="en-GB" altLang="cs-CZ" sz="1600" b="1" dirty="0" smtClean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5437105"/>
              </p:ext>
            </p:extLst>
          </p:nvPr>
        </p:nvGraphicFramePr>
        <p:xfrm>
          <a:off x="938213" y="1268413"/>
          <a:ext cx="3971925" cy="391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0" name="Graf" r:id="rId3" imgW="4019420" imgH="3962355" progId="MSGraph.Chart.8">
                  <p:embed followColorScheme="full"/>
                </p:oleObj>
              </mc:Choice>
              <mc:Fallback>
                <p:oleObj name="Graf" r:id="rId3" imgW="4019420" imgH="396235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1268413"/>
                        <a:ext cx="3971925" cy="391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7717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3B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46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342787"/>
              </p:ext>
            </p:extLst>
          </p:nvPr>
        </p:nvGraphicFramePr>
        <p:xfrm>
          <a:off x="938213" y="1268413"/>
          <a:ext cx="3971925" cy="391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3" name="Graf" r:id="rId3" imgW="4019420" imgH="3962355" progId="MSGraph.Chart.8">
                  <p:embed followColorScheme="full"/>
                </p:oleObj>
              </mc:Choice>
              <mc:Fallback>
                <p:oleObj name="Graf" r:id="rId3" imgW="4019420" imgH="396235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1268413"/>
                        <a:ext cx="3971925" cy="391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Text Box 14"/>
          <p:cNvSpPr txBox="1">
            <a:spLocks noChangeArrowheads="1"/>
          </p:cNvSpPr>
          <p:nvPr/>
        </p:nvSpPr>
        <p:spPr bwMode="auto">
          <a:xfrm rot="-5400000">
            <a:off x="-803275" y="2947988"/>
            <a:ext cx="30241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400" b="1" dirty="0" smtClean="0">
                <a:solidFill>
                  <a:srgbClr val="000000"/>
                </a:solidFill>
                <a:latin typeface="Arial" charset="0"/>
              </a:rPr>
              <a:t>5-year relative survival</a:t>
            </a:r>
            <a:endParaRPr lang="en-GB" altLang="cs-CZ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6" name="Text Box 20"/>
          <p:cNvSpPr txBox="1">
            <a:spLocks noChangeArrowheads="1"/>
          </p:cNvSpPr>
          <p:nvPr/>
        </p:nvSpPr>
        <p:spPr bwMode="auto">
          <a:xfrm>
            <a:off x="27717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3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7" name="Text Box 21"/>
          <p:cNvSpPr txBox="1">
            <a:spLocks noChangeArrowheads="1"/>
          </p:cNvSpPr>
          <p:nvPr/>
        </p:nvSpPr>
        <p:spPr bwMode="auto">
          <a:xfrm>
            <a:off x="34194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4A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8" name="Text Box 22"/>
          <p:cNvSpPr txBox="1">
            <a:spLocks noChangeArrowheads="1"/>
          </p:cNvSpPr>
          <p:nvPr/>
        </p:nvSpPr>
        <p:spPr bwMode="auto">
          <a:xfrm>
            <a:off x="1371600" y="4948238"/>
            <a:ext cx="109220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All</a:t>
            </a:r>
            <a:b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stages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9" name="Text Box 25"/>
          <p:cNvSpPr txBox="1">
            <a:spLocks noChangeArrowheads="1"/>
          </p:cNvSpPr>
          <p:nvPr/>
        </p:nvSpPr>
        <p:spPr bwMode="auto">
          <a:xfrm>
            <a:off x="21240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2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0" name="Rectangle 26"/>
          <p:cNvSpPr>
            <a:spLocks noChangeArrowheads="1"/>
          </p:cNvSpPr>
          <p:nvPr/>
        </p:nvSpPr>
        <p:spPr bwMode="auto">
          <a:xfrm>
            <a:off x="971550" y="5548313"/>
            <a:ext cx="4321175" cy="465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1" name="Text Box 27"/>
          <p:cNvSpPr txBox="1">
            <a:spLocks noChangeArrowheads="1"/>
          </p:cNvSpPr>
          <p:nvPr/>
        </p:nvSpPr>
        <p:spPr bwMode="auto">
          <a:xfrm>
            <a:off x="1252538" y="5572125"/>
            <a:ext cx="1744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2010–2013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2" name="AutoShape 28"/>
          <p:cNvSpPr>
            <a:spLocks noChangeArrowheads="1"/>
          </p:cNvSpPr>
          <p:nvPr/>
        </p:nvSpPr>
        <p:spPr bwMode="auto">
          <a:xfrm>
            <a:off x="1116013" y="5634038"/>
            <a:ext cx="69850" cy="90487"/>
          </a:xfrm>
          <a:prstGeom prst="diamond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3" name="Text Box 29"/>
          <p:cNvSpPr txBox="1">
            <a:spLocks noChangeArrowheads="1"/>
          </p:cNvSpPr>
          <p:nvPr/>
        </p:nvSpPr>
        <p:spPr bwMode="auto">
          <a:xfrm>
            <a:off x="3395663" y="5572125"/>
            <a:ext cx="1746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2005–2009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4" name="Oval 31"/>
          <p:cNvSpPr>
            <a:spLocks noChangeArrowheads="1"/>
          </p:cNvSpPr>
          <p:nvPr/>
        </p:nvSpPr>
        <p:spPr bwMode="auto">
          <a:xfrm>
            <a:off x="3268663" y="5643563"/>
            <a:ext cx="71437" cy="71437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5" name="Text Box 32"/>
          <p:cNvSpPr txBox="1">
            <a:spLocks noChangeArrowheads="1"/>
          </p:cNvSpPr>
          <p:nvPr/>
        </p:nvSpPr>
        <p:spPr bwMode="auto">
          <a:xfrm>
            <a:off x="1252538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Cohort analysis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 1995–1999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806" name="Text Box 33"/>
          <p:cNvSpPr txBox="1">
            <a:spLocks noChangeArrowheads="1"/>
          </p:cNvSpPr>
          <p:nvPr/>
        </p:nvSpPr>
        <p:spPr bwMode="auto">
          <a:xfrm>
            <a:off x="3395663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dirty="0">
                <a:solidFill>
                  <a:srgbClr val="000000"/>
                </a:solidFill>
                <a:latin typeface="Arial" charset="0"/>
              </a:rPr>
              <a:t>Cohort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1990–1994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3807" name="Group 34"/>
          <p:cNvGrpSpPr>
            <a:grpSpLocks/>
          </p:cNvGrpSpPr>
          <p:nvPr/>
        </p:nvGrpSpPr>
        <p:grpSpPr bwMode="auto">
          <a:xfrm>
            <a:off x="3270250" y="5851525"/>
            <a:ext cx="71438" cy="71438"/>
            <a:chOff x="585" y="2014"/>
            <a:chExt cx="45" cy="45"/>
          </a:xfrm>
        </p:grpSpPr>
        <p:sp>
          <p:nvSpPr>
            <p:cNvPr id="30776" name="Line 35"/>
            <p:cNvSpPr>
              <a:spLocks noChangeShapeType="1"/>
            </p:cNvSpPr>
            <p:nvPr/>
          </p:nvSpPr>
          <p:spPr bwMode="auto">
            <a:xfrm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7" name="Line 36"/>
            <p:cNvSpPr>
              <a:spLocks noChangeShapeType="1"/>
            </p:cNvSpPr>
            <p:nvPr/>
          </p:nvSpPr>
          <p:spPr bwMode="auto">
            <a:xfrm flipH="1"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3808" name="Group 37"/>
          <p:cNvGrpSpPr>
            <a:grpSpLocks/>
          </p:cNvGrpSpPr>
          <p:nvPr/>
        </p:nvGrpSpPr>
        <p:grpSpPr bwMode="auto">
          <a:xfrm>
            <a:off x="1116013" y="5851525"/>
            <a:ext cx="73025" cy="71438"/>
            <a:chOff x="2778" y="5374"/>
            <a:chExt cx="46" cy="45"/>
          </a:xfrm>
        </p:grpSpPr>
        <p:sp>
          <p:nvSpPr>
            <p:cNvPr id="30774" name="Line 38"/>
            <p:cNvSpPr>
              <a:spLocks noChangeShapeType="1"/>
            </p:cNvSpPr>
            <p:nvPr/>
          </p:nvSpPr>
          <p:spPr bwMode="auto">
            <a:xfrm>
              <a:off x="2801" y="5374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5" name="Line 39"/>
            <p:cNvSpPr>
              <a:spLocks noChangeShapeType="1"/>
            </p:cNvSpPr>
            <p:nvPr/>
          </p:nvSpPr>
          <p:spPr bwMode="auto">
            <a:xfrm>
              <a:off x="2778" y="5397"/>
              <a:ext cx="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33809" name="Text Box 13"/>
          <p:cNvSpPr txBox="1">
            <a:spLocks noChangeArrowheads="1"/>
          </p:cNvSpPr>
          <p:nvPr/>
        </p:nvSpPr>
        <p:spPr bwMode="auto">
          <a:xfrm>
            <a:off x="5567363" y="1020763"/>
            <a:ext cx="3382962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cs-CZ" sz="1200" b="1" i="1" dirty="0" smtClean="0">
                <a:solidFill>
                  <a:srgbClr val="000000"/>
                </a:solidFill>
                <a:latin typeface="Arial" charset="0"/>
              </a:rPr>
              <a:t>Patients with anticancer therapy and complete staging data</a:t>
            </a:r>
            <a:endParaRPr lang="en-GB" altLang="cs-CZ" sz="12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998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841332"/>
              </p:ext>
            </p:extLst>
          </p:nvPr>
        </p:nvGraphicFramePr>
        <p:xfrm>
          <a:off x="5148263" y="2500313"/>
          <a:ext cx="3586162" cy="1825626"/>
        </p:xfrm>
        <a:graphic>
          <a:graphicData uri="http://schemas.openxmlformats.org/drawingml/2006/table">
            <a:tbl>
              <a:tblPr/>
              <a:tblGrid>
                <a:gridCol w="723900"/>
                <a:gridCol w="715962"/>
                <a:gridCol w="715963"/>
                <a:gridCol w="714375"/>
                <a:gridCol w="715962"/>
              </a:tblGrid>
              <a:tr h="4968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1990–1994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1995–1999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2005–2009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2010–2013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56.5 %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60.6 %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67.2 %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70.2 %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38.2 %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4A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25.8 %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1" lang="en-GB" sz="1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48.4 %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52.2 %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73" name="Text Box 3"/>
          <p:cNvSpPr txBox="1">
            <a:spLocks noChangeArrowheads="1"/>
          </p:cNvSpPr>
          <p:nvPr/>
        </p:nvSpPr>
        <p:spPr bwMode="auto">
          <a:xfrm>
            <a:off x="2195736" y="151805"/>
            <a:ext cx="7991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s-CZ" sz="1600" b="1" u="sng" dirty="0" smtClean="0">
                <a:solidFill>
                  <a:srgbClr val="000000"/>
                </a:solidFill>
                <a:cs typeface="+mn-cs"/>
              </a:rPr>
              <a:t>5-year relative survival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: 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oral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cavity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and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pharynx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(C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00–C10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)</a:t>
            </a:r>
          </a:p>
        </p:txBody>
      </p:sp>
      <p:sp>
        <p:nvSpPr>
          <p:cNvPr id="33849" name="Text Box 21"/>
          <p:cNvSpPr txBox="1">
            <a:spLocks noChangeArrowheads="1"/>
          </p:cNvSpPr>
          <p:nvPr/>
        </p:nvSpPr>
        <p:spPr bwMode="auto">
          <a:xfrm>
            <a:off x="4068763" y="4941888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cs-CZ" sz="1200" b="1" dirty="0" smtClean="0">
                <a:solidFill>
                  <a:srgbClr val="000000"/>
                </a:solidFill>
                <a:latin typeface="Arial" charset="0"/>
              </a:rPr>
              <a:t>4</a:t>
            </a: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B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295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223703"/>
              </p:ext>
            </p:extLst>
          </p:nvPr>
        </p:nvGraphicFramePr>
        <p:xfrm>
          <a:off x="938213" y="1268413"/>
          <a:ext cx="3971925" cy="391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6" name="Graf" r:id="rId3" imgW="4019420" imgH="3962355" progId="MSGraph.Chart.8">
                  <p:embed followColorScheme="full"/>
                </p:oleObj>
              </mc:Choice>
              <mc:Fallback>
                <p:oleObj name="Graf" r:id="rId3" imgW="4019420" imgH="396235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1268413"/>
                        <a:ext cx="3971925" cy="391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Text Box 14"/>
          <p:cNvSpPr txBox="1">
            <a:spLocks noChangeArrowheads="1"/>
          </p:cNvSpPr>
          <p:nvPr/>
        </p:nvSpPr>
        <p:spPr bwMode="auto">
          <a:xfrm rot="-5400000">
            <a:off x="-803275" y="2947988"/>
            <a:ext cx="30241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400" b="1" dirty="0" smtClean="0">
                <a:solidFill>
                  <a:srgbClr val="000000"/>
                </a:solidFill>
                <a:latin typeface="Arial" charset="0"/>
              </a:rPr>
              <a:t>5-year relative survival</a:t>
            </a:r>
            <a:endParaRPr lang="en-GB" altLang="cs-CZ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6" name="Text Box 20"/>
          <p:cNvSpPr txBox="1">
            <a:spLocks noChangeArrowheads="1"/>
          </p:cNvSpPr>
          <p:nvPr/>
        </p:nvSpPr>
        <p:spPr bwMode="auto">
          <a:xfrm>
            <a:off x="27717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3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7" name="Text Box 21"/>
          <p:cNvSpPr txBox="1">
            <a:spLocks noChangeArrowheads="1"/>
          </p:cNvSpPr>
          <p:nvPr/>
        </p:nvSpPr>
        <p:spPr bwMode="auto">
          <a:xfrm>
            <a:off x="34194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4A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8" name="Text Box 22"/>
          <p:cNvSpPr txBox="1">
            <a:spLocks noChangeArrowheads="1"/>
          </p:cNvSpPr>
          <p:nvPr/>
        </p:nvSpPr>
        <p:spPr bwMode="auto">
          <a:xfrm>
            <a:off x="1371600" y="4948238"/>
            <a:ext cx="109220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All</a:t>
            </a:r>
            <a:b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stages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9" name="Text Box 25"/>
          <p:cNvSpPr txBox="1">
            <a:spLocks noChangeArrowheads="1"/>
          </p:cNvSpPr>
          <p:nvPr/>
        </p:nvSpPr>
        <p:spPr bwMode="auto">
          <a:xfrm>
            <a:off x="21240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2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0" name="Rectangle 26"/>
          <p:cNvSpPr>
            <a:spLocks noChangeArrowheads="1"/>
          </p:cNvSpPr>
          <p:nvPr/>
        </p:nvSpPr>
        <p:spPr bwMode="auto">
          <a:xfrm>
            <a:off x="971550" y="5548313"/>
            <a:ext cx="4321175" cy="465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1" name="Text Box 27"/>
          <p:cNvSpPr txBox="1">
            <a:spLocks noChangeArrowheads="1"/>
          </p:cNvSpPr>
          <p:nvPr/>
        </p:nvSpPr>
        <p:spPr bwMode="auto">
          <a:xfrm>
            <a:off x="1252538" y="5572125"/>
            <a:ext cx="1744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2010–2013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2" name="AutoShape 28"/>
          <p:cNvSpPr>
            <a:spLocks noChangeArrowheads="1"/>
          </p:cNvSpPr>
          <p:nvPr/>
        </p:nvSpPr>
        <p:spPr bwMode="auto">
          <a:xfrm>
            <a:off x="1116013" y="5634038"/>
            <a:ext cx="69850" cy="90487"/>
          </a:xfrm>
          <a:prstGeom prst="diamond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3" name="Text Box 29"/>
          <p:cNvSpPr txBox="1">
            <a:spLocks noChangeArrowheads="1"/>
          </p:cNvSpPr>
          <p:nvPr/>
        </p:nvSpPr>
        <p:spPr bwMode="auto">
          <a:xfrm>
            <a:off x="3395663" y="5572125"/>
            <a:ext cx="1746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2005–2009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4" name="Oval 31"/>
          <p:cNvSpPr>
            <a:spLocks noChangeArrowheads="1"/>
          </p:cNvSpPr>
          <p:nvPr/>
        </p:nvSpPr>
        <p:spPr bwMode="auto">
          <a:xfrm>
            <a:off x="3268663" y="5643563"/>
            <a:ext cx="71437" cy="71437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5" name="Text Box 32"/>
          <p:cNvSpPr txBox="1">
            <a:spLocks noChangeArrowheads="1"/>
          </p:cNvSpPr>
          <p:nvPr/>
        </p:nvSpPr>
        <p:spPr bwMode="auto">
          <a:xfrm>
            <a:off x="1252538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Cohort analysis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 1995–1999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806" name="Text Box 33"/>
          <p:cNvSpPr txBox="1">
            <a:spLocks noChangeArrowheads="1"/>
          </p:cNvSpPr>
          <p:nvPr/>
        </p:nvSpPr>
        <p:spPr bwMode="auto">
          <a:xfrm>
            <a:off x="3395663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dirty="0">
                <a:solidFill>
                  <a:srgbClr val="000000"/>
                </a:solidFill>
                <a:latin typeface="Arial" charset="0"/>
              </a:rPr>
              <a:t>Cohort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1990–1994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3807" name="Group 34"/>
          <p:cNvGrpSpPr>
            <a:grpSpLocks/>
          </p:cNvGrpSpPr>
          <p:nvPr/>
        </p:nvGrpSpPr>
        <p:grpSpPr bwMode="auto">
          <a:xfrm>
            <a:off x="3270250" y="5851525"/>
            <a:ext cx="71438" cy="71438"/>
            <a:chOff x="585" y="2014"/>
            <a:chExt cx="45" cy="45"/>
          </a:xfrm>
        </p:grpSpPr>
        <p:sp>
          <p:nvSpPr>
            <p:cNvPr id="30776" name="Line 35"/>
            <p:cNvSpPr>
              <a:spLocks noChangeShapeType="1"/>
            </p:cNvSpPr>
            <p:nvPr/>
          </p:nvSpPr>
          <p:spPr bwMode="auto">
            <a:xfrm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7" name="Line 36"/>
            <p:cNvSpPr>
              <a:spLocks noChangeShapeType="1"/>
            </p:cNvSpPr>
            <p:nvPr/>
          </p:nvSpPr>
          <p:spPr bwMode="auto">
            <a:xfrm flipH="1"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3808" name="Group 37"/>
          <p:cNvGrpSpPr>
            <a:grpSpLocks/>
          </p:cNvGrpSpPr>
          <p:nvPr/>
        </p:nvGrpSpPr>
        <p:grpSpPr bwMode="auto">
          <a:xfrm>
            <a:off x="1116013" y="5851525"/>
            <a:ext cx="73025" cy="71438"/>
            <a:chOff x="2778" y="5374"/>
            <a:chExt cx="46" cy="45"/>
          </a:xfrm>
        </p:grpSpPr>
        <p:sp>
          <p:nvSpPr>
            <p:cNvPr id="30774" name="Line 38"/>
            <p:cNvSpPr>
              <a:spLocks noChangeShapeType="1"/>
            </p:cNvSpPr>
            <p:nvPr/>
          </p:nvSpPr>
          <p:spPr bwMode="auto">
            <a:xfrm>
              <a:off x="2801" y="5374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5" name="Line 39"/>
            <p:cNvSpPr>
              <a:spLocks noChangeShapeType="1"/>
            </p:cNvSpPr>
            <p:nvPr/>
          </p:nvSpPr>
          <p:spPr bwMode="auto">
            <a:xfrm>
              <a:off x="2778" y="5397"/>
              <a:ext cx="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33809" name="Text Box 13"/>
          <p:cNvSpPr txBox="1">
            <a:spLocks noChangeArrowheads="1"/>
          </p:cNvSpPr>
          <p:nvPr/>
        </p:nvSpPr>
        <p:spPr bwMode="auto">
          <a:xfrm>
            <a:off x="5567363" y="1020763"/>
            <a:ext cx="3382962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cs-CZ" sz="1200" b="1" i="1" dirty="0" smtClean="0">
                <a:solidFill>
                  <a:srgbClr val="000000"/>
                </a:solidFill>
                <a:latin typeface="Arial" charset="0"/>
              </a:rPr>
              <a:t>Patients with anticancer therapy and complete staging data</a:t>
            </a:r>
            <a:endParaRPr lang="en-GB" altLang="cs-CZ" sz="12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998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492048"/>
              </p:ext>
            </p:extLst>
          </p:nvPr>
        </p:nvGraphicFramePr>
        <p:xfrm>
          <a:off x="5148263" y="2500313"/>
          <a:ext cx="3586162" cy="1825626"/>
        </p:xfrm>
        <a:graphic>
          <a:graphicData uri="http://schemas.openxmlformats.org/drawingml/2006/table">
            <a:tbl>
              <a:tblPr/>
              <a:tblGrid>
                <a:gridCol w="723900"/>
                <a:gridCol w="715962"/>
                <a:gridCol w="715963"/>
                <a:gridCol w="714375"/>
                <a:gridCol w="715962"/>
              </a:tblGrid>
              <a:tr h="4968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1990–1994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1995–1999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2005–2009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2010–2013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44.1 %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46.7 %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60.1 %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27.5 %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34.5 %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48.1 %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4A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22.1 %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25.6 %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21.2 %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1" lang="en-GB" sz="1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22.8 %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26.5 %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35.2 %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73" name="Text Box 3"/>
          <p:cNvSpPr txBox="1">
            <a:spLocks noChangeArrowheads="1"/>
          </p:cNvSpPr>
          <p:nvPr/>
        </p:nvSpPr>
        <p:spPr bwMode="auto">
          <a:xfrm>
            <a:off x="2195736" y="151805"/>
            <a:ext cx="7991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s-CZ" sz="1600" b="1" u="sng" dirty="0" smtClean="0">
                <a:solidFill>
                  <a:srgbClr val="000000"/>
                </a:solidFill>
                <a:cs typeface="+mn-cs"/>
              </a:rPr>
              <a:t>5-year relative survival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: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pharynx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and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nasopharynx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(C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11–C14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)</a:t>
            </a:r>
          </a:p>
        </p:txBody>
      </p:sp>
      <p:sp>
        <p:nvSpPr>
          <p:cNvPr id="33849" name="Text Box 21"/>
          <p:cNvSpPr txBox="1">
            <a:spLocks noChangeArrowheads="1"/>
          </p:cNvSpPr>
          <p:nvPr/>
        </p:nvSpPr>
        <p:spPr bwMode="auto">
          <a:xfrm>
            <a:off x="4068763" y="4941888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cs-CZ" sz="1200" b="1" dirty="0" smtClean="0">
                <a:solidFill>
                  <a:srgbClr val="000000"/>
                </a:solidFill>
                <a:latin typeface="Arial" charset="0"/>
              </a:rPr>
              <a:t>4</a:t>
            </a: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B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436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942055"/>
              </p:ext>
            </p:extLst>
          </p:nvPr>
        </p:nvGraphicFramePr>
        <p:xfrm>
          <a:off x="938213" y="1268413"/>
          <a:ext cx="3971925" cy="391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9" name="Graf" r:id="rId3" imgW="4019420" imgH="3962355" progId="MSGraph.Chart.8">
                  <p:embed followColorScheme="full"/>
                </p:oleObj>
              </mc:Choice>
              <mc:Fallback>
                <p:oleObj name="Graf" r:id="rId3" imgW="4019420" imgH="396235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1268413"/>
                        <a:ext cx="3971925" cy="391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Text Box 14"/>
          <p:cNvSpPr txBox="1">
            <a:spLocks noChangeArrowheads="1"/>
          </p:cNvSpPr>
          <p:nvPr/>
        </p:nvSpPr>
        <p:spPr bwMode="auto">
          <a:xfrm rot="-5400000">
            <a:off x="-803275" y="2947988"/>
            <a:ext cx="30241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400" b="1" dirty="0" smtClean="0">
                <a:solidFill>
                  <a:srgbClr val="000000"/>
                </a:solidFill>
                <a:latin typeface="Arial" charset="0"/>
              </a:rPr>
              <a:t>5-year relative survival</a:t>
            </a:r>
            <a:endParaRPr lang="en-GB" altLang="cs-CZ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6" name="Text Box 20"/>
          <p:cNvSpPr txBox="1">
            <a:spLocks noChangeArrowheads="1"/>
          </p:cNvSpPr>
          <p:nvPr/>
        </p:nvSpPr>
        <p:spPr bwMode="auto">
          <a:xfrm>
            <a:off x="27717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3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7" name="Text Box 21"/>
          <p:cNvSpPr txBox="1">
            <a:spLocks noChangeArrowheads="1"/>
          </p:cNvSpPr>
          <p:nvPr/>
        </p:nvSpPr>
        <p:spPr bwMode="auto">
          <a:xfrm>
            <a:off x="34194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4A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8" name="Text Box 22"/>
          <p:cNvSpPr txBox="1">
            <a:spLocks noChangeArrowheads="1"/>
          </p:cNvSpPr>
          <p:nvPr/>
        </p:nvSpPr>
        <p:spPr bwMode="auto">
          <a:xfrm>
            <a:off x="1371600" y="4948238"/>
            <a:ext cx="109220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All</a:t>
            </a:r>
            <a:b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stages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9" name="Text Box 25"/>
          <p:cNvSpPr txBox="1">
            <a:spLocks noChangeArrowheads="1"/>
          </p:cNvSpPr>
          <p:nvPr/>
        </p:nvSpPr>
        <p:spPr bwMode="auto">
          <a:xfrm>
            <a:off x="21240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2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0" name="Rectangle 26"/>
          <p:cNvSpPr>
            <a:spLocks noChangeArrowheads="1"/>
          </p:cNvSpPr>
          <p:nvPr/>
        </p:nvSpPr>
        <p:spPr bwMode="auto">
          <a:xfrm>
            <a:off x="971550" y="5548313"/>
            <a:ext cx="4321175" cy="465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1" name="Text Box 27"/>
          <p:cNvSpPr txBox="1">
            <a:spLocks noChangeArrowheads="1"/>
          </p:cNvSpPr>
          <p:nvPr/>
        </p:nvSpPr>
        <p:spPr bwMode="auto">
          <a:xfrm>
            <a:off x="1252538" y="5572125"/>
            <a:ext cx="1744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2010–2013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2" name="AutoShape 28"/>
          <p:cNvSpPr>
            <a:spLocks noChangeArrowheads="1"/>
          </p:cNvSpPr>
          <p:nvPr/>
        </p:nvSpPr>
        <p:spPr bwMode="auto">
          <a:xfrm>
            <a:off x="1116013" y="5634038"/>
            <a:ext cx="69850" cy="90487"/>
          </a:xfrm>
          <a:prstGeom prst="diamond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3" name="Text Box 29"/>
          <p:cNvSpPr txBox="1">
            <a:spLocks noChangeArrowheads="1"/>
          </p:cNvSpPr>
          <p:nvPr/>
        </p:nvSpPr>
        <p:spPr bwMode="auto">
          <a:xfrm>
            <a:off x="3395663" y="5572125"/>
            <a:ext cx="1746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2005–2009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4" name="Oval 31"/>
          <p:cNvSpPr>
            <a:spLocks noChangeArrowheads="1"/>
          </p:cNvSpPr>
          <p:nvPr/>
        </p:nvSpPr>
        <p:spPr bwMode="auto">
          <a:xfrm>
            <a:off x="3268663" y="5643563"/>
            <a:ext cx="71437" cy="71437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5" name="Text Box 32"/>
          <p:cNvSpPr txBox="1">
            <a:spLocks noChangeArrowheads="1"/>
          </p:cNvSpPr>
          <p:nvPr/>
        </p:nvSpPr>
        <p:spPr bwMode="auto">
          <a:xfrm>
            <a:off x="1252538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Cohort analysis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 1995–1999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806" name="Text Box 33"/>
          <p:cNvSpPr txBox="1">
            <a:spLocks noChangeArrowheads="1"/>
          </p:cNvSpPr>
          <p:nvPr/>
        </p:nvSpPr>
        <p:spPr bwMode="auto">
          <a:xfrm>
            <a:off x="3395663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dirty="0">
                <a:solidFill>
                  <a:srgbClr val="000000"/>
                </a:solidFill>
                <a:latin typeface="Arial" charset="0"/>
              </a:rPr>
              <a:t>Cohort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1990–1994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3807" name="Group 34"/>
          <p:cNvGrpSpPr>
            <a:grpSpLocks/>
          </p:cNvGrpSpPr>
          <p:nvPr/>
        </p:nvGrpSpPr>
        <p:grpSpPr bwMode="auto">
          <a:xfrm>
            <a:off x="3270250" y="5851525"/>
            <a:ext cx="71438" cy="71438"/>
            <a:chOff x="585" y="2014"/>
            <a:chExt cx="45" cy="45"/>
          </a:xfrm>
        </p:grpSpPr>
        <p:sp>
          <p:nvSpPr>
            <p:cNvPr id="30776" name="Line 35"/>
            <p:cNvSpPr>
              <a:spLocks noChangeShapeType="1"/>
            </p:cNvSpPr>
            <p:nvPr/>
          </p:nvSpPr>
          <p:spPr bwMode="auto">
            <a:xfrm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7" name="Line 36"/>
            <p:cNvSpPr>
              <a:spLocks noChangeShapeType="1"/>
            </p:cNvSpPr>
            <p:nvPr/>
          </p:nvSpPr>
          <p:spPr bwMode="auto">
            <a:xfrm flipH="1"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3808" name="Group 37"/>
          <p:cNvGrpSpPr>
            <a:grpSpLocks/>
          </p:cNvGrpSpPr>
          <p:nvPr/>
        </p:nvGrpSpPr>
        <p:grpSpPr bwMode="auto">
          <a:xfrm>
            <a:off x="1116013" y="5851525"/>
            <a:ext cx="73025" cy="71438"/>
            <a:chOff x="2778" y="5374"/>
            <a:chExt cx="46" cy="45"/>
          </a:xfrm>
        </p:grpSpPr>
        <p:sp>
          <p:nvSpPr>
            <p:cNvPr id="30774" name="Line 38"/>
            <p:cNvSpPr>
              <a:spLocks noChangeShapeType="1"/>
            </p:cNvSpPr>
            <p:nvPr/>
          </p:nvSpPr>
          <p:spPr bwMode="auto">
            <a:xfrm>
              <a:off x="2801" y="5374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5" name="Line 39"/>
            <p:cNvSpPr>
              <a:spLocks noChangeShapeType="1"/>
            </p:cNvSpPr>
            <p:nvPr/>
          </p:nvSpPr>
          <p:spPr bwMode="auto">
            <a:xfrm>
              <a:off x="2778" y="5397"/>
              <a:ext cx="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33809" name="Text Box 13"/>
          <p:cNvSpPr txBox="1">
            <a:spLocks noChangeArrowheads="1"/>
          </p:cNvSpPr>
          <p:nvPr/>
        </p:nvSpPr>
        <p:spPr bwMode="auto">
          <a:xfrm>
            <a:off x="5567363" y="1020763"/>
            <a:ext cx="3382962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cs-CZ" sz="1200" b="1" i="1" dirty="0" smtClean="0">
                <a:solidFill>
                  <a:srgbClr val="000000"/>
                </a:solidFill>
                <a:latin typeface="Arial" charset="0"/>
              </a:rPr>
              <a:t>Patients with anticancer therapy and complete staging data</a:t>
            </a:r>
            <a:endParaRPr lang="en-GB" altLang="cs-CZ" sz="12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998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846351"/>
              </p:ext>
            </p:extLst>
          </p:nvPr>
        </p:nvGraphicFramePr>
        <p:xfrm>
          <a:off x="5148263" y="2500313"/>
          <a:ext cx="3586162" cy="1825626"/>
        </p:xfrm>
        <a:graphic>
          <a:graphicData uri="http://schemas.openxmlformats.org/drawingml/2006/table">
            <a:tbl>
              <a:tblPr/>
              <a:tblGrid>
                <a:gridCol w="723900"/>
                <a:gridCol w="715962"/>
                <a:gridCol w="715963"/>
                <a:gridCol w="714375"/>
                <a:gridCol w="715962"/>
              </a:tblGrid>
              <a:tr h="4968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1990–1994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1995–1999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2005–2009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2010–2013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55.1 %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71.1 %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50.7 %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48.5 %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4A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22.1 %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1" lang="en-GB" sz="1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53.8 %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56.6 %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73" name="Text Box 3"/>
          <p:cNvSpPr txBox="1">
            <a:spLocks noChangeArrowheads="1"/>
          </p:cNvSpPr>
          <p:nvPr/>
        </p:nvSpPr>
        <p:spPr bwMode="auto">
          <a:xfrm>
            <a:off x="2195736" y="151805"/>
            <a:ext cx="7991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s-CZ" sz="1600" b="1" u="sng" dirty="0" smtClean="0">
                <a:solidFill>
                  <a:srgbClr val="000000"/>
                </a:solidFill>
                <a:cs typeface="+mn-cs"/>
              </a:rPr>
              <a:t>5-year relative survival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: 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larynx 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(C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32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)</a:t>
            </a:r>
          </a:p>
        </p:txBody>
      </p:sp>
      <p:sp>
        <p:nvSpPr>
          <p:cNvPr id="33849" name="Text Box 21"/>
          <p:cNvSpPr txBox="1">
            <a:spLocks noChangeArrowheads="1"/>
          </p:cNvSpPr>
          <p:nvPr/>
        </p:nvSpPr>
        <p:spPr bwMode="auto">
          <a:xfrm>
            <a:off x="4068763" y="4941888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cs-CZ" sz="1200" b="1" dirty="0" smtClean="0">
                <a:solidFill>
                  <a:srgbClr val="000000"/>
                </a:solidFill>
                <a:latin typeface="Arial" charset="0"/>
              </a:rPr>
              <a:t>4</a:t>
            </a: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B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4754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Nejčastější zhoubné nádory (bez C44) </a:t>
            </a:r>
            <a:endParaRPr lang="cs-CZ" sz="36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Muži</a:t>
            </a:r>
          </a:p>
          <a:p>
            <a:pPr marL="0" indent="0">
              <a:buNone/>
            </a:pPr>
            <a:r>
              <a:rPr lang="cs-CZ" dirty="0" smtClean="0"/>
              <a:t>Prostata</a:t>
            </a:r>
          </a:p>
          <a:p>
            <a:pPr marL="0" indent="0">
              <a:buNone/>
            </a:pPr>
            <a:r>
              <a:rPr lang="cs-CZ" dirty="0" err="1" smtClean="0"/>
              <a:t>Kolorektum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Plíce</a:t>
            </a:r>
          </a:p>
          <a:p>
            <a:pPr marL="0" indent="0">
              <a:buNone/>
            </a:pPr>
            <a:r>
              <a:rPr lang="cs-CZ" dirty="0" smtClean="0"/>
              <a:t>Ledviny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Ženy</a:t>
            </a:r>
          </a:p>
          <a:p>
            <a:pPr marL="0" indent="0">
              <a:buNone/>
            </a:pPr>
            <a:r>
              <a:rPr lang="cs-CZ" dirty="0" smtClean="0"/>
              <a:t>Prs</a:t>
            </a:r>
          </a:p>
          <a:p>
            <a:pPr marL="0" indent="0">
              <a:buNone/>
            </a:pPr>
            <a:r>
              <a:rPr lang="cs-CZ" dirty="0" smtClean="0"/>
              <a:t>Gynekologické nádory</a:t>
            </a:r>
          </a:p>
          <a:p>
            <a:pPr marL="0" indent="0">
              <a:buNone/>
            </a:pPr>
            <a:r>
              <a:rPr lang="cs-CZ" dirty="0" err="1" smtClean="0"/>
              <a:t>Kolorektum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Ledviny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914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206432"/>
              </p:ext>
            </p:extLst>
          </p:nvPr>
        </p:nvGraphicFramePr>
        <p:xfrm>
          <a:off x="938213" y="1268413"/>
          <a:ext cx="3971925" cy="391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2" name="Graf" r:id="rId3" imgW="4019420" imgH="3962355" progId="MSGraph.Chart.8">
                  <p:embed followColorScheme="full"/>
                </p:oleObj>
              </mc:Choice>
              <mc:Fallback>
                <p:oleObj name="Graf" r:id="rId3" imgW="4019420" imgH="396235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1268413"/>
                        <a:ext cx="3971925" cy="391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Text Box 14"/>
          <p:cNvSpPr txBox="1">
            <a:spLocks noChangeArrowheads="1"/>
          </p:cNvSpPr>
          <p:nvPr/>
        </p:nvSpPr>
        <p:spPr bwMode="auto">
          <a:xfrm rot="-5400000">
            <a:off x="-803275" y="2947988"/>
            <a:ext cx="30241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400" b="1" dirty="0" smtClean="0">
                <a:solidFill>
                  <a:srgbClr val="000000"/>
                </a:solidFill>
                <a:latin typeface="Arial" charset="0"/>
              </a:rPr>
              <a:t>5-year relative survival</a:t>
            </a:r>
            <a:endParaRPr lang="en-GB" altLang="cs-CZ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6" name="Text Box 20"/>
          <p:cNvSpPr txBox="1">
            <a:spLocks noChangeArrowheads="1"/>
          </p:cNvSpPr>
          <p:nvPr/>
        </p:nvSpPr>
        <p:spPr bwMode="auto">
          <a:xfrm>
            <a:off x="27717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2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7" name="Text Box 21"/>
          <p:cNvSpPr txBox="1">
            <a:spLocks noChangeArrowheads="1"/>
          </p:cNvSpPr>
          <p:nvPr/>
        </p:nvSpPr>
        <p:spPr bwMode="auto">
          <a:xfrm>
            <a:off x="34194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33798" name="Text Box 22"/>
          <p:cNvSpPr txBox="1">
            <a:spLocks noChangeArrowheads="1"/>
          </p:cNvSpPr>
          <p:nvPr/>
        </p:nvSpPr>
        <p:spPr bwMode="auto">
          <a:xfrm>
            <a:off x="1371600" y="4948238"/>
            <a:ext cx="109220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All</a:t>
            </a:r>
            <a:b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stages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9" name="Text Box 25"/>
          <p:cNvSpPr txBox="1">
            <a:spLocks noChangeArrowheads="1"/>
          </p:cNvSpPr>
          <p:nvPr/>
        </p:nvSpPr>
        <p:spPr bwMode="auto">
          <a:xfrm>
            <a:off x="21240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1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0" name="Rectangle 26"/>
          <p:cNvSpPr>
            <a:spLocks noChangeArrowheads="1"/>
          </p:cNvSpPr>
          <p:nvPr/>
        </p:nvSpPr>
        <p:spPr bwMode="auto">
          <a:xfrm>
            <a:off x="971550" y="5548313"/>
            <a:ext cx="4321175" cy="465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1" name="Text Box 27"/>
          <p:cNvSpPr txBox="1">
            <a:spLocks noChangeArrowheads="1"/>
          </p:cNvSpPr>
          <p:nvPr/>
        </p:nvSpPr>
        <p:spPr bwMode="auto">
          <a:xfrm>
            <a:off x="1252538" y="5572125"/>
            <a:ext cx="1744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2010–2013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2" name="AutoShape 28"/>
          <p:cNvSpPr>
            <a:spLocks noChangeArrowheads="1"/>
          </p:cNvSpPr>
          <p:nvPr/>
        </p:nvSpPr>
        <p:spPr bwMode="auto">
          <a:xfrm>
            <a:off x="1116013" y="5634038"/>
            <a:ext cx="69850" cy="90487"/>
          </a:xfrm>
          <a:prstGeom prst="diamond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3" name="Text Box 29"/>
          <p:cNvSpPr txBox="1">
            <a:spLocks noChangeArrowheads="1"/>
          </p:cNvSpPr>
          <p:nvPr/>
        </p:nvSpPr>
        <p:spPr bwMode="auto">
          <a:xfrm>
            <a:off x="3395663" y="5572125"/>
            <a:ext cx="1746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2005–2009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4" name="Oval 31"/>
          <p:cNvSpPr>
            <a:spLocks noChangeArrowheads="1"/>
          </p:cNvSpPr>
          <p:nvPr/>
        </p:nvSpPr>
        <p:spPr bwMode="auto">
          <a:xfrm>
            <a:off x="3268663" y="5643563"/>
            <a:ext cx="71437" cy="71437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5" name="Text Box 32"/>
          <p:cNvSpPr txBox="1">
            <a:spLocks noChangeArrowheads="1"/>
          </p:cNvSpPr>
          <p:nvPr/>
        </p:nvSpPr>
        <p:spPr bwMode="auto">
          <a:xfrm>
            <a:off x="1252538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Cohort analysis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 1995–1999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806" name="Text Box 33"/>
          <p:cNvSpPr txBox="1">
            <a:spLocks noChangeArrowheads="1"/>
          </p:cNvSpPr>
          <p:nvPr/>
        </p:nvSpPr>
        <p:spPr bwMode="auto">
          <a:xfrm>
            <a:off x="3395663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dirty="0">
                <a:solidFill>
                  <a:srgbClr val="000000"/>
                </a:solidFill>
                <a:latin typeface="Arial" charset="0"/>
              </a:rPr>
              <a:t>Cohort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1990–1994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3807" name="Group 34"/>
          <p:cNvGrpSpPr>
            <a:grpSpLocks/>
          </p:cNvGrpSpPr>
          <p:nvPr/>
        </p:nvGrpSpPr>
        <p:grpSpPr bwMode="auto">
          <a:xfrm>
            <a:off x="3270250" y="5851525"/>
            <a:ext cx="71438" cy="71438"/>
            <a:chOff x="585" y="2014"/>
            <a:chExt cx="45" cy="45"/>
          </a:xfrm>
        </p:grpSpPr>
        <p:sp>
          <p:nvSpPr>
            <p:cNvPr id="30776" name="Line 35"/>
            <p:cNvSpPr>
              <a:spLocks noChangeShapeType="1"/>
            </p:cNvSpPr>
            <p:nvPr/>
          </p:nvSpPr>
          <p:spPr bwMode="auto">
            <a:xfrm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7" name="Line 36"/>
            <p:cNvSpPr>
              <a:spLocks noChangeShapeType="1"/>
            </p:cNvSpPr>
            <p:nvPr/>
          </p:nvSpPr>
          <p:spPr bwMode="auto">
            <a:xfrm flipH="1"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3808" name="Group 37"/>
          <p:cNvGrpSpPr>
            <a:grpSpLocks/>
          </p:cNvGrpSpPr>
          <p:nvPr/>
        </p:nvGrpSpPr>
        <p:grpSpPr bwMode="auto">
          <a:xfrm>
            <a:off x="1116013" y="5851525"/>
            <a:ext cx="73025" cy="71438"/>
            <a:chOff x="2778" y="5374"/>
            <a:chExt cx="46" cy="45"/>
          </a:xfrm>
        </p:grpSpPr>
        <p:sp>
          <p:nvSpPr>
            <p:cNvPr id="30774" name="Line 38"/>
            <p:cNvSpPr>
              <a:spLocks noChangeShapeType="1"/>
            </p:cNvSpPr>
            <p:nvPr/>
          </p:nvSpPr>
          <p:spPr bwMode="auto">
            <a:xfrm>
              <a:off x="2801" y="5374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5" name="Line 39"/>
            <p:cNvSpPr>
              <a:spLocks noChangeShapeType="1"/>
            </p:cNvSpPr>
            <p:nvPr/>
          </p:nvSpPr>
          <p:spPr bwMode="auto">
            <a:xfrm>
              <a:off x="2778" y="5397"/>
              <a:ext cx="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33809" name="Text Box 13"/>
          <p:cNvSpPr txBox="1">
            <a:spLocks noChangeArrowheads="1"/>
          </p:cNvSpPr>
          <p:nvPr/>
        </p:nvSpPr>
        <p:spPr bwMode="auto">
          <a:xfrm>
            <a:off x="5567363" y="1020763"/>
            <a:ext cx="3382962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cs-CZ" sz="1200" b="1" i="1" dirty="0" smtClean="0">
                <a:solidFill>
                  <a:srgbClr val="000000"/>
                </a:solidFill>
                <a:latin typeface="Arial" charset="0"/>
              </a:rPr>
              <a:t>Patients with anticancer therapy and complete staging data</a:t>
            </a:r>
            <a:endParaRPr lang="en-GB" altLang="cs-CZ" sz="12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998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13153"/>
              </p:ext>
            </p:extLst>
          </p:nvPr>
        </p:nvGraphicFramePr>
        <p:xfrm>
          <a:off x="5148263" y="2500313"/>
          <a:ext cx="3586162" cy="1825626"/>
        </p:xfrm>
        <a:graphic>
          <a:graphicData uri="http://schemas.openxmlformats.org/drawingml/2006/table">
            <a:tbl>
              <a:tblPr/>
              <a:tblGrid>
                <a:gridCol w="723900"/>
                <a:gridCol w="715962"/>
                <a:gridCol w="715963"/>
                <a:gridCol w="714375"/>
                <a:gridCol w="715962"/>
              </a:tblGrid>
              <a:tr h="4968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1990–1994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1995–1999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2005–2009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2010–2013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87.7 %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57.2 %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63.2 %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66.2 %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63.2 %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42.8 %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45.1 %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47.8 %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27.4 %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19.7 %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1" lang="en-GB" sz="1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67.0 %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68.6 %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71.8 %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73" name="Text Box 3"/>
          <p:cNvSpPr txBox="1">
            <a:spLocks noChangeArrowheads="1"/>
          </p:cNvSpPr>
          <p:nvPr/>
        </p:nvSpPr>
        <p:spPr bwMode="auto">
          <a:xfrm>
            <a:off x="2195736" y="151805"/>
            <a:ext cx="7991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s-CZ" sz="1600" b="1" u="sng" dirty="0" smtClean="0">
                <a:solidFill>
                  <a:srgbClr val="000000"/>
                </a:solidFill>
                <a:cs typeface="+mn-cs"/>
              </a:rPr>
              <a:t>5-year relative survival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: 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cervix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uteri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(C5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3)</a:t>
            </a:r>
            <a:endParaRPr lang="en-GB" altLang="cs-CZ" sz="1600" b="1" dirty="0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49" name="Text Box 21"/>
          <p:cNvSpPr txBox="1">
            <a:spLocks noChangeArrowheads="1"/>
          </p:cNvSpPr>
          <p:nvPr/>
        </p:nvSpPr>
        <p:spPr bwMode="auto">
          <a:xfrm>
            <a:off x="4068763" y="4941888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cs-CZ" sz="1200" b="1" dirty="0">
                <a:solidFill>
                  <a:srgbClr val="000000"/>
                </a:solidFill>
                <a:latin typeface="Arial" charset="0"/>
              </a:rPr>
              <a:t>4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276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524655"/>
              </p:ext>
            </p:extLst>
          </p:nvPr>
        </p:nvGraphicFramePr>
        <p:xfrm>
          <a:off x="938213" y="1268413"/>
          <a:ext cx="3971925" cy="391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" name="Graf" r:id="rId3" imgW="4019420" imgH="3962355" progId="MSGraph.Chart.8">
                  <p:embed followColorScheme="full"/>
                </p:oleObj>
              </mc:Choice>
              <mc:Fallback>
                <p:oleObj name="Graf" r:id="rId3" imgW="4019420" imgH="396235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1268413"/>
                        <a:ext cx="3971925" cy="391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Text Box 14"/>
          <p:cNvSpPr txBox="1">
            <a:spLocks noChangeArrowheads="1"/>
          </p:cNvSpPr>
          <p:nvPr/>
        </p:nvSpPr>
        <p:spPr bwMode="auto">
          <a:xfrm rot="-5400000">
            <a:off x="-803275" y="2947988"/>
            <a:ext cx="30241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400" b="1" dirty="0" smtClean="0">
                <a:solidFill>
                  <a:srgbClr val="000000"/>
                </a:solidFill>
                <a:latin typeface="Arial" charset="0"/>
              </a:rPr>
              <a:t>5-year relative survival</a:t>
            </a:r>
            <a:endParaRPr lang="en-GB" altLang="cs-CZ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6" name="Text Box 20"/>
          <p:cNvSpPr txBox="1">
            <a:spLocks noChangeArrowheads="1"/>
          </p:cNvSpPr>
          <p:nvPr/>
        </p:nvSpPr>
        <p:spPr bwMode="auto">
          <a:xfrm>
            <a:off x="27717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2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7" name="Text Box 21"/>
          <p:cNvSpPr txBox="1">
            <a:spLocks noChangeArrowheads="1"/>
          </p:cNvSpPr>
          <p:nvPr/>
        </p:nvSpPr>
        <p:spPr bwMode="auto">
          <a:xfrm>
            <a:off x="34194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33798" name="Text Box 22"/>
          <p:cNvSpPr txBox="1">
            <a:spLocks noChangeArrowheads="1"/>
          </p:cNvSpPr>
          <p:nvPr/>
        </p:nvSpPr>
        <p:spPr bwMode="auto">
          <a:xfrm>
            <a:off x="1371600" y="4948238"/>
            <a:ext cx="109220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All</a:t>
            </a:r>
            <a:b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stages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9" name="Text Box 25"/>
          <p:cNvSpPr txBox="1">
            <a:spLocks noChangeArrowheads="1"/>
          </p:cNvSpPr>
          <p:nvPr/>
        </p:nvSpPr>
        <p:spPr bwMode="auto">
          <a:xfrm>
            <a:off x="21240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1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0" name="Rectangle 26"/>
          <p:cNvSpPr>
            <a:spLocks noChangeArrowheads="1"/>
          </p:cNvSpPr>
          <p:nvPr/>
        </p:nvSpPr>
        <p:spPr bwMode="auto">
          <a:xfrm>
            <a:off x="971550" y="5548313"/>
            <a:ext cx="4321175" cy="465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1" name="Text Box 27"/>
          <p:cNvSpPr txBox="1">
            <a:spLocks noChangeArrowheads="1"/>
          </p:cNvSpPr>
          <p:nvPr/>
        </p:nvSpPr>
        <p:spPr bwMode="auto">
          <a:xfrm>
            <a:off x="1252538" y="5572125"/>
            <a:ext cx="1744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2010–2013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2" name="AutoShape 28"/>
          <p:cNvSpPr>
            <a:spLocks noChangeArrowheads="1"/>
          </p:cNvSpPr>
          <p:nvPr/>
        </p:nvSpPr>
        <p:spPr bwMode="auto">
          <a:xfrm>
            <a:off x="1116013" y="5634038"/>
            <a:ext cx="69850" cy="90487"/>
          </a:xfrm>
          <a:prstGeom prst="diamond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3" name="Text Box 29"/>
          <p:cNvSpPr txBox="1">
            <a:spLocks noChangeArrowheads="1"/>
          </p:cNvSpPr>
          <p:nvPr/>
        </p:nvSpPr>
        <p:spPr bwMode="auto">
          <a:xfrm>
            <a:off x="3395663" y="5572125"/>
            <a:ext cx="1746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2005–2009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4" name="Oval 31"/>
          <p:cNvSpPr>
            <a:spLocks noChangeArrowheads="1"/>
          </p:cNvSpPr>
          <p:nvPr/>
        </p:nvSpPr>
        <p:spPr bwMode="auto">
          <a:xfrm>
            <a:off x="3268663" y="5643563"/>
            <a:ext cx="71437" cy="71437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5" name="Text Box 32"/>
          <p:cNvSpPr txBox="1">
            <a:spLocks noChangeArrowheads="1"/>
          </p:cNvSpPr>
          <p:nvPr/>
        </p:nvSpPr>
        <p:spPr bwMode="auto">
          <a:xfrm>
            <a:off x="1252538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Cohort analysis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 1995–1999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806" name="Text Box 33"/>
          <p:cNvSpPr txBox="1">
            <a:spLocks noChangeArrowheads="1"/>
          </p:cNvSpPr>
          <p:nvPr/>
        </p:nvSpPr>
        <p:spPr bwMode="auto">
          <a:xfrm>
            <a:off x="3395663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dirty="0">
                <a:solidFill>
                  <a:srgbClr val="000000"/>
                </a:solidFill>
                <a:latin typeface="Arial" charset="0"/>
              </a:rPr>
              <a:t>Cohort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1990–1994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3807" name="Group 34"/>
          <p:cNvGrpSpPr>
            <a:grpSpLocks/>
          </p:cNvGrpSpPr>
          <p:nvPr/>
        </p:nvGrpSpPr>
        <p:grpSpPr bwMode="auto">
          <a:xfrm>
            <a:off x="3270250" y="5851525"/>
            <a:ext cx="71438" cy="71438"/>
            <a:chOff x="585" y="2014"/>
            <a:chExt cx="45" cy="45"/>
          </a:xfrm>
        </p:grpSpPr>
        <p:sp>
          <p:nvSpPr>
            <p:cNvPr id="30776" name="Line 35"/>
            <p:cNvSpPr>
              <a:spLocks noChangeShapeType="1"/>
            </p:cNvSpPr>
            <p:nvPr/>
          </p:nvSpPr>
          <p:spPr bwMode="auto">
            <a:xfrm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7" name="Line 36"/>
            <p:cNvSpPr>
              <a:spLocks noChangeShapeType="1"/>
            </p:cNvSpPr>
            <p:nvPr/>
          </p:nvSpPr>
          <p:spPr bwMode="auto">
            <a:xfrm flipH="1"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3808" name="Group 37"/>
          <p:cNvGrpSpPr>
            <a:grpSpLocks/>
          </p:cNvGrpSpPr>
          <p:nvPr/>
        </p:nvGrpSpPr>
        <p:grpSpPr bwMode="auto">
          <a:xfrm>
            <a:off x="1116013" y="5851525"/>
            <a:ext cx="73025" cy="71438"/>
            <a:chOff x="2778" y="5374"/>
            <a:chExt cx="46" cy="45"/>
          </a:xfrm>
        </p:grpSpPr>
        <p:sp>
          <p:nvSpPr>
            <p:cNvPr id="30774" name="Line 38"/>
            <p:cNvSpPr>
              <a:spLocks noChangeShapeType="1"/>
            </p:cNvSpPr>
            <p:nvPr/>
          </p:nvSpPr>
          <p:spPr bwMode="auto">
            <a:xfrm>
              <a:off x="2801" y="5374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5" name="Line 39"/>
            <p:cNvSpPr>
              <a:spLocks noChangeShapeType="1"/>
            </p:cNvSpPr>
            <p:nvPr/>
          </p:nvSpPr>
          <p:spPr bwMode="auto">
            <a:xfrm>
              <a:off x="2778" y="5397"/>
              <a:ext cx="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33809" name="Text Box 13"/>
          <p:cNvSpPr txBox="1">
            <a:spLocks noChangeArrowheads="1"/>
          </p:cNvSpPr>
          <p:nvPr/>
        </p:nvSpPr>
        <p:spPr bwMode="auto">
          <a:xfrm>
            <a:off x="5567363" y="1020763"/>
            <a:ext cx="3382962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cs-CZ" sz="1200" b="1" i="1" dirty="0" smtClean="0">
                <a:solidFill>
                  <a:srgbClr val="000000"/>
                </a:solidFill>
                <a:latin typeface="Arial" charset="0"/>
              </a:rPr>
              <a:t>Patients with anticancer therapy and complete staging data</a:t>
            </a:r>
            <a:endParaRPr lang="en-GB" altLang="cs-CZ" sz="12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998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039695"/>
              </p:ext>
            </p:extLst>
          </p:nvPr>
        </p:nvGraphicFramePr>
        <p:xfrm>
          <a:off x="5148263" y="2500313"/>
          <a:ext cx="3586162" cy="1825626"/>
        </p:xfrm>
        <a:graphic>
          <a:graphicData uri="http://schemas.openxmlformats.org/drawingml/2006/table">
            <a:tbl>
              <a:tblPr/>
              <a:tblGrid>
                <a:gridCol w="723900"/>
                <a:gridCol w="715962"/>
                <a:gridCol w="715963"/>
                <a:gridCol w="714375"/>
                <a:gridCol w="715962"/>
              </a:tblGrid>
              <a:tr h="4968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1990–1994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1995–1999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2005–2009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2010–2013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82.7 %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92.1 %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94.8 %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62.9 %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80.7 %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41.6 %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56.8 %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26.4 %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23.7 %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20.7 %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1" lang="en-GB" sz="1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73.9 %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84.7 %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73" name="Text Box 3"/>
          <p:cNvSpPr txBox="1">
            <a:spLocks noChangeArrowheads="1"/>
          </p:cNvSpPr>
          <p:nvPr/>
        </p:nvSpPr>
        <p:spPr bwMode="auto">
          <a:xfrm>
            <a:off x="2195736" y="151805"/>
            <a:ext cx="7991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s-CZ" sz="1600" b="1" u="sng" dirty="0" smtClean="0">
                <a:solidFill>
                  <a:srgbClr val="000000"/>
                </a:solidFill>
                <a:cs typeface="+mn-cs"/>
              </a:rPr>
              <a:t>5-year relative survival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: 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corpus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uteri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(C5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4)</a:t>
            </a:r>
            <a:endParaRPr lang="en-GB" altLang="cs-CZ" sz="1600" b="1" dirty="0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49" name="Text Box 21"/>
          <p:cNvSpPr txBox="1">
            <a:spLocks noChangeArrowheads="1"/>
          </p:cNvSpPr>
          <p:nvPr/>
        </p:nvSpPr>
        <p:spPr bwMode="auto">
          <a:xfrm>
            <a:off x="4068763" y="4941888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cs-CZ" sz="1200" b="1" dirty="0">
                <a:solidFill>
                  <a:srgbClr val="000000"/>
                </a:solidFill>
                <a:latin typeface="Arial" charset="0"/>
              </a:rPr>
              <a:t>4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738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14"/>
          <p:cNvSpPr txBox="1">
            <a:spLocks noChangeArrowheads="1"/>
          </p:cNvSpPr>
          <p:nvPr/>
        </p:nvSpPr>
        <p:spPr bwMode="auto">
          <a:xfrm rot="-5400000">
            <a:off x="-803275" y="2947988"/>
            <a:ext cx="30241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400" b="1" dirty="0" smtClean="0">
                <a:solidFill>
                  <a:srgbClr val="000000"/>
                </a:solidFill>
                <a:latin typeface="Arial" charset="0"/>
              </a:rPr>
              <a:t>5-year relative survival</a:t>
            </a:r>
            <a:endParaRPr lang="en-GB" altLang="cs-CZ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0" name="Rectangle 26"/>
          <p:cNvSpPr>
            <a:spLocks noChangeArrowheads="1"/>
          </p:cNvSpPr>
          <p:nvPr/>
        </p:nvSpPr>
        <p:spPr bwMode="auto">
          <a:xfrm>
            <a:off x="971550" y="5548313"/>
            <a:ext cx="4321175" cy="465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1" name="Text Box 27"/>
          <p:cNvSpPr txBox="1">
            <a:spLocks noChangeArrowheads="1"/>
          </p:cNvSpPr>
          <p:nvPr/>
        </p:nvSpPr>
        <p:spPr bwMode="auto">
          <a:xfrm>
            <a:off x="1252538" y="5572125"/>
            <a:ext cx="1744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2010–2013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2" name="AutoShape 28"/>
          <p:cNvSpPr>
            <a:spLocks noChangeArrowheads="1"/>
          </p:cNvSpPr>
          <p:nvPr/>
        </p:nvSpPr>
        <p:spPr bwMode="auto">
          <a:xfrm>
            <a:off x="1116013" y="5634038"/>
            <a:ext cx="69850" cy="90487"/>
          </a:xfrm>
          <a:prstGeom prst="diamond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3" name="Text Box 29"/>
          <p:cNvSpPr txBox="1">
            <a:spLocks noChangeArrowheads="1"/>
          </p:cNvSpPr>
          <p:nvPr/>
        </p:nvSpPr>
        <p:spPr bwMode="auto">
          <a:xfrm>
            <a:off x="3395663" y="5572125"/>
            <a:ext cx="1746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2005–2009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4" name="Oval 31"/>
          <p:cNvSpPr>
            <a:spLocks noChangeArrowheads="1"/>
          </p:cNvSpPr>
          <p:nvPr/>
        </p:nvSpPr>
        <p:spPr bwMode="auto">
          <a:xfrm>
            <a:off x="3268663" y="5643563"/>
            <a:ext cx="71437" cy="71437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5" name="Text Box 32"/>
          <p:cNvSpPr txBox="1">
            <a:spLocks noChangeArrowheads="1"/>
          </p:cNvSpPr>
          <p:nvPr/>
        </p:nvSpPr>
        <p:spPr bwMode="auto">
          <a:xfrm>
            <a:off x="1252538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Cohort analysis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 1995–1999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806" name="Text Box 33"/>
          <p:cNvSpPr txBox="1">
            <a:spLocks noChangeArrowheads="1"/>
          </p:cNvSpPr>
          <p:nvPr/>
        </p:nvSpPr>
        <p:spPr bwMode="auto">
          <a:xfrm>
            <a:off x="3395663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dirty="0">
                <a:solidFill>
                  <a:srgbClr val="000000"/>
                </a:solidFill>
                <a:latin typeface="Arial" charset="0"/>
              </a:rPr>
              <a:t>Cohort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1990–1994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3807" name="Group 34"/>
          <p:cNvGrpSpPr>
            <a:grpSpLocks/>
          </p:cNvGrpSpPr>
          <p:nvPr/>
        </p:nvGrpSpPr>
        <p:grpSpPr bwMode="auto">
          <a:xfrm>
            <a:off x="3270250" y="5851525"/>
            <a:ext cx="71438" cy="71438"/>
            <a:chOff x="585" y="2014"/>
            <a:chExt cx="45" cy="45"/>
          </a:xfrm>
        </p:grpSpPr>
        <p:sp>
          <p:nvSpPr>
            <p:cNvPr id="30776" name="Line 35"/>
            <p:cNvSpPr>
              <a:spLocks noChangeShapeType="1"/>
            </p:cNvSpPr>
            <p:nvPr/>
          </p:nvSpPr>
          <p:spPr bwMode="auto">
            <a:xfrm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7" name="Line 36"/>
            <p:cNvSpPr>
              <a:spLocks noChangeShapeType="1"/>
            </p:cNvSpPr>
            <p:nvPr/>
          </p:nvSpPr>
          <p:spPr bwMode="auto">
            <a:xfrm flipH="1"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3808" name="Group 37"/>
          <p:cNvGrpSpPr>
            <a:grpSpLocks/>
          </p:cNvGrpSpPr>
          <p:nvPr/>
        </p:nvGrpSpPr>
        <p:grpSpPr bwMode="auto">
          <a:xfrm>
            <a:off x="1116013" y="5851525"/>
            <a:ext cx="73025" cy="71438"/>
            <a:chOff x="2778" y="5374"/>
            <a:chExt cx="46" cy="45"/>
          </a:xfrm>
        </p:grpSpPr>
        <p:sp>
          <p:nvSpPr>
            <p:cNvPr id="30774" name="Line 38"/>
            <p:cNvSpPr>
              <a:spLocks noChangeShapeType="1"/>
            </p:cNvSpPr>
            <p:nvPr/>
          </p:nvSpPr>
          <p:spPr bwMode="auto">
            <a:xfrm>
              <a:off x="2801" y="5374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5" name="Line 39"/>
            <p:cNvSpPr>
              <a:spLocks noChangeShapeType="1"/>
            </p:cNvSpPr>
            <p:nvPr/>
          </p:nvSpPr>
          <p:spPr bwMode="auto">
            <a:xfrm>
              <a:off x="2778" y="5397"/>
              <a:ext cx="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33809" name="Text Box 13"/>
          <p:cNvSpPr txBox="1">
            <a:spLocks noChangeArrowheads="1"/>
          </p:cNvSpPr>
          <p:nvPr/>
        </p:nvSpPr>
        <p:spPr bwMode="auto">
          <a:xfrm>
            <a:off x="5567363" y="1020763"/>
            <a:ext cx="3382962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cs-CZ" sz="1200" b="1" i="1" dirty="0" smtClean="0">
                <a:solidFill>
                  <a:srgbClr val="000000"/>
                </a:solidFill>
                <a:latin typeface="Arial" charset="0"/>
              </a:rPr>
              <a:t>Patients with anticancer therapy and complete staging data</a:t>
            </a:r>
            <a:endParaRPr lang="en-GB" altLang="cs-CZ" sz="12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998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950164"/>
              </p:ext>
            </p:extLst>
          </p:nvPr>
        </p:nvGraphicFramePr>
        <p:xfrm>
          <a:off x="5148263" y="2500313"/>
          <a:ext cx="3586162" cy="762000"/>
        </p:xfrm>
        <a:graphic>
          <a:graphicData uri="http://schemas.openxmlformats.org/drawingml/2006/table">
            <a:tbl>
              <a:tblPr/>
              <a:tblGrid>
                <a:gridCol w="723900"/>
                <a:gridCol w="715962"/>
                <a:gridCol w="715963"/>
                <a:gridCol w="714375"/>
                <a:gridCol w="715962"/>
              </a:tblGrid>
              <a:tr h="4968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1990–1994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1995–1999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2005–2009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2010–2013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cs-CZ" sz="10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3</a:t>
                      </a:r>
                      <a:endParaRPr kumimoji="1" lang="en-GB" sz="1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30.3 %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35.1 %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50.7 %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73" name="Text Box 3"/>
          <p:cNvSpPr txBox="1">
            <a:spLocks noChangeArrowheads="1"/>
          </p:cNvSpPr>
          <p:nvPr/>
        </p:nvSpPr>
        <p:spPr bwMode="auto">
          <a:xfrm>
            <a:off x="2195736" y="151805"/>
            <a:ext cx="7991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s-CZ" sz="1600" b="1" u="sng" dirty="0" smtClean="0">
                <a:solidFill>
                  <a:srgbClr val="000000"/>
                </a:solidFill>
                <a:cs typeface="+mn-cs"/>
              </a:rPr>
              <a:t>5-year relative survival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: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rectum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(C50)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,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stage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3</a:t>
            </a:r>
            <a:endParaRPr lang="en-GB" altLang="cs-CZ" sz="1600" b="1" dirty="0" smtClean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625346"/>
              </p:ext>
            </p:extLst>
          </p:nvPr>
        </p:nvGraphicFramePr>
        <p:xfrm>
          <a:off x="938213" y="1268413"/>
          <a:ext cx="3971925" cy="391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8" name="Graf" r:id="rId3" imgW="4019420" imgH="3962355" progId="MSGraph.Chart.8">
                  <p:embed followColorScheme="full"/>
                </p:oleObj>
              </mc:Choice>
              <mc:Fallback>
                <p:oleObj name="Graf" r:id="rId3" imgW="4019420" imgH="396235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1268413"/>
                        <a:ext cx="3971925" cy="391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771775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3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6018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6195834"/>
              </p:ext>
            </p:extLst>
          </p:nvPr>
        </p:nvGraphicFramePr>
        <p:xfrm>
          <a:off x="938213" y="1268413"/>
          <a:ext cx="3971925" cy="391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1" name="Graf" r:id="rId3" imgW="4019420" imgH="3962355" progId="MSGraph.Chart.8">
                  <p:embed followColorScheme="full"/>
                </p:oleObj>
              </mc:Choice>
              <mc:Fallback>
                <p:oleObj name="Graf" r:id="rId3" imgW="4019420" imgH="396235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1268413"/>
                        <a:ext cx="3971925" cy="391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Text Box 14"/>
          <p:cNvSpPr txBox="1">
            <a:spLocks noChangeArrowheads="1"/>
          </p:cNvSpPr>
          <p:nvPr/>
        </p:nvSpPr>
        <p:spPr bwMode="auto">
          <a:xfrm rot="-5400000">
            <a:off x="-803275" y="2947988"/>
            <a:ext cx="30241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400" b="1" dirty="0" smtClean="0">
                <a:solidFill>
                  <a:srgbClr val="000000"/>
                </a:solidFill>
                <a:latin typeface="Arial" charset="0"/>
              </a:rPr>
              <a:t>5-year relative survival</a:t>
            </a:r>
            <a:endParaRPr lang="en-GB" altLang="cs-CZ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7" name="Text Box 21"/>
          <p:cNvSpPr txBox="1">
            <a:spLocks noChangeArrowheads="1"/>
          </p:cNvSpPr>
          <p:nvPr/>
        </p:nvSpPr>
        <p:spPr bwMode="auto">
          <a:xfrm>
            <a:off x="3275856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33798" name="Text Box 22"/>
          <p:cNvSpPr txBox="1">
            <a:spLocks noChangeArrowheads="1"/>
          </p:cNvSpPr>
          <p:nvPr/>
        </p:nvSpPr>
        <p:spPr bwMode="auto">
          <a:xfrm>
            <a:off x="1391568" y="4948238"/>
            <a:ext cx="109220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All</a:t>
            </a:r>
            <a:b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stages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9" name="Text Box 25"/>
          <p:cNvSpPr txBox="1">
            <a:spLocks noChangeArrowheads="1"/>
          </p:cNvSpPr>
          <p:nvPr/>
        </p:nvSpPr>
        <p:spPr bwMode="auto">
          <a:xfrm>
            <a:off x="2339801" y="4948238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b="1" dirty="0" smtClean="0">
                <a:solidFill>
                  <a:srgbClr val="000000"/>
                </a:solidFill>
                <a:latin typeface="Arial" charset="0"/>
              </a:rPr>
              <a:t>Stage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 dirty="0" smtClean="0">
                <a:solidFill>
                  <a:srgbClr val="000000"/>
                </a:solidFill>
                <a:latin typeface="Arial" charset="0"/>
              </a:rPr>
              <a:t>1+2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0" name="Rectangle 26"/>
          <p:cNvSpPr>
            <a:spLocks noChangeArrowheads="1"/>
          </p:cNvSpPr>
          <p:nvPr/>
        </p:nvSpPr>
        <p:spPr bwMode="auto">
          <a:xfrm>
            <a:off x="971550" y="5548313"/>
            <a:ext cx="4321175" cy="465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1" name="Text Box 27"/>
          <p:cNvSpPr txBox="1">
            <a:spLocks noChangeArrowheads="1"/>
          </p:cNvSpPr>
          <p:nvPr/>
        </p:nvSpPr>
        <p:spPr bwMode="auto">
          <a:xfrm>
            <a:off x="1252538" y="5572125"/>
            <a:ext cx="1744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2010–2013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2" name="AutoShape 28"/>
          <p:cNvSpPr>
            <a:spLocks noChangeArrowheads="1"/>
          </p:cNvSpPr>
          <p:nvPr/>
        </p:nvSpPr>
        <p:spPr bwMode="auto">
          <a:xfrm>
            <a:off x="1116013" y="5634038"/>
            <a:ext cx="69850" cy="90487"/>
          </a:xfrm>
          <a:prstGeom prst="diamond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3" name="Text Box 29"/>
          <p:cNvSpPr txBox="1">
            <a:spLocks noChangeArrowheads="1"/>
          </p:cNvSpPr>
          <p:nvPr/>
        </p:nvSpPr>
        <p:spPr bwMode="auto">
          <a:xfrm>
            <a:off x="3395663" y="5572125"/>
            <a:ext cx="1746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Period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2005–2009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34" name="Oval 31"/>
          <p:cNvSpPr>
            <a:spLocks noChangeArrowheads="1"/>
          </p:cNvSpPr>
          <p:nvPr/>
        </p:nvSpPr>
        <p:spPr bwMode="auto">
          <a:xfrm>
            <a:off x="3268663" y="5643563"/>
            <a:ext cx="71437" cy="71437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 b="1" i="1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05" name="Text Box 32"/>
          <p:cNvSpPr txBox="1">
            <a:spLocks noChangeArrowheads="1"/>
          </p:cNvSpPr>
          <p:nvPr/>
        </p:nvSpPr>
        <p:spPr bwMode="auto">
          <a:xfrm>
            <a:off x="1252538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b="1" dirty="0" smtClean="0">
                <a:solidFill>
                  <a:srgbClr val="000000"/>
                </a:solidFill>
                <a:latin typeface="Arial" charset="0"/>
              </a:rPr>
              <a:t>Cohort analysis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 1995–1999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806" name="Text Box 33"/>
          <p:cNvSpPr txBox="1">
            <a:spLocks noChangeArrowheads="1"/>
          </p:cNvSpPr>
          <p:nvPr/>
        </p:nvSpPr>
        <p:spPr bwMode="auto">
          <a:xfrm>
            <a:off x="3395663" y="5778500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1000" dirty="0">
                <a:solidFill>
                  <a:srgbClr val="000000"/>
                </a:solidFill>
                <a:latin typeface="Arial" charset="0"/>
              </a:rPr>
              <a:t>Cohort analysis </a:t>
            </a:r>
            <a:r>
              <a:rPr lang="cs-CZ" altLang="cs-CZ" sz="1000" b="1" dirty="0" smtClean="0">
                <a:solidFill>
                  <a:srgbClr val="000000"/>
                </a:solidFill>
                <a:latin typeface="Arial" charset="0"/>
              </a:rPr>
              <a:t>1990–1994</a:t>
            </a:r>
            <a:endParaRPr lang="cs-CZ" altLang="cs-CZ" sz="1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3807" name="Group 34"/>
          <p:cNvGrpSpPr>
            <a:grpSpLocks/>
          </p:cNvGrpSpPr>
          <p:nvPr/>
        </p:nvGrpSpPr>
        <p:grpSpPr bwMode="auto">
          <a:xfrm>
            <a:off x="3270250" y="5851525"/>
            <a:ext cx="71438" cy="71438"/>
            <a:chOff x="585" y="2014"/>
            <a:chExt cx="45" cy="45"/>
          </a:xfrm>
        </p:grpSpPr>
        <p:sp>
          <p:nvSpPr>
            <p:cNvPr id="30776" name="Line 35"/>
            <p:cNvSpPr>
              <a:spLocks noChangeShapeType="1"/>
            </p:cNvSpPr>
            <p:nvPr/>
          </p:nvSpPr>
          <p:spPr bwMode="auto">
            <a:xfrm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7" name="Line 36"/>
            <p:cNvSpPr>
              <a:spLocks noChangeShapeType="1"/>
            </p:cNvSpPr>
            <p:nvPr/>
          </p:nvSpPr>
          <p:spPr bwMode="auto">
            <a:xfrm flipH="1">
              <a:off x="585" y="2014"/>
              <a:ext cx="45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3808" name="Group 37"/>
          <p:cNvGrpSpPr>
            <a:grpSpLocks/>
          </p:cNvGrpSpPr>
          <p:nvPr/>
        </p:nvGrpSpPr>
        <p:grpSpPr bwMode="auto">
          <a:xfrm>
            <a:off x="1116013" y="5851525"/>
            <a:ext cx="73025" cy="71438"/>
            <a:chOff x="2778" y="5374"/>
            <a:chExt cx="46" cy="45"/>
          </a:xfrm>
        </p:grpSpPr>
        <p:sp>
          <p:nvSpPr>
            <p:cNvPr id="30774" name="Line 38"/>
            <p:cNvSpPr>
              <a:spLocks noChangeShapeType="1"/>
            </p:cNvSpPr>
            <p:nvPr/>
          </p:nvSpPr>
          <p:spPr bwMode="auto">
            <a:xfrm>
              <a:off x="2801" y="5374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30775" name="Line 39"/>
            <p:cNvSpPr>
              <a:spLocks noChangeShapeType="1"/>
            </p:cNvSpPr>
            <p:nvPr/>
          </p:nvSpPr>
          <p:spPr bwMode="auto">
            <a:xfrm>
              <a:off x="2778" y="5397"/>
              <a:ext cx="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cs-CZ" b="1">
                <a:solidFill>
                  <a:srgbClr val="000000"/>
                </a:solidFill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33809" name="Text Box 13"/>
          <p:cNvSpPr txBox="1">
            <a:spLocks noChangeArrowheads="1"/>
          </p:cNvSpPr>
          <p:nvPr/>
        </p:nvSpPr>
        <p:spPr bwMode="auto">
          <a:xfrm>
            <a:off x="5567363" y="1020763"/>
            <a:ext cx="3382962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cs-CZ" sz="1200" b="1" i="1" dirty="0" smtClean="0">
                <a:solidFill>
                  <a:srgbClr val="000000"/>
                </a:solidFill>
                <a:latin typeface="Arial" charset="0"/>
              </a:rPr>
              <a:t>Patients with anticancer therapy and complete staging data</a:t>
            </a:r>
            <a:endParaRPr lang="en-GB" altLang="cs-CZ" sz="1200" b="1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998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886836"/>
              </p:ext>
            </p:extLst>
          </p:nvPr>
        </p:nvGraphicFramePr>
        <p:xfrm>
          <a:off x="5148263" y="2500313"/>
          <a:ext cx="3586162" cy="1560513"/>
        </p:xfrm>
        <a:graphic>
          <a:graphicData uri="http://schemas.openxmlformats.org/drawingml/2006/table">
            <a:tbl>
              <a:tblPr/>
              <a:tblGrid>
                <a:gridCol w="723900"/>
                <a:gridCol w="715962"/>
                <a:gridCol w="715963"/>
                <a:gridCol w="714375"/>
                <a:gridCol w="715962"/>
              </a:tblGrid>
              <a:tr h="4968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cs-CZ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1990–1994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Cohort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1995–1999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2005–2009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 analysis</a:t>
                      </a:r>
                      <a:r>
                        <a:rPr kumimoji="1" lang="cs-CZ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2010–2013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+2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81.2 %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98.1 %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1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60.0 %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76.0 %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97.8 %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Stage</a:t>
                      </a:r>
                      <a:r>
                        <a:rPr kumimoji="1" lang="cs-C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30.4 %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34.4 %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39.5 %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42.5 %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GB" sz="1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1" lang="en-GB" sz="1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58.6 %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68.9 %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86.6 %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94.3 %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73" name="Text Box 3"/>
          <p:cNvSpPr txBox="1">
            <a:spLocks noChangeArrowheads="1"/>
          </p:cNvSpPr>
          <p:nvPr/>
        </p:nvSpPr>
        <p:spPr bwMode="auto">
          <a:xfrm>
            <a:off x="2195736" y="151805"/>
            <a:ext cx="7991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s-CZ" sz="1600" b="1" u="sng" dirty="0" smtClean="0">
                <a:solidFill>
                  <a:srgbClr val="000000"/>
                </a:solidFill>
                <a:cs typeface="+mn-cs"/>
              </a:rPr>
              <a:t>5-year relative survival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: </a:t>
            </a:r>
            <a:r>
              <a:rPr lang="cs-CZ" altLang="cs-CZ" sz="1600" b="1" dirty="0" err="1" smtClean="0">
                <a:solidFill>
                  <a:srgbClr val="000000"/>
                </a:solidFill>
                <a:cs typeface="+mn-cs"/>
              </a:rPr>
              <a:t>prostate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en-GB" altLang="cs-CZ" sz="1600" b="1" dirty="0" smtClean="0">
                <a:solidFill>
                  <a:srgbClr val="000000"/>
                </a:solidFill>
                <a:cs typeface="+mn-cs"/>
              </a:rPr>
              <a:t>(C</a:t>
            </a:r>
            <a:r>
              <a:rPr lang="cs-CZ" altLang="cs-CZ" sz="1600" b="1" dirty="0" smtClean="0">
                <a:solidFill>
                  <a:srgbClr val="000000"/>
                </a:solidFill>
                <a:cs typeface="+mn-cs"/>
              </a:rPr>
              <a:t>61)</a:t>
            </a:r>
            <a:endParaRPr lang="en-GB" altLang="cs-CZ" sz="1600" b="1" dirty="0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849" name="Text Box 21"/>
          <p:cNvSpPr txBox="1">
            <a:spLocks noChangeArrowheads="1"/>
          </p:cNvSpPr>
          <p:nvPr/>
        </p:nvSpPr>
        <p:spPr bwMode="auto">
          <a:xfrm>
            <a:off x="4068763" y="4941888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cs-CZ" sz="1200" dirty="0">
                <a:solidFill>
                  <a:srgbClr val="000000"/>
                </a:solidFill>
                <a:latin typeface="Arial" charset="0"/>
              </a:rPr>
              <a:t>Stage</a:t>
            </a:r>
            <a:endParaRPr lang="en-GB" altLang="cs-CZ" sz="12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cs-CZ" sz="1200" b="1" dirty="0">
                <a:solidFill>
                  <a:srgbClr val="000000"/>
                </a:solidFill>
                <a:latin typeface="Arial" charset="0"/>
              </a:rPr>
              <a:t>4</a:t>
            </a:r>
            <a:endParaRPr lang="cs-CZ" altLang="cs-CZ" sz="12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915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Děkuji </a:t>
            </a:r>
            <a:r>
              <a:rPr lang="cs-CZ" altLang="cs-CZ" smtClean="0"/>
              <a:t>za pozornost</a:t>
            </a:r>
            <a:endParaRPr lang="cs-CZ" altLang="cs-CZ" dirty="0" smtClean="0"/>
          </a:p>
        </p:txBody>
      </p:sp>
      <p:graphicFrame>
        <p:nvGraphicFramePr>
          <p:cNvPr id="38915" name="Zástupný symbol pro obsah 2"/>
          <p:cNvGraphicFramePr>
            <a:graphicFrameLocks noGrp="1" noChangeAspect="1"/>
          </p:cNvGraphicFramePr>
          <p:nvPr>
            <p:ph idx="1"/>
          </p:nvPr>
        </p:nvGraphicFramePr>
        <p:xfrm>
          <a:off x="827088" y="2276475"/>
          <a:ext cx="3398837" cy="233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" r:id="rId3" imgW="2655317" imgH="1828800" progId="Imaging.Document">
                  <p:embed/>
                </p:oleObj>
              </mc:Choice>
              <mc:Fallback>
                <p:oleObj r:id="rId3" imgW="2655317" imgH="1828800" progId="Imaging.Document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276475"/>
                        <a:ext cx="3398837" cy="233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916" name="Picture 6" descr="pentagramma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205038"/>
            <a:ext cx="2455863" cy="248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27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346050"/>
          </a:xfrm>
        </p:spPr>
        <p:txBody>
          <a:bodyPr>
            <a:normAutofit fontScale="90000"/>
          </a:bodyPr>
          <a:lstStyle/>
          <a:p>
            <a:r>
              <a:rPr lang="cs-CZ" sz="2000" dirty="0" smtClean="0"/>
              <a:t>Stádia</a:t>
            </a:r>
            <a:endParaRPr lang="cs-CZ" sz="2000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3"/>
          <a:stretch/>
        </p:blipFill>
        <p:spPr>
          <a:xfrm>
            <a:off x="251520" y="1000473"/>
            <a:ext cx="4176002" cy="1868980"/>
          </a:xfrm>
        </p:spPr>
      </p:pic>
      <p:pic>
        <p:nvPicPr>
          <p:cNvPr id="15" name="Zástupný symbol pro obsah 14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" t="13026" r="-161" b="-10634"/>
          <a:stretch/>
        </p:blipFill>
        <p:spPr>
          <a:xfrm>
            <a:off x="300467" y="3376737"/>
            <a:ext cx="4176002" cy="2160000"/>
          </a:xfrm>
        </p:spPr>
      </p:pic>
      <p:pic>
        <p:nvPicPr>
          <p:cNvPr id="16" name="Obrázek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3"/>
          <a:stretch/>
        </p:blipFill>
        <p:spPr>
          <a:xfrm>
            <a:off x="4675294" y="393497"/>
            <a:ext cx="4176000" cy="1978465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" t="12282" r="28" b="-1939"/>
          <a:stretch/>
        </p:blipFill>
        <p:spPr>
          <a:xfrm>
            <a:off x="4730961" y="2722151"/>
            <a:ext cx="4176000" cy="193659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31" b="1707"/>
          <a:stretch/>
        </p:blipFill>
        <p:spPr>
          <a:xfrm>
            <a:off x="4763254" y="4797152"/>
            <a:ext cx="4176024" cy="1878065"/>
          </a:xfrm>
          <a:prstGeom prst="rect">
            <a:avLst/>
          </a:prstGeom>
        </p:spPr>
      </p:pic>
      <p:sp>
        <p:nvSpPr>
          <p:cNvPr id="19" name="TextovéPole 18"/>
          <p:cNvSpPr txBox="1"/>
          <p:nvPr/>
        </p:nvSpPr>
        <p:spPr>
          <a:xfrm>
            <a:off x="827584" y="692696"/>
            <a:ext cx="1446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err="1" smtClean="0"/>
              <a:t>Colorectal</a:t>
            </a:r>
            <a:r>
              <a:rPr lang="cs-CZ" sz="1400" dirty="0" smtClean="0"/>
              <a:t> </a:t>
            </a:r>
            <a:r>
              <a:rPr lang="cs-CZ" sz="1400" dirty="0" err="1" smtClean="0"/>
              <a:t>cancer</a:t>
            </a:r>
            <a:endParaRPr lang="cs-CZ" sz="14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331640" y="3068960"/>
            <a:ext cx="1056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err="1" smtClean="0"/>
              <a:t>Lung</a:t>
            </a:r>
            <a:r>
              <a:rPr lang="cs-CZ" sz="1400" dirty="0" smtClean="0"/>
              <a:t> </a:t>
            </a:r>
            <a:r>
              <a:rPr lang="cs-CZ" sz="1400" dirty="0" err="1" smtClean="0"/>
              <a:t>cancer</a:t>
            </a:r>
            <a:endParaRPr lang="cs-CZ" sz="14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148064" y="116632"/>
            <a:ext cx="792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err="1" smtClean="0"/>
              <a:t>Prostate</a:t>
            </a:r>
            <a:endParaRPr lang="cs-CZ" sz="14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261675" y="2414374"/>
            <a:ext cx="648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err="1" smtClean="0"/>
              <a:t>Breast</a:t>
            </a:r>
            <a:endParaRPr lang="cs-CZ" sz="14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218940" y="4516606"/>
            <a:ext cx="614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Ovary</a:t>
            </a:r>
            <a:endParaRPr lang="cs-CZ" sz="14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611560" y="5736184"/>
            <a:ext cx="27801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Mammární</a:t>
            </a:r>
            <a:r>
              <a:rPr lang="cs-CZ" dirty="0" smtClean="0"/>
              <a:t> </a:t>
            </a:r>
            <a:r>
              <a:rPr lang="cs-CZ" dirty="0" err="1" smtClean="0"/>
              <a:t>screening</a:t>
            </a:r>
            <a:r>
              <a:rPr lang="cs-CZ" dirty="0" smtClean="0"/>
              <a:t> 2002</a:t>
            </a:r>
          </a:p>
          <a:p>
            <a:r>
              <a:rPr lang="cs-CZ" dirty="0" smtClean="0"/>
              <a:t>Kolorektální </a:t>
            </a:r>
            <a:r>
              <a:rPr lang="cs-CZ" dirty="0" err="1" smtClean="0"/>
              <a:t>screening</a:t>
            </a:r>
            <a:r>
              <a:rPr lang="cs-CZ" dirty="0" smtClean="0"/>
              <a:t> 2008</a:t>
            </a:r>
          </a:p>
          <a:p>
            <a:r>
              <a:rPr lang="cs-CZ" dirty="0" smtClean="0"/>
              <a:t>Cervikální </a:t>
            </a:r>
            <a:r>
              <a:rPr lang="cs-CZ" dirty="0" err="1" smtClean="0"/>
              <a:t>screening</a:t>
            </a:r>
            <a:r>
              <a:rPr lang="cs-CZ" dirty="0" smtClean="0"/>
              <a:t> 2007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165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Historie radioterapie v ČR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66728" cy="4525963"/>
          </a:xfrm>
        </p:spPr>
        <p:txBody>
          <a:bodyPr>
            <a:normAutofit/>
          </a:bodyPr>
          <a:lstStyle/>
          <a:p>
            <a:r>
              <a:rPr lang="cs-CZ" sz="2000" dirty="0" smtClean="0"/>
              <a:t>1913 Rudolf Jedlička: Radioterapie mozkových nádorů (150 pacientů)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1918: </a:t>
            </a:r>
            <a:r>
              <a:rPr lang="cs-CZ" sz="2000" dirty="0" err="1" smtClean="0"/>
              <a:t>Radiumterapeutický</a:t>
            </a:r>
            <a:r>
              <a:rPr lang="cs-CZ" sz="2000" dirty="0" smtClean="0"/>
              <a:t> ústav ve Vinohradské nemocnici, Praha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1926 Československá společnost pro výzkum a léčbu rakoviny (R. Jedlička)</a:t>
            </a:r>
          </a:p>
          <a:p>
            <a:endParaRPr lang="cs-CZ" sz="2000" dirty="0"/>
          </a:p>
        </p:txBody>
      </p:sp>
      <p:pic>
        <p:nvPicPr>
          <p:cNvPr id="7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56792"/>
            <a:ext cx="2945945" cy="2052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050" y="4293096"/>
            <a:ext cx="3502048" cy="2340000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4355976" y="1124744"/>
            <a:ext cx="5005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1935 Masarykův onkologický ústav , Brno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499992" y="3676382"/>
            <a:ext cx="4512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1936 Radioterapeutický ústav, Praha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31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cs-CZ" sz="3600" dirty="0" smtClean="0"/>
              <a:t>1945 - 1989</a:t>
            </a:r>
            <a:endParaRPr lang="cs-CZ" sz="36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Produkce kobaltových a cesiových ozařovačů Chirana</a:t>
            </a:r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34 radioterapeutických oddělení v r. 1989</a:t>
            </a:r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48880"/>
            <a:ext cx="191452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27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Po roce 1989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1995 Společnost radiační onkologie, biologie a fyziky (SROBF): technické a personální  požadavky and QA program pro radioterapeutická  oddělení – trend k centralizaci radioterapie</a:t>
            </a:r>
          </a:p>
          <a:p>
            <a:r>
              <a:rPr lang="cs-CZ" dirty="0" smtClean="0"/>
              <a:t>2004 – 2006: příprava národních standardů radiační onkologie (Věstník MZČR 9/2011, 2/2016)</a:t>
            </a:r>
          </a:p>
          <a:p>
            <a:r>
              <a:rPr lang="cs-CZ" dirty="0" smtClean="0"/>
              <a:t>2008 ustanovení „komplexních onkologických center“ (13 v </a:t>
            </a:r>
            <a:r>
              <a:rPr lang="cs-CZ" smtClean="0"/>
              <a:t>roce 2016)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491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2278</TotalTime>
  <Words>2232</Words>
  <Application>Microsoft Office PowerPoint</Application>
  <PresentationFormat>Předvádění na obrazovce (4:3)</PresentationFormat>
  <Paragraphs>877</Paragraphs>
  <Slides>54</Slides>
  <Notes>4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54</vt:i4>
      </vt:variant>
    </vt:vector>
  </HeadingPairs>
  <TitlesOfParts>
    <vt:vector size="57" baseType="lpstr">
      <vt:lpstr>Motiv systému Office</vt:lpstr>
      <vt:lpstr>Graf</vt:lpstr>
      <vt:lpstr>Imaging.Document</vt:lpstr>
      <vt:lpstr>Radiační onkologie v České republice</vt:lpstr>
      <vt:lpstr>Česká republika </vt:lpstr>
      <vt:lpstr>Epidemiologie nádorů  Incidence 2011</vt:lpstr>
      <vt:lpstr>Mortalita 2011</vt:lpstr>
      <vt:lpstr>Nejčastější zhoubné nádory (bez C44) </vt:lpstr>
      <vt:lpstr>Stádia</vt:lpstr>
      <vt:lpstr>Historie radioterapie v ČR</vt:lpstr>
      <vt:lpstr>1945 - 1989</vt:lpstr>
      <vt:lpstr>Po roce 1989</vt:lpstr>
      <vt:lpstr>Minimální požadavky na radioterapii v komplexních onkologických centrech</vt:lpstr>
      <vt:lpstr>Vybavení 1999 - 2015</vt:lpstr>
      <vt:lpstr>ČR v porovnání s evropským průměrem</vt:lpstr>
      <vt:lpstr>ESTRO –HERO 2014</vt:lpstr>
      <vt:lpstr>Pracovníci</vt:lpstr>
      <vt:lpstr>Počet a procento nových onkologických pacientů léčených radioterapií</vt:lpstr>
      <vt:lpstr>Počet a procento  nových pacientů léčených RT  dle krajů 2013</vt:lpstr>
      <vt:lpstr>Prezentace aplikace PowerPoint</vt:lpstr>
      <vt:lpstr>RT oddělení v České republice</vt:lpstr>
      <vt:lpstr>Dotazník SROBF 2013</vt:lpstr>
      <vt:lpstr>Oddělení s &gt;2LA + AFL</vt:lpstr>
      <vt:lpstr>Oddělení s &gt;2LA + AFL</vt:lpstr>
      <vt:lpstr>Ostatní oddělení s  LA</vt:lpstr>
      <vt:lpstr>Oddělení s 1 kobaltovým ozařovačem</vt:lpstr>
      <vt:lpstr>Prezentace aplikace PowerPoint</vt:lpstr>
      <vt:lpstr>Hrazení výkonů RT</vt:lpstr>
      <vt:lpstr>Hlavní problémy RT v České republice</vt:lpstr>
      <vt:lpstr>PTC</vt:lpstr>
      <vt:lpstr>Schválené indikace protonové terapie SROBF- děti</vt:lpstr>
      <vt:lpstr>Schválené indikace protonové terapie SROBF- dospělí</vt:lpstr>
      <vt:lpstr>Pivní tácek</vt:lpstr>
      <vt:lpstr>Porovnání protonové a fotonové radioterapie prsu - web PTC</vt:lpstr>
      <vt:lpstr>Data VZP</vt:lpstr>
      <vt:lpstr>Data VZP</vt:lpstr>
      <vt:lpstr>Data VZP</vt:lpstr>
      <vt:lpstr>Špatná síť pracovišť</vt:lpstr>
      <vt:lpstr>% nových onkologických pacientů léčených RT  – region vs onkologické centrum </vt:lpstr>
      <vt:lpstr>Vzdělávání</vt:lpstr>
      <vt:lpstr>Organizace vzdělávání</vt:lpstr>
      <vt:lpstr>Základní interní kmen</vt:lpstr>
      <vt:lpstr>Vlastní specializovaný výcvik</vt:lpstr>
      <vt:lpstr>Povinné vzdělávací aktivity</vt:lpstr>
      <vt:lpstr>Doporučené vzdělávací aktivity</vt:lpstr>
      <vt:lpstr>Akreditovaná pracoviště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Oncology in Czech Republic</dc:title>
  <dc:creator>user</dc:creator>
  <cp:lastModifiedBy>Petera Jiří</cp:lastModifiedBy>
  <cp:revision>397</cp:revision>
  <cp:lastPrinted>2016-05-09T03:35:26Z</cp:lastPrinted>
  <dcterms:created xsi:type="dcterms:W3CDTF">2016-02-07T12:45:12Z</dcterms:created>
  <dcterms:modified xsi:type="dcterms:W3CDTF">2016-05-11T04:19:04Z</dcterms:modified>
</cp:coreProperties>
</file>