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432" r:id="rId3"/>
    <p:sldId id="369" r:id="rId4"/>
    <p:sldId id="370" r:id="rId5"/>
    <p:sldId id="371" r:id="rId6"/>
    <p:sldId id="387" r:id="rId7"/>
    <p:sldId id="420" r:id="rId8"/>
    <p:sldId id="426" r:id="rId9"/>
    <p:sldId id="427" r:id="rId10"/>
    <p:sldId id="397" r:id="rId11"/>
    <p:sldId id="399" r:id="rId12"/>
    <p:sldId id="410" r:id="rId13"/>
    <p:sldId id="430" r:id="rId14"/>
    <p:sldId id="416" r:id="rId15"/>
    <p:sldId id="424" r:id="rId16"/>
    <p:sldId id="417" r:id="rId17"/>
    <p:sldId id="429" r:id="rId18"/>
    <p:sldId id="433" r:id="rId19"/>
  </p:sldIdLst>
  <p:sldSz cx="9144000" cy="6858000" type="screen4x3"/>
  <p:notesSz cx="6858000" cy="9144000"/>
  <p:defaultTextStyle>
    <a:defPPr>
      <a:defRPr lang="fr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C8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Štýl s motívom 1 - zvýrazneni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Štýl s motívom 1 - zvýrazneni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Bez štýlu, bez mrie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štýlu, mriežka tabuľ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3560" autoAdjust="0"/>
  </p:normalViewPr>
  <p:slideViewPr>
    <p:cSldViewPr>
      <p:cViewPr varScale="1">
        <p:scale>
          <a:sx n="120" d="100"/>
          <a:sy n="120" d="100"/>
        </p:scale>
        <p:origin x="-136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0.5.153\Dokumenty\Peter\Dropbox\HaN%20posuny\HaN%20posuny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0.5.153\Dokumenty\Peter\Dropbox\HaN%20posuny\HaN%20posuny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10.0.5.153\Dokumenty\Peter\Dropbox\HaN%20posuny\HaN%20posun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sk-SK"/>
  <c:chart>
    <c:title>
      <c:tx>
        <c:rich>
          <a:bodyPr/>
          <a:lstStyle/>
          <a:p>
            <a:pPr>
              <a:defRPr/>
            </a:pPr>
            <a:r>
              <a:rPr lang="sk-SK" dirty="0" smtClean="0"/>
              <a:t>vrt</a:t>
            </a:r>
            <a:endParaRPr lang="sk-SK" dirty="0"/>
          </a:p>
        </c:rich>
      </c:tx>
      <c:layout>
        <c:manualLayout>
          <c:xMode val="edge"/>
          <c:yMode val="edge"/>
          <c:x val="0.85708572182757592"/>
          <c:y val="4.5908902278382895E-2"/>
        </c:manualLayout>
      </c:layout>
      <c:overlay val="1"/>
    </c:title>
    <c:plotArea>
      <c:layout>
        <c:manualLayout>
          <c:layoutTarget val="inner"/>
          <c:xMode val="edge"/>
          <c:yMode val="edge"/>
          <c:x val="5.2837919841773204E-2"/>
          <c:y val="3.7008398950131242E-2"/>
          <c:w val="0.77019498659966423"/>
          <c:h val="0.92598320209973761"/>
        </c:manualLayout>
      </c:layout>
      <c:scatterChart>
        <c:scatterStyle val="lineMarker"/>
        <c:ser>
          <c:idx val="0"/>
          <c:order val="0"/>
          <c:tx>
            <c:strRef>
              <c:f>fabrik!$B$2</c:f>
              <c:strCache>
                <c:ptCount val="1"/>
                <c:pt idx="0">
                  <c:v>vrt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6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fabrik!$B$3:$B$35</c:f>
              <c:numCache>
                <c:formatCode>General</c:formatCode>
                <c:ptCount val="33"/>
                <c:pt idx="0">
                  <c:v>0</c:v>
                </c:pt>
                <c:pt idx="1">
                  <c:v>-0.2</c:v>
                </c:pt>
                <c:pt idx="2">
                  <c:v>-0.4</c:v>
                </c:pt>
                <c:pt idx="3">
                  <c:v>-0.2</c:v>
                </c:pt>
                <c:pt idx="4">
                  <c:v>-0.30000000000000032</c:v>
                </c:pt>
                <c:pt idx="5">
                  <c:v>-0.5</c:v>
                </c:pt>
                <c:pt idx="6">
                  <c:v>-0.2</c:v>
                </c:pt>
                <c:pt idx="7">
                  <c:v>0</c:v>
                </c:pt>
                <c:pt idx="8">
                  <c:v>-0.1</c:v>
                </c:pt>
                <c:pt idx="9">
                  <c:v>-0.1</c:v>
                </c:pt>
                <c:pt idx="10">
                  <c:v>-0.1</c:v>
                </c:pt>
                <c:pt idx="11">
                  <c:v>-0.2</c:v>
                </c:pt>
                <c:pt idx="12">
                  <c:v>0</c:v>
                </c:pt>
                <c:pt idx="13">
                  <c:v>-0.2</c:v>
                </c:pt>
                <c:pt idx="14">
                  <c:v>-0.1</c:v>
                </c:pt>
                <c:pt idx="15">
                  <c:v>-0.2</c:v>
                </c:pt>
                <c:pt idx="16">
                  <c:v>0</c:v>
                </c:pt>
                <c:pt idx="17">
                  <c:v>-0.30000000000000032</c:v>
                </c:pt>
                <c:pt idx="18">
                  <c:v>0</c:v>
                </c:pt>
                <c:pt idx="19">
                  <c:v>-0.2</c:v>
                </c:pt>
                <c:pt idx="20">
                  <c:v>-0.30000000000000032</c:v>
                </c:pt>
                <c:pt idx="21">
                  <c:v>-0.30000000000000032</c:v>
                </c:pt>
                <c:pt idx="22">
                  <c:v>-0.2</c:v>
                </c:pt>
                <c:pt idx="23">
                  <c:v>-0.1</c:v>
                </c:pt>
                <c:pt idx="24">
                  <c:v>-0.1</c:v>
                </c:pt>
                <c:pt idx="25">
                  <c:v>-0.30000000000000032</c:v>
                </c:pt>
                <c:pt idx="26">
                  <c:v>-0.60000000000000064</c:v>
                </c:pt>
                <c:pt idx="27">
                  <c:v>0</c:v>
                </c:pt>
                <c:pt idx="28">
                  <c:v>-0.30000000000000032</c:v>
                </c:pt>
                <c:pt idx="29">
                  <c:v>-0.30000000000000032</c:v>
                </c:pt>
                <c:pt idx="30">
                  <c:v>-0.1</c:v>
                </c:pt>
                <c:pt idx="31">
                  <c:v>-0.5</c:v>
                </c:pt>
                <c:pt idx="32">
                  <c:v>-0.5</c:v>
                </c:pt>
              </c:numCache>
            </c:numRef>
          </c:yVal>
        </c:ser>
        <c:ser>
          <c:idx val="4"/>
          <c:order val="1"/>
          <c:tx>
            <c:strRef>
              <c:f>fabrik!$F$2</c:f>
              <c:strCache>
                <c:ptCount val="1"/>
                <c:pt idx="0">
                  <c:v>vrt avg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none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fabrik!$F$3:$F$35</c:f>
              <c:numCache>
                <c:formatCode>General</c:formatCode>
                <c:ptCount val="33"/>
                <c:pt idx="0">
                  <c:v>-0.20909090909090924</c:v>
                </c:pt>
                <c:pt idx="32">
                  <c:v>-0.20909090909090924</c:v>
                </c:pt>
              </c:numCache>
            </c:numRef>
          </c:yVal>
        </c:ser>
        <c:axId val="100892032"/>
        <c:axId val="101778560"/>
      </c:scatterChart>
      <c:valAx>
        <c:axId val="100892032"/>
        <c:scaling>
          <c:orientation val="minMax"/>
          <c:max val="33"/>
          <c:min val="1"/>
        </c:scaling>
        <c:axPos val="b"/>
        <c:numFmt formatCode="General" sourceLinked="1"/>
        <c:tickLblPos val="nextTo"/>
        <c:crossAx val="101778560"/>
        <c:crosses val="autoZero"/>
        <c:crossBetween val="midCat"/>
        <c:majorUnit val="4"/>
      </c:valAx>
      <c:valAx>
        <c:axId val="101778560"/>
        <c:scaling>
          <c:orientation val="minMax"/>
          <c:max val="0.30000000000000032"/>
          <c:min val="-0.60000000000000064"/>
        </c:scaling>
        <c:axPos val="l"/>
        <c:numFmt formatCode="General" sourceLinked="1"/>
        <c:tickLblPos val="nextTo"/>
        <c:crossAx val="100892032"/>
        <c:crosses val="autoZero"/>
        <c:crossBetween val="midCat"/>
      </c:valAx>
    </c:plotArea>
    <c:plotVisOnly val="1"/>
    <c:dispBlanksAs val="span"/>
  </c:chart>
  <c:spPr>
    <a:solidFill>
      <a:prstClr val="white"/>
    </a:solidFill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sk-SK"/>
  <c:chart>
    <c:title>
      <c:tx>
        <c:rich>
          <a:bodyPr/>
          <a:lstStyle/>
          <a:p>
            <a:pPr>
              <a:defRPr/>
            </a:pPr>
            <a:r>
              <a:rPr lang="sk-SK" dirty="0" err="1" smtClean="0"/>
              <a:t>lng</a:t>
            </a:r>
            <a:endParaRPr lang="sk-SK" dirty="0"/>
          </a:p>
        </c:rich>
      </c:tx>
      <c:layout>
        <c:manualLayout>
          <c:xMode val="edge"/>
          <c:yMode val="edge"/>
          <c:x val="0.85443721428771402"/>
          <c:y val="5.5090722563265769E-2"/>
        </c:manualLayout>
      </c:layout>
      <c:overlay val="1"/>
    </c:title>
    <c:plotArea>
      <c:layout>
        <c:manualLayout>
          <c:layoutTarget val="inner"/>
          <c:xMode val="edge"/>
          <c:yMode val="edge"/>
          <c:x val="5.2837919841773107E-2"/>
          <c:y val="3.7008398950131235E-2"/>
          <c:w val="0.7701949865996669"/>
          <c:h val="0.92598320209973761"/>
        </c:manualLayout>
      </c:layout>
      <c:scatterChart>
        <c:scatterStyle val="lineMarker"/>
        <c:ser>
          <c:idx val="1"/>
          <c:order val="0"/>
          <c:tx>
            <c:strRef>
              <c:f>fabrik!$C$2</c:f>
              <c:strCache>
                <c:ptCount val="1"/>
                <c:pt idx="0">
                  <c:v>lng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6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fabrik!$C$3:$C$35</c:f>
              <c:numCache>
                <c:formatCode>General</c:formatCode>
                <c:ptCount val="33"/>
                <c:pt idx="0">
                  <c:v>-0.1</c:v>
                </c:pt>
                <c:pt idx="1">
                  <c:v>0.2</c:v>
                </c:pt>
                <c:pt idx="2">
                  <c:v>0</c:v>
                </c:pt>
                <c:pt idx="3">
                  <c:v>0</c:v>
                </c:pt>
                <c:pt idx="4">
                  <c:v>0.2</c:v>
                </c:pt>
                <c:pt idx="5">
                  <c:v>0</c:v>
                </c:pt>
                <c:pt idx="6">
                  <c:v>0.1</c:v>
                </c:pt>
                <c:pt idx="7">
                  <c:v>0.1</c:v>
                </c:pt>
                <c:pt idx="8">
                  <c:v>0.30000000000000032</c:v>
                </c:pt>
                <c:pt idx="9">
                  <c:v>0.30000000000000032</c:v>
                </c:pt>
                <c:pt idx="10">
                  <c:v>0.1</c:v>
                </c:pt>
                <c:pt idx="11">
                  <c:v>-0.1</c:v>
                </c:pt>
                <c:pt idx="12">
                  <c:v>0</c:v>
                </c:pt>
                <c:pt idx="13">
                  <c:v>0.2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0.1</c:v>
                </c:pt>
                <c:pt idx="18">
                  <c:v>-0.1</c:v>
                </c:pt>
                <c:pt idx="19">
                  <c:v>0.30000000000000032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0.1</c:v>
                </c:pt>
                <c:pt idx="25">
                  <c:v>0</c:v>
                </c:pt>
                <c:pt idx="26">
                  <c:v>0.1</c:v>
                </c:pt>
                <c:pt idx="27">
                  <c:v>-0.2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-0.2</c:v>
                </c:pt>
                <c:pt idx="32">
                  <c:v>0</c:v>
                </c:pt>
              </c:numCache>
            </c:numRef>
          </c:yVal>
        </c:ser>
        <c:ser>
          <c:idx val="5"/>
          <c:order val="1"/>
          <c:tx>
            <c:strRef>
              <c:f>fabrik!$G$2</c:f>
              <c:strCache>
                <c:ptCount val="1"/>
                <c:pt idx="0">
                  <c:v>lng avg</c:v>
                </c:pt>
              </c:strCache>
            </c:strRef>
          </c:tx>
          <c:spPr>
            <a:ln>
              <a:solidFill>
                <a:schemeClr val="accent2"/>
              </a:solidFill>
            </a:ln>
          </c:spPr>
          <c:marker>
            <c:symbol val="none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fabrik!$G$3:$G$35</c:f>
              <c:numCache>
                <c:formatCode>General</c:formatCode>
                <c:ptCount val="33"/>
                <c:pt idx="0">
                  <c:v>4.2424242424242427E-2</c:v>
                </c:pt>
                <c:pt idx="32">
                  <c:v>4.2424242424242427E-2</c:v>
                </c:pt>
              </c:numCache>
            </c:numRef>
          </c:yVal>
        </c:ser>
        <c:axId val="101815424"/>
        <c:axId val="101816960"/>
      </c:scatterChart>
      <c:valAx>
        <c:axId val="101815424"/>
        <c:scaling>
          <c:orientation val="minMax"/>
          <c:max val="33"/>
          <c:min val="1"/>
        </c:scaling>
        <c:axPos val="b"/>
        <c:numFmt formatCode="General" sourceLinked="1"/>
        <c:tickLblPos val="nextTo"/>
        <c:crossAx val="101816960"/>
        <c:crosses val="autoZero"/>
        <c:crossBetween val="midCat"/>
        <c:majorUnit val="4"/>
      </c:valAx>
      <c:valAx>
        <c:axId val="101816960"/>
        <c:scaling>
          <c:orientation val="minMax"/>
          <c:max val="0.30000000000000032"/>
          <c:min val="-0.60000000000000064"/>
        </c:scaling>
        <c:axPos val="l"/>
        <c:numFmt formatCode="General" sourceLinked="1"/>
        <c:tickLblPos val="nextTo"/>
        <c:crossAx val="101815424"/>
        <c:crosses val="autoZero"/>
        <c:crossBetween val="midCat"/>
      </c:valAx>
    </c:plotArea>
    <c:plotVisOnly val="1"/>
    <c:dispBlanksAs val="span"/>
  </c:chart>
  <c:spPr>
    <a:solidFill>
      <a:prstClr val="white"/>
    </a:solidFill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sk-SK"/>
  <c:chart>
    <c:title>
      <c:tx>
        <c:rich>
          <a:bodyPr/>
          <a:lstStyle/>
          <a:p>
            <a:pPr>
              <a:defRPr/>
            </a:pPr>
            <a:r>
              <a:rPr lang="sk-SK" dirty="0" err="1" smtClean="0"/>
              <a:t>lat</a:t>
            </a:r>
            <a:endParaRPr lang="sk-SK" dirty="0"/>
          </a:p>
        </c:rich>
      </c:tx>
      <c:layout>
        <c:manualLayout>
          <c:xMode val="edge"/>
          <c:yMode val="edge"/>
          <c:x val="0.87481823827826388"/>
          <c:y val="5.5090722563265769E-2"/>
        </c:manualLayout>
      </c:layout>
      <c:overlay val="1"/>
    </c:title>
    <c:plotArea>
      <c:layout>
        <c:manualLayout>
          <c:layoutTarget val="inner"/>
          <c:xMode val="edge"/>
          <c:yMode val="edge"/>
          <c:x val="0.11935681632881605"/>
          <c:y val="5.6032036484228907E-2"/>
          <c:w val="0.7701949865996669"/>
          <c:h val="0.92598320209973761"/>
        </c:manualLayout>
      </c:layout>
      <c:scatterChart>
        <c:scatterStyle val="lineMarker"/>
        <c:ser>
          <c:idx val="2"/>
          <c:order val="0"/>
          <c:tx>
            <c:strRef>
              <c:f>fabrik!$D$2</c:f>
              <c:strCache>
                <c:ptCount val="1"/>
                <c:pt idx="0">
                  <c:v>lat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6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fabrik!$D$3:$D$35</c:f>
              <c:numCache>
                <c:formatCode>General</c:formatCode>
                <c:ptCount val="33"/>
                <c:pt idx="0">
                  <c:v>-0.2</c:v>
                </c:pt>
                <c:pt idx="1">
                  <c:v>0</c:v>
                </c:pt>
                <c:pt idx="2">
                  <c:v>0</c:v>
                </c:pt>
                <c:pt idx="3">
                  <c:v>-0.2</c:v>
                </c:pt>
                <c:pt idx="4">
                  <c:v>-0.30000000000000032</c:v>
                </c:pt>
                <c:pt idx="5">
                  <c:v>-0.1</c:v>
                </c:pt>
                <c:pt idx="6">
                  <c:v>-0.1</c:v>
                </c:pt>
                <c:pt idx="7">
                  <c:v>0</c:v>
                </c:pt>
                <c:pt idx="8">
                  <c:v>0</c:v>
                </c:pt>
                <c:pt idx="9">
                  <c:v>0.1</c:v>
                </c:pt>
                <c:pt idx="10">
                  <c:v>0</c:v>
                </c:pt>
                <c:pt idx="11">
                  <c:v>0.1</c:v>
                </c:pt>
                <c:pt idx="12">
                  <c:v>-0.1</c:v>
                </c:pt>
                <c:pt idx="13">
                  <c:v>0</c:v>
                </c:pt>
                <c:pt idx="14">
                  <c:v>0</c:v>
                </c:pt>
                <c:pt idx="15">
                  <c:v>-0.2</c:v>
                </c:pt>
                <c:pt idx="16">
                  <c:v>0.1</c:v>
                </c:pt>
                <c:pt idx="17">
                  <c:v>0</c:v>
                </c:pt>
                <c:pt idx="18">
                  <c:v>-0.2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0.1</c:v>
                </c:pt>
                <c:pt idx="23">
                  <c:v>0.1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0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-0.1</c:v>
                </c:pt>
                <c:pt idx="32">
                  <c:v>0.1</c:v>
                </c:pt>
              </c:numCache>
            </c:numRef>
          </c:yVal>
        </c:ser>
        <c:ser>
          <c:idx val="6"/>
          <c:order val="1"/>
          <c:tx>
            <c:strRef>
              <c:f>fabrik!$H$2</c:f>
              <c:strCache>
                <c:ptCount val="1"/>
                <c:pt idx="0">
                  <c:v>lat avg</c:v>
                </c:pt>
              </c:strCache>
            </c:strRef>
          </c:tx>
          <c:spPr>
            <a:ln>
              <a:solidFill>
                <a:schemeClr val="accent3"/>
              </a:solidFill>
            </a:ln>
          </c:spPr>
          <c:marker>
            <c:symbol val="none"/>
          </c:marker>
          <c:xVal>
            <c:numRef>
              <c:f>fabrik!$A$3:$A$35</c:f>
              <c:numCache>
                <c:formatCode>General</c:formatCode>
                <c:ptCount val="33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  <c:pt idx="12">
                  <c:v>13</c:v>
                </c:pt>
                <c:pt idx="13">
                  <c:v>14</c:v>
                </c:pt>
                <c:pt idx="14">
                  <c:v>15</c:v>
                </c:pt>
                <c:pt idx="15">
                  <c:v>16</c:v>
                </c:pt>
                <c:pt idx="16">
                  <c:v>17</c:v>
                </c:pt>
                <c:pt idx="17">
                  <c:v>18</c:v>
                </c:pt>
                <c:pt idx="18">
                  <c:v>19</c:v>
                </c:pt>
                <c:pt idx="19">
                  <c:v>20</c:v>
                </c:pt>
                <c:pt idx="20">
                  <c:v>21</c:v>
                </c:pt>
                <c:pt idx="21">
                  <c:v>22</c:v>
                </c:pt>
                <c:pt idx="22">
                  <c:v>23</c:v>
                </c:pt>
                <c:pt idx="23">
                  <c:v>24</c:v>
                </c:pt>
                <c:pt idx="24">
                  <c:v>25</c:v>
                </c:pt>
                <c:pt idx="25">
                  <c:v>26</c:v>
                </c:pt>
                <c:pt idx="26">
                  <c:v>27</c:v>
                </c:pt>
                <c:pt idx="27">
                  <c:v>28</c:v>
                </c:pt>
                <c:pt idx="28">
                  <c:v>29</c:v>
                </c:pt>
                <c:pt idx="29">
                  <c:v>30</c:v>
                </c:pt>
                <c:pt idx="30">
                  <c:v>31</c:v>
                </c:pt>
                <c:pt idx="31">
                  <c:v>32</c:v>
                </c:pt>
                <c:pt idx="32">
                  <c:v>33</c:v>
                </c:pt>
              </c:numCache>
            </c:numRef>
          </c:xVal>
          <c:yVal>
            <c:numRef>
              <c:f>fabrik!$H$3:$H$35</c:f>
              <c:numCache>
                <c:formatCode>General</c:formatCode>
                <c:ptCount val="33"/>
                <c:pt idx="0">
                  <c:v>-2.7272727272727455E-2</c:v>
                </c:pt>
                <c:pt idx="32">
                  <c:v>-2.7272727272727455E-2</c:v>
                </c:pt>
              </c:numCache>
            </c:numRef>
          </c:yVal>
        </c:ser>
        <c:axId val="101837440"/>
        <c:axId val="102261120"/>
      </c:scatterChart>
      <c:valAx>
        <c:axId val="101837440"/>
        <c:scaling>
          <c:orientation val="minMax"/>
          <c:max val="33"/>
          <c:min val="1"/>
        </c:scaling>
        <c:axPos val="b"/>
        <c:numFmt formatCode="General" sourceLinked="1"/>
        <c:tickLblPos val="nextTo"/>
        <c:crossAx val="102261120"/>
        <c:crosses val="autoZero"/>
        <c:crossBetween val="midCat"/>
        <c:majorUnit val="4"/>
      </c:valAx>
      <c:valAx>
        <c:axId val="102261120"/>
        <c:scaling>
          <c:orientation val="minMax"/>
          <c:max val="0.30000000000000032"/>
          <c:min val="-0.60000000000000064"/>
        </c:scaling>
        <c:axPos val="l"/>
        <c:numFmt formatCode="General" sourceLinked="1"/>
        <c:tickLblPos val="nextTo"/>
        <c:crossAx val="101837440"/>
        <c:crosses val="autoZero"/>
        <c:crossBetween val="midCat"/>
      </c:valAx>
      <c:spPr>
        <a:solidFill>
          <a:schemeClr val="bg1"/>
        </a:solidFill>
      </c:spPr>
    </c:plotArea>
    <c:plotVisOnly val="1"/>
    <c:dispBlanksAs val="span"/>
  </c:chart>
  <c:spPr>
    <a:solidFill>
      <a:prstClr val="white"/>
    </a:solidFill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19C0-A3E8-450A-A908-137A49325F99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63ADC-1A40-45EF-81CD-EEBE3EBA231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07405-064C-442E-B1FB-3566919909A7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E54FD8-F924-4185-9925-56808E8EA24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685878-5C62-4B52-A7DF-71CA2CA4BDEE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6A60CA-25E3-4C67-AF9D-89BE6827C32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4609A-C8A3-4E62-9E5D-011379A93148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6E45-27B4-48EB-8752-BFAE2128213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A05D-D319-460A-AFCC-5DB17E135BDB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4004D-A1FD-4CF0-8389-72F52EAD037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7CDF4-411C-4B05-9B83-BD9B5C854B98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4D15F3-90B0-4689-BA75-239E3A63E5CE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16098-9A01-4DBD-B4F6-573A00523A32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E1E25C-550F-4842-84AB-2B056593E46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BC5D2-6C14-4364-B915-AF565AD49C92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55EBF-2B8A-4D8E-AA54-8765F4FD1053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A7D09-8D1A-4B58-B9E6-6E7278F1D4D1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48ED0-A964-4F6D-9233-A28B8871BDC5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0D661-B23F-4620-9B7A-321BE6209CE2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793557-E019-4232-8A27-52A15F04D89F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sk-SK" noProof="0" smtClean="0"/>
              <a:t>Ak chcete pridať obrázok, kliknite na ikonu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6663C-0295-4693-B365-1ABD9002FDCB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0724-C10E-4A7C-9E2A-86A7F36EEC6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27000">
              <a:srgbClr val="0A128C"/>
            </a:gs>
            <a:gs pos="70000">
              <a:srgbClr val="181CC7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A" smtClean="0"/>
              <a:t>Cliquez pour modifier les styles du texte du masque</a:t>
            </a:r>
          </a:p>
          <a:p>
            <a:pPr lvl="1"/>
            <a:r>
              <a:rPr lang="fr-CA" smtClean="0"/>
              <a:t>Deuxième niveau</a:t>
            </a:r>
          </a:p>
          <a:p>
            <a:pPr lvl="2"/>
            <a:r>
              <a:rPr lang="fr-CA" smtClean="0"/>
              <a:t>Troisième niveau</a:t>
            </a:r>
          </a:p>
          <a:p>
            <a:pPr lvl="3"/>
            <a:r>
              <a:rPr lang="fr-CA" smtClean="0"/>
              <a:t>Quatrième niveau</a:t>
            </a:r>
          </a:p>
          <a:p>
            <a:pPr lvl="4"/>
            <a:r>
              <a:rPr lang="fr-CA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7B1A1AC-D765-4BD6-B8FD-2A28D21DCAFC}" type="datetimeFigureOut">
              <a:rPr lang="fr-FR"/>
              <a:pPr>
                <a:defRPr/>
              </a:pPr>
              <a:t>12/05/2016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8A83D1-46FF-4E0C-9CA8-8CD2A518120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lokTextu 10"/>
          <p:cNvSpPr txBox="1"/>
          <p:nvPr/>
        </p:nvSpPr>
        <p:spPr>
          <a:xfrm>
            <a:off x="1520459" y="1052736"/>
            <a:ext cx="6103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k-SK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Univerzitná nemocnica Martin a JLF UK Martin</a:t>
            </a:r>
          </a:p>
          <a:p>
            <a:pPr algn="ctr"/>
            <a:r>
              <a:rPr lang="sk-SK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Onkologické centrum </a:t>
            </a:r>
            <a:endParaRPr lang="sk-SK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BlokTextu 11"/>
          <p:cNvSpPr txBox="1"/>
          <p:nvPr/>
        </p:nvSpPr>
        <p:spPr>
          <a:xfrm>
            <a:off x="1233304" y="2951947"/>
            <a:ext cx="66774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k-SK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Obrazom navigovaná rádioterapia </a:t>
            </a:r>
          </a:p>
          <a:p>
            <a:pPr algn="ctr"/>
            <a:r>
              <a:rPr lang="sk-SK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zhubných nádorov hlavy a krku v praxi</a:t>
            </a:r>
          </a:p>
          <a:p>
            <a:pPr algn="ctr"/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BlokTextu 12"/>
          <p:cNvSpPr txBox="1"/>
          <p:nvPr/>
        </p:nvSpPr>
        <p:spPr>
          <a:xfrm>
            <a:off x="1237535" y="5373216"/>
            <a:ext cx="66689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sv-S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E.</a:t>
            </a:r>
            <a:r>
              <a:rPr lang="sk-SK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sv-SE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Hajtmanová,</a:t>
            </a:r>
            <a:r>
              <a:rPr lang="sk-SK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P. Murín,</a:t>
            </a:r>
            <a:r>
              <a:rPr lang="sk-SK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Z. </a:t>
            </a:r>
            <a:r>
              <a:rPr lang="sk-SK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Záborská</a:t>
            </a:r>
            <a:r>
              <a:rPr lang="sk-SK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I. </a:t>
            </a:r>
            <a:r>
              <a:rPr lang="sk-SK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Kinclová</a:t>
            </a:r>
            <a:endParaRPr lang="sk-SK" sz="2400" b="1" dirty="0">
              <a:ln>
                <a:solidFill>
                  <a:schemeClr val="tx1">
                    <a:alpha val="8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uľka 6"/>
          <p:cNvGraphicFramePr>
            <a:graphicFrameLocks noGrp="1"/>
          </p:cNvGraphicFramePr>
          <p:nvPr/>
        </p:nvGraphicFramePr>
        <p:xfrm>
          <a:off x="571472" y="1928802"/>
          <a:ext cx="3214710" cy="3500465"/>
        </p:xfrm>
        <a:graphic>
          <a:graphicData uri="http://schemas.openxmlformats.org/drawingml/2006/table">
            <a:tbl>
              <a:tblPr/>
              <a:tblGrid>
                <a:gridCol w="791313"/>
                <a:gridCol w="807799"/>
                <a:gridCol w="807799"/>
                <a:gridCol w="807799"/>
              </a:tblGrid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frakcia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v</a:t>
                      </a:r>
                      <a:r>
                        <a:rPr lang="sk-SK" sz="1200" b="1" i="0" u="none" strike="noStrike" dirty="0" err="1" smtClean="0">
                          <a:solidFill>
                            <a:srgbClr val="FFC000"/>
                          </a:solidFill>
                          <a:latin typeface="Calibri"/>
                        </a:rPr>
                        <a:t>rt</a:t>
                      </a:r>
                      <a:r>
                        <a:rPr lang="sk-SK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[cm]</a:t>
                      </a:r>
                      <a:endParaRPr lang="sk-SK" sz="1200" b="1" i="0" u="none" strike="noStrike" dirty="0">
                        <a:solidFill>
                          <a:srgbClr val="FFC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 err="1" smtClean="0">
                          <a:solidFill>
                            <a:srgbClr val="FFC000"/>
                          </a:solidFill>
                          <a:latin typeface="Calibri"/>
                        </a:rPr>
                        <a:t>lng</a:t>
                      </a:r>
                      <a:r>
                        <a:rPr lang="en-US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 [cm]</a:t>
                      </a:r>
                      <a:endParaRPr lang="sk-SK" sz="1200" b="1" i="0" u="none" strike="noStrike" dirty="0">
                        <a:solidFill>
                          <a:srgbClr val="FFC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 err="1" smtClean="0">
                          <a:solidFill>
                            <a:srgbClr val="FFC000"/>
                          </a:solidFill>
                          <a:latin typeface="Calibri"/>
                        </a:rPr>
                        <a:t>lat</a:t>
                      </a:r>
                      <a:r>
                        <a:rPr lang="en-US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 [cm]</a:t>
                      </a:r>
                      <a:endParaRPr lang="sk-SK" sz="1200" b="1" i="0" u="none" strike="noStrike" dirty="0">
                        <a:solidFill>
                          <a:srgbClr val="FFC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 smtClean="0">
                          <a:solidFill>
                            <a:srgbClr val="FFFF00"/>
                          </a:solidFill>
                          <a:latin typeface="Calibri"/>
                        </a:rPr>
                        <a:t>⁞</a:t>
                      </a:r>
                      <a:endParaRPr lang="sk-SK" sz="1200" b="0" i="0" u="none" strike="noStrike" dirty="0">
                        <a:solidFill>
                          <a:srgbClr val="FFFF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0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⁞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0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⁞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200" b="0" i="0" u="none" strike="noStrike" dirty="0" smtClean="0">
                          <a:solidFill>
                            <a:srgbClr val="FFFF00"/>
                          </a:solidFill>
                          <a:latin typeface="+mn-lt"/>
                        </a:rPr>
                        <a:t>⁞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-0,1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33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>
                          <a:solidFill>
                            <a:srgbClr val="FFFF00"/>
                          </a:solidFill>
                          <a:latin typeface="Calibri"/>
                        </a:rPr>
                        <a:t>-0,5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0" i="0" u="none" strike="noStrike" dirty="0">
                          <a:solidFill>
                            <a:srgbClr val="FFFF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 smtClean="0">
                          <a:solidFill>
                            <a:srgbClr val="FFC000"/>
                          </a:solidFill>
                          <a:latin typeface="Calibri"/>
                        </a:rPr>
                        <a:t>Mean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>
                          <a:solidFill>
                            <a:srgbClr val="FFC000"/>
                          </a:solidFill>
                          <a:latin typeface="Calibri"/>
                        </a:rPr>
                        <a:t>-0,21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-0,03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561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SD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72"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PTV </a:t>
                      </a:r>
                      <a:r>
                        <a:rPr lang="sk-SK" sz="1200" b="1" i="0" u="none" strike="noStrike" dirty="0" err="1">
                          <a:solidFill>
                            <a:srgbClr val="FFC000"/>
                          </a:solidFill>
                          <a:latin typeface="Calibri"/>
                        </a:rPr>
                        <a:t>margin</a:t>
                      </a:r>
                      <a:endParaRPr lang="sk-SK" sz="1200" b="1" i="0" u="none" strike="noStrike" dirty="0">
                        <a:solidFill>
                          <a:srgbClr val="FFC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0,64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sk-SK" sz="12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Obdĺžnik 8"/>
          <p:cNvSpPr/>
          <p:nvPr/>
        </p:nvSpPr>
        <p:spPr>
          <a:xfrm>
            <a:off x="2447860" y="6021288"/>
            <a:ext cx="37369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b="1" dirty="0" smtClean="0">
                <a:solidFill>
                  <a:schemeClr val="bg1"/>
                </a:solidFill>
              </a:rPr>
              <a:t>PTV </a:t>
            </a:r>
            <a:r>
              <a:rPr lang="sk-SK" b="1" dirty="0" err="1" smtClean="0">
                <a:solidFill>
                  <a:schemeClr val="bg1"/>
                </a:solidFill>
              </a:rPr>
              <a:t>margin</a:t>
            </a:r>
            <a:r>
              <a:rPr lang="sk-SK" b="1" dirty="0" smtClean="0">
                <a:solidFill>
                  <a:schemeClr val="bg1"/>
                </a:solidFill>
              </a:rPr>
              <a:t> = 2.5</a:t>
            </a:r>
            <a:r>
              <a:rPr lang="en-US" b="1" dirty="0" smtClean="0">
                <a:solidFill>
                  <a:schemeClr val="bg1"/>
                </a:solidFill>
              </a:rPr>
              <a:t>*</a:t>
            </a:r>
            <a:r>
              <a:rPr lang="en-US" b="1" dirty="0" smtClean="0">
                <a:solidFill>
                  <a:srgbClr val="FFC000"/>
                </a:solidFill>
              </a:rPr>
              <a:t>mean</a:t>
            </a:r>
            <a:r>
              <a:rPr lang="en-US" b="1" dirty="0" smtClean="0">
                <a:solidFill>
                  <a:schemeClr val="bg1"/>
                </a:solidFill>
              </a:rPr>
              <a:t> + 0</a:t>
            </a:r>
            <a:r>
              <a:rPr lang="sk-SK" b="1" dirty="0" smtClean="0">
                <a:solidFill>
                  <a:schemeClr val="bg1"/>
                </a:solidFill>
              </a:rPr>
              <a:t>.7</a:t>
            </a:r>
            <a:r>
              <a:rPr lang="en-US" b="1" dirty="0" smtClean="0">
                <a:solidFill>
                  <a:schemeClr val="bg1"/>
                </a:solidFill>
              </a:rPr>
              <a:t>*</a:t>
            </a:r>
            <a:r>
              <a:rPr lang="en-US" b="1" dirty="0" smtClean="0">
                <a:solidFill>
                  <a:srgbClr val="00B0F0"/>
                </a:solidFill>
              </a:rPr>
              <a:t>SD</a:t>
            </a:r>
            <a:endParaRPr lang="sk-SK" dirty="0">
              <a:solidFill>
                <a:srgbClr val="00B0F0"/>
              </a:solidFill>
            </a:endParaRPr>
          </a:p>
        </p:txBody>
      </p:sp>
      <p:graphicFrame>
        <p:nvGraphicFramePr>
          <p:cNvPr id="16" name="Graf 15"/>
          <p:cNvGraphicFramePr/>
          <p:nvPr/>
        </p:nvGraphicFramePr>
        <p:xfrm>
          <a:off x="4071935" y="1513860"/>
          <a:ext cx="3500462" cy="1383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7" name="Graf 16"/>
          <p:cNvGraphicFramePr/>
          <p:nvPr/>
        </p:nvGraphicFramePr>
        <p:xfrm>
          <a:off x="4071934" y="2928934"/>
          <a:ext cx="3500462" cy="1383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8" name="Graf 17"/>
          <p:cNvGraphicFramePr/>
          <p:nvPr/>
        </p:nvGraphicFramePr>
        <p:xfrm>
          <a:off x="4071934" y="4357694"/>
          <a:ext cx="3500462" cy="13831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Obdĺžnik 7"/>
          <p:cNvSpPr/>
          <p:nvPr/>
        </p:nvSpPr>
        <p:spPr>
          <a:xfrm>
            <a:off x="467544" y="332656"/>
            <a:ext cx="82089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Náhodná chyba </a:t>
            </a:r>
            <a:r>
              <a:rPr lang="sk-SK" dirty="0" smtClean="0">
                <a:solidFill>
                  <a:srgbClr val="FFFF00"/>
                </a:solidFill>
              </a:rPr>
              <a:t>– náhodné komponenty akejkoľvek chyby v každej frakcii ožarovania.</a:t>
            </a:r>
          </a:p>
          <a:p>
            <a:r>
              <a:rPr lang="sk-SK" b="1" dirty="0">
                <a:solidFill>
                  <a:srgbClr val="FFFF00"/>
                </a:solidFill>
              </a:rPr>
              <a:t>Systémová chyba </a:t>
            </a:r>
            <a:r>
              <a:rPr lang="sk-SK" dirty="0">
                <a:solidFill>
                  <a:srgbClr val="FFFF00"/>
                </a:solidFill>
              </a:rPr>
              <a:t>– je súčasť každej odchýlky, ktorá sa vyskytuje v rovnakom smere pri každej frakcii v celom priebehu ožarovania.</a:t>
            </a:r>
          </a:p>
          <a:p>
            <a:endParaRPr lang="sk-SK" dirty="0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658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2286000" y="3573016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dirty="0"/>
          </a:p>
        </p:txBody>
      </p:sp>
      <p:sp>
        <p:nvSpPr>
          <p:cNvPr id="3" name="Obdĺžnik 2"/>
          <p:cNvSpPr/>
          <p:nvPr/>
        </p:nvSpPr>
        <p:spPr>
          <a:xfrm>
            <a:off x="539552" y="1196752"/>
            <a:ext cx="82089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Prídavné dávky žiarenia z verifikácie polohy pacienta ( ČR SÚRO 2014):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Orgánové dávky (</a:t>
            </a:r>
            <a:r>
              <a:rPr lang="sk-SK" dirty="0" err="1" smtClean="0">
                <a:solidFill>
                  <a:srgbClr val="FFFF00"/>
                </a:solidFill>
              </a:rPr>
              <a:t>mGy</a:t>
            </a:r>
            <a:r>
              <a:rPr lang="sk-SK" dirty="0" smtClean="0">
                <a:solidFill>
                  <a:srgbClr val="FFFF00"/>
                </a:solidFill>
              </a:rPr>
              <a:t>)      štítna žľaza   slinné žľazy      sliznica ústnej dutiny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------------------------------------------------------------------------------------------------------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err="1" smtClean="0">
                <a:solidFill>
                  <a:srgbClr val="FFFF00"/>
                </a:solidFill>
              </a:rPr>
              <a:t>kV</a:t>
            </a:r>
            <a:r>
              <a:rPr lang="sk-SK" dirty="0" smtClean="0">
                <a:solidFill>
                  <a:srgbClr val="FFFF00"/>
                </a:solidFill>
              </a:rPr>
              <a:t>  CBCT      OBI 1.4                     2,6                    1,5                 1,6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0000"/>
                </a:solidFill>
              </a:rPr>
              <a:t>2 </a:t>
            </a:r>
            <a:r>
              <a:rPr lang="sk-SK" b="1" dirty="0" err="1" smtClean="0">
                <a:solidFill>
                  <a:srgbClr val="FF0000"/>
                </a:solidFill>
              </a:rPr>
              <a:t>kV</a:t>
            </a:r>
            <a:r>
              <a:rPr lang="sk-SK" b="1" dirty="0" smtClean="0">
                <a:solidFill>
                  <a:srgbClr val="FF0000"/>
                </a:solidFill>
              </a:rPr>
              <a:t>               OBI 1.4                     0,8                    0,4                 0,2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2 MV       </a:t>
            </a:r>
            <a:r>
              <a:rPr lang="sk-SK" dirty="0" err="1" smtClean="0">
                <a:solidFill>
                  <a:srgbClr val="FFFF00"/>
                </a:solidFill>
              </a:rPr>
              <a:t>PortalVision</a:t>
            </a:r>
            <a:r>
              <a:rPr lang="sk-SK" dirty="0" smtClean="0">
                <a:solidFill>
                  <a:srgbClr val="FFFF00"/>
                </a:solidFill>
              </a:rPr>
              <a:t>                 123,0                 </a:t>
            </a:r>
            <a:r>
              <a:rPr lang="sk-SK" dirty="0" err="1" smtClean="0">
                <a:solidFill>
                  <a:srgbClr val="FFFF00"/>
                </a:solidFill>
              </a:rPr>
              <a:t>123,0</a:t>
            </a:r>
            <a:r>
              <a:rPr lang="sk-SK" dirty="0" smtClean="0">
                <a:solidFill>
                  <a:srgbClr val="FFFF00"/>
                </a:solidFill>
              </a:rPr>
              <a:t>             116,0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MV CBCT   Siemens </a:t>
            </a:r>
            <a:r>
              <a:rPr lang="sk-SK" dirty="0" err="1" smtClean="0">
                <a:solidFill>
                  <a:srgbClr val="FFFF00"/>
                </a:solidFill>
              </a:rPr>
              <a:t>Artiste</a:t>
            </a:r>
            <a:r>
              <a:rPr lang="sk-SK" dirty="0" smtClean="0">
                <a:solidFill>
                  <a:srgbClr val="FFFF00"/>
                </a:solidFill>
              </a:rPr>
              <a:t>         79,7                  77,1               77,5                                    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xmlns="" val="37022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395536" y="332657"/>
            <a:ext cx="83529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Klinický protokol IGRT-ART zhubných nádorov hlavy a krku: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b="1" dirty="0" smtClean="0">
                <a:solidFill>
                  <a:srgbClr val="FFFF00"/>
                </a:solidFill>
              </a:rPr>
              <a:t> 2D - </a:t>
            </a:r>
            <a:r>
              <a:rPr lang="sk-SK" b="1" dirty="0" err="1" smtClean="0">
                <a:solidFill>
                  <a:srgbClr val="FFFF00"/>
                </a:solidFill>
              </a:rPr>
              <a:t>kVkV</a:t>
            </a:r>
            <a:r>
              <a:rPr lang="sk-SK" b="1" dirty="0" smtClean="0">
                <a:solidFill>
                  <a:srgbClr val="FFFF00"/>
                </a:solidFill>
              </a:rPr>
              <a:t> verifikácia denne manuálnou/automatickou </a:t>
            </a:r>
            <a:r>
              <a:rPr lang="sk-SK" b="1" dirty="0" err="1" smtClean="0">
                <a:solidFill>
                  <a:srgbClr val="FFFF00"/>
                </a:solidFill>
              </a:rPr>
              <a:t>koregistráciou</a:t>
            </a:r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- vyhodnocovanie polohovej odchýlky okrajov kostných štruktúr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minimálne v 3 oblastiach (hlava, horný krk C2, dolný krk C4,C5) so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zameraním na </a:t>
            </a:r>
            <a:r>
              <a:rPr lang="sk-SK" dirty="0" err="1" smtClean="0">
                <a:solidFill>
                  <a:srgbClr val="FFFF00"/>
                </a:solidFill>
              </a:rPr>
              <a:t>obl</a:t>
            </a:r>
            <a:r>
              <a:rPr lang="sk-SK" dirty="0" smtClean="0">
                <a:solidFill>
                  <a:srgbClr val="FFFF00"/>
                </a:solidFill>
              </a:rPr>
              <a:t>. </a:t>
            </a:r>
            <a:r>
              <a:rPr lang="sk-SK" dirty="0" err="1" smtClean="0">
                <a:solidFill>
                  <a:srgbClr val="FFFF00"/>
                </a:solidFill>
              </a:rPr>
              <a:t>prim</a:t>
            </a:r>
            <a:r>
              <a:rPr lang="sk-SK" dirty="0" smtClean="0">
                <a:solidFill>
                  <a:srgbClr val="FFFF00"/>
                </a:solidFill>
              </a:rPr>
              <a:t>. ložiska, MTS / pooperačného lôžka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označenie: </a:t>
            </a:r>
            <a:r>
              <a:rPr lang="sk-SK" dirty="0" err="1" smtClean="0">
                <a:solidFill>
                  <a:srgbClr val="FFFF00"/>
                </a:solidFill>
              </a:rPr>
              <a:t>clipbox</a:t>
            </a:r>
            <a:r>
              <a:rPr lang="sk-SK" dirty="0" smtClean="0">
                <a:solidFill>
                  <a:srgbClr val="FFFF00"/>
                </a:solidFill>
              </a:rPr>
              <a:t> / zakreslená kontúra okraja kosti / kontúra CTV</a:t>
            </a:r>
          </a:p>
          <a:p>
            <a:endParaRPr lang="sk-SK" dirty="0" smtClean="0">
              <a:solidFill>
                <a:schemeClr val="bg1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- posun okrajov štruktúr v AP, RL, </a:t>
            </a:r>
            <a:r>
              <a:rPr lang="sk-SK" dirty="0" smtClean="0">
                <a:solidFill>
                  <a:srgbClr val="FFFF00"/>
                </a:solidFill>
              </a:rPr>
              <a:t>SI, </a:t>
            </a:r>
            <a:r>
              <a:rPr lang="sk-SK" b="1" dirty="0" smtClean="0">
                <a:solidFill>
                  <a:srgbClr val="FFC000"/>
                </a:solidFill>
              </a:rPr>
              <a:t>limit 3-6 </a:t>
            </a:r>
            <a:r>
              <a:rPr lang="sk-SK" b="1" dirty="0" smtClean="0">
                <a:solidFill>
                  <a:srgbClr val="FFC000"/>
                </a:solidFill>
              </a:rPr>
              <a:t>mm </a:t>
            </a:r>
            <a:r>
              <a:rPr lang="sk-SK" dirty="0" smtClean="0">
                <a:solidFill>
                  <a:srgbClr val="FFFF00"/>
                </a:solidFill>
              </a:rPr>
              <a:t>s korekciou posunom stola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posun okrajov štruktúr v AP, RL, SI  </a:t>
            </a:r>
            <a:r>
              <a:rPr lang="sk-SK" b="1" dirty="0" smtClean="0">
                <a:solidFill>
                  <a:srgbClr val="FFC000"/>
                </a:solidFill>
              </a:rPr>
              <a:t>&gt; 7 mm</a:t>
            </a:r>
            <a:r>
              <a:rPr lang="sk-SK" dirty="0" smtClean="0">
                <a:solidFill>
                  <a:srgbClr val="FFFF00"/>
                </a:solidFill>
              </a:rPr>
              <a:t>,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prepolohovanie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dirty="0" smtClean="0">
                <a:solidFill>
                  <a:srgbClr val="FFFF00"/>
                </a:solidFill>
              </a:rPr>
              <a:t>pacienta</a:t>
            </a:r>
          </a:p>
          <a:p>
            <a:pPr>
              <a:buFontTx/>
              <a:buChar char="-"/>
            </a:pPr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- opätovný posun okrajov štruktúr v AP, RL, SI  </a:t>
            </a:r>
            <a:r>
              <a:rPr lang="sk-SK" b="1" dirty="0" smtClean="0">
                <a:solidFill>
                  <a:srgbClr val="FFC000"/>
                </a:solidFill>
              </a:rPr>
              <a:t>&gt; 7 mm</a:t>
            </a:r>
            <a:r>
              <a:rPr lang="sk-SK" dirty="0" smtClean="0">
                <a:solidFill>
                  <a:srgbClr val="FFFF00"/>
                </a:solidFill>
              </a:rPr>
              <a:t>, </a:t>
            </a:r>
            <a:r>
              <a:rPr lang="sk-SK" b="1" dirty="0" smtClean="0">
                <a:solidFill>
                  <a:srgbClr val="FFFF00"/>
                </a:solidFill>
              </a:rPr>
              <a:t>prekresleni</a:t>
            </a:r>
            <a:r>
              <a:rPr lang="sk-SK" dirty="0" smtClean="0">
                <a:solidFill>
                  <a:srgbClr val="FFFF00"/>
                </a:solidFill>
              </a:rPr>
              <a:t>e </a:t>
            </a:r>
            <a:r>
              <a:rPr lang="sk-SK" dirty="0" err="1" smtClean="0">
                <a:solidFill>
                  <a:srgbClr val="FFFF00"/>
                </a:solidFill>
              </a:rPr>
              <a:t>izocentra</a:t>
            </a:r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posun okrajov štruktúr v AP, RL, SI  </a:t>
            </a:r>
            <a:r>
              <a:rPr lang="sk-SK" b="1" dirty="0" smtClean="0">
                <a:solidFill>
                  <a:srgbClr val="FFC000"/>
                </a:solidFill>
              </a:rPr>
              <a:t>&gt;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smtClean="0">
                <a:solidFill>
                  <a:srgbClr val="FFC000"/>
                </a:solidFill>
              </a:rPr>
              <a:t>10 mm</a:t>
            </a:r>
            <a:r>
              <a:rPr lang="sk-SK" dirty="0" smtClean="0">
                <a:solidFill>
                  <a:srgbClr val="FFFF00"/>
                </a:solidFill>
              </a:rPr>
              <a:t>, </a:t>
            </a:r>
            <a:r>
              <a:rPr lang="sk-SK" b="1" dirty="0" smtClean="0">
                <a:solidFill>
                  <a:srgbClr val="FFFF00"/>
                </a:solidFill>
              </a:rPr>
              <a:t>nová </a:t>
            </a:r>
            <a:r>
              <a:rPr lang="sk-SK" b="1" dirty="0" err="1" smtClean="0">
                <a:solidFill>
                  <a:srgbClr val="FFFF00"/>
                </a:solidFill>
              </a:rPr>
              <a:t>imobilizácia</a:t>
            </a:r>
            <a:endParaRPr lang="sk-SK" b="1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C000"/>
                </a:solidFill>
              </a:rPr>
              <a:t> počas </a:t>
            </a:r>
            <a:r>
              <a:rPr lang="sk-SK" b="1" dirty="0" smtClean="0">
                <a:solidFill>
                  <a:srgbClr val="FFC000"/>
                </a:solidFill>
              </a:rPr>
              <a:t>19. – 20. frakcie </a:t>
            </a:r>
            <a:r>
              <a:rPr lang="sk-SK" b="1" dirty="0" err="1" smtClean="0">
                <a:solidFill>
                  <a:srgbClr val="FFC000"/>
                </a:solidFill>
              </a:rPr>
              <a:t>reCT</a:t>
            </a:r>
            <a:r>
              <a:rPr lang="sk-SK" b="1" dirty="0" smtClean="0">
                <a:solidFill>
                  <a:srgbClr val="FFC000"/>
                </a:solidFill>
              </a:rPr>
              <a:t> </a:t>
            </a:r>
            <a:r>
              <a:rPr lang="sk-SK" dirty="0" smtClean="0">
                <a:solidFill>
                  <a:srgbClr val="FFC000"/>
                </a:solidFill>
              </a:rPr>
              <a:t>(nová maska) a </a:t>
            </a:r>
            <a:r>
              <a:rPr lang="sk-SK" b="1" dirty="0" smtClean="0">
                <a:solidFill>
                  <a:srgbClr val="FFC000"/>
                </a:solidFill>
              </a:rPr>
              <a:t>adaptívne</a:t>
            </a:r>
            <a:r>
              <a:rPr lang="sk-SK" dirty="0" smtClean="0">
                <a:solidFill>
                  <a:srgbClr val="FFC000"/>
                </a:solidFill>
              </a:rPr>
              <a:t> </a:t>
            </a:r>
            <a:r>
              <a:rPr lang="sk-SK" b="1" dirty="0" smtClean="0">
                <a:solidFill>
                  <a:srgbClr val="FFC000"/>
                </a:solidFill>
              </a:rPr>
              <a:t>preplánovani</a:t>
            </a:r>
            <a:r>
              <a:rPr lang="sk-SK" dirty="0" smtClean="0">
                <a:solidFill>
                  <a:srgbClr val="FFC000"/>
                </a:solidFill>
              </a:rPr>
              <a:t>e</a:t>
            </a:r>
            <a:endParaRPr lang="sk-SK" dirty="0" smtClean="0">
              <a:solidFill>
                <a:srgbClr val="FFC000"/>
              </a:solidFill>
            </a:endParaRPr>
          </a:p>
          <a:p>
            <a:pPr>
              <a:buFontTx/>
              <a:buChar char="-"/>
            </a:pPr>
            <a:endParaRPr lang="sk-SK" dirty="0" smtClean="0">
              <a:solidFill>
                <a:srgbClr val="FFC000"/>
              </a:solidFill>
            </a:endParaRPr>
          </a:p>
          <a:p>
            <a:r>
              <a:rPr lang="sk-SK" dirty="0" smtClean="0">
                <a:solidFill>
                  <a:srgbClr val="FFC000"/>
                </a:solidFill>
              </a:rPr>
              <a:t>- pri objemných TU od 2. týždňa </a:t>
            </a:r>
            <a:r>
              <a:rPr lang="sk-SK" dirty="0" err="1" smtClean="0">
                <a:solidFill>
                  <a:srgbClr val="FFC000"/>
                </a:solidFill>
              </a:rPr>
              <a:t>kVCBCT</a:t>
            </a:r>
            <a:r>
              <a:rPr lang="sk-SK" dirty="0" smtClean="0">
                <a:solidFill>
                  <a:srgbClr val="FFC000"/>
                </a:solidFill>
              </a:rPr>
              <a:t> týždenne – </a:t>
            </a:r>
            <a:r>
              <a:rPr lang="sk-SK" b="1" dirty="0" err="1" smtClean="0">
                <a:solidFill>
                  <a:srgbClr val="FFC000"/>
                </a:solidFill>
              </a:rPr>
              <a:t>reCT</a:t>
            </a:r>
            <a:r>
              <a:rPr lang="sk-SK" b="1" dirty="0" smtClean="0">
                <a:solidFill>
                  <a:srgbClr val="FFC000"/>
                </a:solidFill>
              </a:rPr>
              <a:t>, preplánovanie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</a:t>
            </a:r>
          </a:p>
          <a:p>
            <a:pPr>
              <a:buFontTx/>
              <a:buChar char="-"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xmlns="" val="186782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611560" y="620688"/>
            <a:ext cx="799288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Predikčné faktory adaptívnej rádioterapie (ART) nádorov hlavy a krku: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zhubné nádory nosohltana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zhubné nádory </a:t>
            </a:r>
            <a:r>
              <a:rPr lang="sk-SK" dirty="0" err="1" smtClean="0">
                <a:solidFill>
                  <a:srgbClr val="FFFF00"/>
                </a:solidFill>
              </a:rPr>
              <a:t>orofaryngu</a:t>
            </a:r>
            <a:r>
              <a:rPr lang="sk-SK" dirty="0" smtClean="0">
                <a:solidFill>
                  <a:srgbClr val="FFFF00"/>
                </a:solidFill>
              </a:rPr>
              <a:t> s HPV </a:t>
            </a:r>
            <a:r>
              <a:rPr lang="sk-SK" dirty="0" err="1" smtClean="0">
                <a:solidFill>
                  <a:srgbClr val="FFFF00"/>
                </a:solidFill>
              </a:rPr>
              <a:t>pozit</a:t>
            </a:r>
            <a:r>
              <a:rPr lang="sk-SK" dirty="0" smtClean="0">
                <a:solidFill>
                  <a:srgbClr val="FFFF00"/>
                </a:solidFill>
              </a:rPr>
              <a:t>. 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neoperované objemné TU/ </a:t>
            </a:r>
            <a:r>
              <a:rPr lang="sk-SK" dirty="0" err="1" smtClean="0">
                <a:solidFill>
                  <a:srgbClr val="FFFF00"/>
                </a:solidFill>
              </a:rPr>
              <a:t>pakety</a:t>
            </a:r>
            <a:r>
              <a:rPr lang="sk-SK" dirty="0" smtClean="0">
                <a:solidFill>
                  <a:srgbClr val="FFFF00"/>
                </a:solidFill>
              </a:rPr>
              <a:t> LU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objemné príušné žľazy 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telesná hmotnosť pred liečbou ≥ 100 kg, BMI ≥25 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rýchly pokles telesnej hmotnosti počas liečby žiarením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dlhšie prerušenie liečby žiarením</a:t>
            </a:r>
          </a:p>
          <a:p>
            <a:pPr>
              <a:buFontTx/>
              <a:buChar char="-"/>
            </a:pPr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Adaptívne preplánovanie počas RT </a:t>
            </a:r>
            <a:r>
              <a:rPr lang="sk-SK" dirty="0" smtClean="0">
                <a:solidFill>
                  <a:srgbClr val="FFFF00"/>
                </a:solidFill>
              </a:rPr>
              <a:t>redukuje dávku </a:t>
            </a:r>
            <a:r>
              <a:rPr lang="sk-SK" dirty="0">
                <a:solidFill>
                  <a:srgbClr val="FFFF00"/>
                </a:solidFill>
              </a:rPr>
              <a:t>v</a:t>
            </a:r>
            <a:r>
              <a:rPr lang="sk-SK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OARs</a:t>
            </a:r>
            <a:r>
              <a:rPr lang="sk-SK" dirty="0" smtClean="0">
                <a:solidFill>
                  <a:srgbClr val="FFFF00"/>
                </a:solidFill>
              </a:rPr>
              <a:t> a zlepšuje dávkovú distribúciu do TV.</a:t>
            </a:r>
          </a:p>
          <a:p>
            <a:r>
              <a:rPr lang="sk-SK" sz="1200" dirty="0" smtClean="0">
                <a:solidFill>
                  <a:srgbClr val="FFFF00"/>
                </a:solidFill>
              </a:rPr>
              <a:t>                                                                                                                  </a:t>
            </a:r>
            <a:r>
              <a:rPr lang="sk-SK" sz="1200" dirty="0" err="1" smtClean="0">
                <a:solidFill>
                  <a:srgbClr val="FFFF00"/>
                </a:solidFill>
              </a:rPr>
              <a:t>Ren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al</a:t>
            </a:r>
            <a:r>
              <a:rPr lang="sk-SK" sz="1200" dirty="0" smtClean="0">
                <a:solidFill>
                  <a:srgbClr val="FFFF00"/>
                </a:solidFill>
              </a:rPr>
              <a:t>, </a:t>
            </a:r>
            <a:r>
              <a:rPr lang="sk-SK" sz="1200" dirty="0" err="1" smtClean="0">
                <a:solidFill>
                  <a:srgbClr val="FFFF00"/>
                </a:solidFill>
              </a:rPr>
              <a:t>Biomed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Res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Int</a:t>
            </a:r>
            <a:r>
              <a:rPr lang="sk-SK" sz="1200" dirty="0" smtClean="0">
                <a:solidFill>
                  <a:srgbClr val="FFFF00"/>
                </a:solidFill>
              </a:rPr>
              <a:t>, 2015</a:t>
            </a:r>
          </a:p>
          <a:p>
            <a:endParaRPr lang="sk-SK" sz="1200" dirty="0" smtClean="0">
              <a:solidFill>
                <a:srgbClr val="FFFF00"/>
              </a:solidFill>
            </a:endParaRPr>
          </a:p>
          <a:p>
            <a:endParaRPr lang="sk-SK" sz="1200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Načasovanie preplánovania sa odporúča </a:t>
            </a:r>
            <a:r>
              <a:rPr lang="sk-SK" b="1" dirty="0" smtClean="0">
                <a:solidFill>
                  <a:srgbClr val="FFFF00"/>
                </a:solidFill>
              </a:rPr>
              <a:t>4. až 5. týždeň RT</a:t>
            </a:r>
            <a:r>
              <a:rPr lang="sk-SK" dirty="0" smtClean="0">
                <a:solidFill>
                  <a:srgbClr val="FFFF00"/>
                </a:solidFill>
              </a:rPr>
              <a:t>.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                         </a:t>
            </a:r>
            <a:r>
              <a:rPr lang="sk-SK" sz="1200" dirty="0" err="1" smtClean="0">
                <a:solidFill>
                  <a:srgbClr val="FFFF00"/>
                </a:solidFill>
              </a:rPr>
              <a:t>Yang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al</a:t>
            </a:r>
            <a:r>
              <a:rPr lang="sk-SK" sz="1200" dirty="0" smtClean="0">
                <a:solidFill>
                  <a:srgbClr val="FFFF00"/>
                </a:solidFill>
              </a:rPr>
              <a:t>,</a:t>
            </a:r>
            <a:r>
              <a:rPr lang="en-US" sz="1200" i="1" dirty="0" smtClean="0"/>
              <a:t> </a:t>
            </a:r>
            <a:r>
              <a:rPr lang="en-US" sz="1200" dirty="0" err="1" smtClean="0">
                <a:solidFill>
                  <a:srgbClr val="FFFF00"/>
                </a:solidFill>
              </a:rPr>
              <a:t>Int</a:t>
            </a:r>
            <a:r>
              <a:rPr lang="en-US" sz="1200" dirty="0" smtClean="0">
                <a:solidFill>
                  <a:srgbClr val="FFFF00"/>
                </a:solidFill>
              </a:rPr>
              <a:t> J </a:t>
            </a:r>
            <a:r>
              <a:rPr lang="en-US" sz="1200" dirty="0" err="1" smtClean="0">
                <a:solidFill>
                  <a:srgbClr val="FFFF00"/>
                </a:solidFill>
              </a:rPr>
              <a:t>Radiat</a:t>
            </a:r>
            <a:r>
              <a:rPr lang="en-US" sz="1200" dirty="0" smtClean="0">
                <a:solidFill>
                  <a:srgbClr val="FFFF00"/>
                </a:solidFill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</a:rPr>
              <a:t>Oncol</a:t>
            </a:r>
            <a:r>
              <a:rPr lang="en-US" sz="1200" dirty="0" smtClean="0">
                <a:solidFill>
                  <a:srgbClr val="FFFF00"/>
                </a:solidFill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</a:rPr>
              <a:t>Biol</a:t>
            </a:r>
            <a:r>
              <a:rPr lang="en-US" sz="1200" dirty="0" smtClean="0">
                <a:solidFill>
                  <a:srgbClr val="FFFF00"/>
                </a:solidFill>
              </a:rPr>
              <a:t> Phys</a:t>
            </a:r>
            <a:r>
              <a:rPr lang="sk-SK" sz="1200" dirty="0" smtClean="0">
                <a:solidFill>
                  <a:srgbClr val="FFFF00"/>
                </a:solidFill>
              </a:rPr>
              <a:t>,</a:t>
            </a:r>
            <a:r>
              <a:rPr lang="en-US" sz="1200" dirty="0" smtClean="0">
                <a:solidFill>
                  <a:srgbClr val="FFFF00"/>
                </a:solidFill>
              </a:rPr>
              <a:t> 2011</a:t>
            </a:r>
            <a:endParaRPr lang="sk-SK" sz="1200" dirty="0" smtClean="0">
              <a:solidFill>
                <a:srgbClr val="FFFF00"/>
              </a:solidFill>
            </a:endParaRPr>
          </a:p>
          <a:p>
            <a:endParaRPr lang="sk-SK" sz="1200" dirty="0" smtClean="0">
              <a:solidFill>
                <a:srgbClr val="FFFF00"/>
              </a:solidFill>
            </a:endParaRPr>
          </a:p>
          <a:p>
            <a:r>
              <a:rPr lang="sk-SK" sz="1200" dirty="0" smtClean="0">
                <a:solidFill>
                  <a:srgbClr val="FFFF00"/>
                </a:solidFill>
              </a:rPr>
              <a:t>     </a:t>
            </a:r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ART</a:t>
            </a:r>
            <a:r>
              <a:rPr lang="sk-SK" dirty="0" smtClean="0">
                <a:solidFill>
                  <a:srgbClr val="FFFF00"/>
                </a:solidFill>
              </a:rPr>
              <a:t> je indikovaná asi u </a:t>
            </a:r>
            <a:r>
              <a:rPr lang="sk-SK" b="1" dirty="0" smtClean="0">
                <a:solidFill>
                  <a:srgbClr val="FFFF00"/>
                </a:solidFill>
              </a:rPr>
              <a:t>20 až 30% pacientov.</a:t>
            </a:r>
          </a:p>
          <a:p>
            <a:r>
              <a:rPr lang="sk-SK" b="1" dirty="0" smtClean="0">
                <a:solidFill>
                  <a:srgbClr val="FFFF00"/>
                </a:solidFill>
              </a:rPr>
              <a:t>                                                                           </a:t>
            </a:r>
            <a:r>
              <a:rPr lang="sk-SK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Gregoire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al</a:t>
            </a:r>
            <a:r>
              <a:rPr lang="sk-SK" sz="1200" dirty="0" smtClean="0">
                <a:solidFill>
                  <a:srgbClr val="FFFF00"/>
                </a:solidFill>
              </a:rPr>
              <a:t>, </a:t>
            </a:r>
            <a:r>
              <a:rPr lang="sk-SK" sz="1200" dirty="0" err="1" smtClean="0">
                <a:solidFill>
                  <a:srgbClr val="FFFF00"/>
                </a:solidFill>
              </a:rPr>
              <a:t>Lancet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Oncol</a:t>
            </a:r>
            <a:r>
              <a:rPr lang="sk-SK" sz="1200" dirty="0" smtClean="0">
                <a:solidFill>
                  <a:srgbClr val="FFFF00"/>
                </a:solidFill>
              </a:rPr>
              <a:t>, 2012</a:t>
            </a:r>
          </a:p>
          <a:p>
            <a:r>
              <a:rPr lang="sk-SK" b="1" dirty="0" smtClean="0">
                <a:solidFill>
                  <a:srgbClr val="FFFF00"/>
                </a:solidFill>
              </a:rPr>
              <a:t>                                                                               </a:t>
            </a:r>
          </a:p>
          <a:p>
            <a:endParaRPr lang="sk-SK" sz="12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vranka CT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71546"/>
            <a:ext cx="3929090" cy="2885071"/>
          </a:xfrm>
          <a:prstGeom prst="rect">
            <a:avLst/>
          </a:prstGeom>
          <a:noFill/>
        </p:spPr>
      </p:pic>
      <p:pic>
        <p:nvPicPr>
          <p:cNvPr id="4" name="Picture 2" descr="Z:\Peter\Dropbox\3 konf SSRO Trencin 2016\vranka CTVfro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00110"/>
            <a:ext cx="3143272" cy="2917230"/>
          </a:xfrm>
          <a:prstGeom prst="rect">
            <a:avLst/>
          </a:prstGeom>
          <a:noFill/>
        </p:spPr>
      </p:pic>
      <p:sp>
        <p:nvSpPr>
          <p:cNvPr id="5" name="Obdĺžnik 4"/>
          <p:cNvSpPr/>
          <p:nvPr/>
        </p:nvSpPr>
        <p:spPr>
          <a:xfrm>
            <a:off x="107504" y="357166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 smtClean="0">
                <a:solidFill>
                  <a:srgbClr val="FFFF00"/>
                </a:solidFill>
              </a:rPr>
              <a:t> </a:t>
            </a:r>
            <a:r>
              <a:rPr lang="sk-SK" b="1" dirty="0" smtClean="0">
                <a:solidFill>
                  <a:srgbClr val="FFFF00"/>
                </a:solidFill>
              </a:rPr>
              <a:t>Zmena dávkovej distribúcie :</a:t>
            </a:r>
          </a:p>
          <a:p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 smtClean="0">
                <a:solidFill>
                  <a:srgbClr val="FFFF00"/>
                </a:solidFill>
              </a:rPr>
              <a:t>DVH </a:t>
            </a:r>
            <a:r>
              <a:rPr lang="sk-SK" sz="1600" dirty="0" smtClean="0">
                <a:solidFill>
                  <a:srgbClr val="FFFF00"/>
                </a:solidFill>
              </a:rPr>
              <a:t>pôvodného plánu a hybridného plánu (19. frakcia - </a:t>
            </a:r>
            <a:r>
              <a:rPr lang="sk-SK" sz="1600" dirty="0" err="1" smtClean="0">
                <a:solidFill>
                  <a:srgbClr val="FFFF00"/>
                </a:solidFill>
              </a:rPr>
              <a:t>reCT</a:t>
            </a:r>
            <a:r>
              <a:rPr lang="sk-SK" sz="1600" dirty="0" smtClean="0">
                <a:solidFill>
                  <a:srgbClr val="FFFF00"/>
                </a:solidFill>
              </a:rPr>
              <a:t> </a:t>
            </a:r>
            <a:r>
              <a:rPr lang="sk-SK" sz="1600" dirty="0" smtClean="0">
                <a:solidFill>
                  <a:srgbClr val="FFFF00"/>
                </a:solidFill>
              </a:rPr>
              <a:t>bez preplánovania).</a:t>
            </a:r>
            <a:endParaRPr lang="sk-SK" sz="1600" dirty="0">
              <a:solidFill>
                <a:srgbClr val="FFFF00"/>
              </a:solidFill>
            </a:endParaRPr>
          </a:p>
        </p:txBody>
      </p:sp>
      <p:pic>
        <p:nvPicPr>
          <p:cNvPr id="3" name="Picture 3" descr="Z:\Peter\Dropbox\3 konf SSRO Trencin 2016\vrankaCTV tran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4000504"/>
            <a:ext cx="4608512" cy="2634706"/>
          </a:xfrm>
          <a:prstGeom prst="rect">
            <a:avLst/>
          </a:prstGeom>
          <a:noFill/>
        </p:spPr>
      </p:pic>
      <p:sp>
        <p:nvSpPr>
          <p:cNvPr id="7" name="Obdĺžnik 6"/>
          <p:cNvSpPr/>
          <p:nvPr/>
        </p:nvSpPr>
        <p:spPr>
          <a:xfrm>
            <a:off x="6804248" y="3645024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400" dirty="0" smtClean="0">
                <a:solidFill>
                  <a:srgbClr val="FFFF00"/>
                </a:solidFill>
              </a:rPr>
              <a:t>    Váha pred RT 96 kg</a:t>
            </a:r>
          </a:p>
          <a:p>
            <a:r>
              <a:rPr lang="sk-SK" sz="1400" dirty="0" smtClean="0">
                <a:solidFill>
                  <a:srgbClr val="FFFF00"/>
                </a:solidFill>
              </a:rPr>
              <a:t>    Pokles váhy o 9 kg</a:t>
            </a:r>
            <a:endParaRPr lang="sk-SK" sz="1400" dirty="0"/>
          </a:p>
        </p:txBody>
      </p:sp>
      <p:graphicFrame>
        <p:nvGraphicFramePr>
          <p:cNvPr id="8" name="Tabuľka 7"/>
          <p:cNvGraphicFramePr>
            <a:graphicFrameLocks noGrp="1"/>
          </p:cNvGraphicFramePr>
          <p:nvPr/>
        </p:nvGraphicFramePr>
        <p:xfrm>
          <a:off x="251520" y="4293096"/>
          <a:ext cx="3960440" cy="21163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56088"/>
                <a:gridCol w="1232150"/>
                <a:gridCol w="1672202"/>
              </a:tblGrid>
              <a:tr h="561898">
                <a:tc>
                  <a:txBody>
                    <a:bodyPr/>
                    <a:lstStyle/>
                    <a:p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Mean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dose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Gy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D</a:t>
                      </a:r>
                      <a:r>
                        <a:rPr lang="sk-SK" sz="1400" baseline="-25000" dirty="0" smtClean="0">
                          <a:solidFill>
                            <a:srgbClr val="FFFF00"/>
                          </a:solidFill>
                        </a:rPr>
                        <a:t>99%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near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min)</a:t>
                      </a:r>
                    </a:p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Gy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529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69,96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</a:t>
                      </a:r>
                      <a:r>
                        <a:rPr lang="sk-SK" sz="1400" baseline="0" dirty="0" smtClean="0">
                          <a:solidFill>
                            <a:srgbClr val="FFFF00"/>
                          </a:solidFill>
                        </a:rPr>
                        <a:t>69,96 h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70,150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71,439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68,28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67,37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529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59,94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59,94 h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62,060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62,533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56,55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55,61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30529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</a:t>
                      </a:r>
                      <a:r>
                        <a:rPr lang="sk-SK" sz="1400" baseline="0" dirty="0" smtClean="0">
                          <a:solidFill>
                            <a:srgbClr val="FFFF00"/>
                          </a:solidFill>
                        </a:rPr>
                        <a:t> 54</a:t>
                      </a:r>
                    </a:p>
                    <a:p>
                      <a:r>
                        <a:rPr lang="sk-SK" sz="1400" baseline="0" dirty="0" smtClean="0">
                          <a:solidFill>
                            <a:srgbClr val="FFFF00"/>
                          </a:solidFill>
                        </a:rPr>
                        <a:t>CTV 54 h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56,505</a:t>
                      </a:r>
                    </a:p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57,992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53,00</a:t>
                      </a:r>
                    </a:p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53,57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BlokTextu 8"/>
          <p:cNvSpPr txBox="1"/>
          <p:nvPr/>
        </p:nvSpPr>
        <p:spPr>
          <a:xfrm>
            <a:off x="1187624" y="263691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smtClean="0">
                <a:solidFill>
                  <a:schemeClr val="accent1"/>
                </a:solidFill>
              </a:rPr>
              <a:t>CTV 54        ───</a:t>
            </a:r>
          </a:p>
          <a:p>
            <a:r>
              <a:rPr lang="sk-SK" sz="8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CTV59,4      ───</a:t>
            </a:r>
          </a:p>
          <a:p>
            <a:r>
              <a:rPr lang="sk-SK" sz="800" dirty="0" smtClean="0">
                <a:solidFill>
                  <a:srgbClr val="00B050"/>
                </a:solidFill>
              </a:rPr>
              <a:t>CTV69,96    ───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vranka parotis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12976"/>
            <a:ext cx="4985748" cy="3365139"/>
          </a:xfrm>
          <a:prstGeom prst="rect">
            <a:avLst/>
          </a:prstGeom>
          <a:noFill/>
        </p:spPr>
      </p:pic>
      <p:pic>
        <p:nvPicPr>
          <p:cNvPr id="1027" name="Picture 3" descr="Z:\Peter\Dropbox\3 konf SSRO Trencin 2016\vranka gland tran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700808"/>
            <a:ext cx="2272587" cy="2448271"/>
          </a:xfrm>
          <a:prstGeom prst="rect">
            <a:avLst/>
          </a:prstGeom>
          <a:noFill/>
        </p:spPr>
      </p:pic>
      <p:pic>
        <p:nvPicPr>
          <p:cNvPr id="1028" name="Picture 4" descr="Z:\Peter\Dropbox\3 konf SSRO Trencin 2016\vranka parot fron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293096"/>
            <a:ext cx="3066704" cy="2304256"/>
          </a:xfrm>
          <a:prstGeom prst="rect">
            <a:avLst/>
          </a:prstGeom>
          <a:noFill/>
        </p:spPr>
      </p:pic>
      <p:sp>
        <p:nvSpPr>
          <p:cNvPr id="5" name="Obdĺžnik 4"/>
          <p:cNvSpPr/>
          <p:nvPr/>
        </p:nvSpPr>
        <p:spPr>
          <a:xfrm>
            <a:off x="107504" y="332656"/>
            <a:ext cx="87849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Zmena dávkovej distribúcie :</a:t>
            </a:r>
          </a:p>
          <a:p>
            <a:r>
              <a:rPr lang="sk-SK" sz="1600" b="1" dirty="0" smtClean="0">
                <a:solidFill>
                  <a:srgbClr val="FFFF00"/>
                </a:solidFill>
              </a:rPr>
              <a:t>DVH </a:t>
            </a:r>
            <a:r>
              <a:rPr lang="sk-SK" sz="1600" dirty="0" smtClean="0">
                <a:solidFill>
                  <a:srgbClr val="FFFF00"/>
                </a:solidFill>
              </a:rPr>
              <a:t>pôvodného plánu a hybridného plánu (19. frakcia - </a:t>
            </a:r>
            <a:r>
              <a:rPr lang="sk-SK" sz="1600" dirty="0" err="1" smtClean="0">
                <a:solidFill>
                  <a:srgbClr val="FFFF00"/>
                </a:solidFill>
              </a:rPr>
              <a:t>reCT</a:t>
            </a:r>
            <a:r>
              <a:rPr lang="sk-SK" sz="1600" dirty="0" smtClean="0">
                <a:solidFill>
                  <a:srgbClr val="FFFF00"/>
                </a:solidFill>
              </a:rPr>
              <a:t> </a:t>
            </a:r>
            <a:r>
              <a:rPr lang="sk-SK" sz="1600" dirty="0" smtClean="0">
                <a:solidFill>
                  <a:srgbClr val="FFFF00"/>
                </a:solidFill>
              </a:rPr>
              <a:t>bez preplánovania).</a:t>
            </a:r>
            <a:endParaRPr lang="sk-SK" sz="1600" dirty="0">
              <a:solidFill>
                <a:srgbClr val="FFFF00"/>
              </a:solidFill>
            </a:endParaRPr>
          </a:p>
        </p:txBody>
      </p:sp>
      <p:sp>
        <p:nvSpPr>
          <p:cNvPr id="7" name="Obdĺžnik 6"/>
          <p:cNvSpPr/>
          <p:nvPr/>
        </p:nvSpPr>
        <p:spPr>
          <a:xfrm>
            <a:off x="323528" y="1340768"/>
            <a:ext cx="626469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dirty="0" smtClean="0">
                <a:solidFill>
                  <a:srgbClr val="FFFF00"/>
                </a:solidFill>
              </a:rPr>
              <a:t>                                     </a:t>
            </a:r>
            <a:r>
              <a:rPr lang="sk-SK" sz="1200" dirty="0" err="1" smtClean="0">
                <a:solidFill>
                  <a:srgbClr val="FFFF00"/>
                </a:solidFill>
              </a:rPr>
              <a:t>Mean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Dose</a:t>
            </a:r>
            <a:r>
              <a:rPr lang="sk-SK" sz="1200" dirty="0" smtClean="0">
                <a:solidFill>
                  <a:srgbClr val="FFFF00"/>
                </a:solidFill>
              </a:rPr>
              <a:t> (</a:t>
            </a:r>
            <a:r>
              <a:rPr lang="sk-SK" sz="1200" dirty="0" err="1" smtClean="0">
                <a:solidFill>
                  <a:srgbClr val="FFFF00"/>
                </a:solidFill>
              </a:rPr>
              <a:t>Gy</a:t>
            </a:r>
            <a:r>
              <a:rPr lang="sk-SK" sz="1200" dirty="0" smtClean="0">
                <a:solidFill>
                  <a:srgbClr val="FFFF00"/>
                </a:solidFill>
              </a:rPr>
              <a:t>)              Objem (cm³)      Redukcia objemu  (%)     </a:t>
            </a:r>
          </a:p>
          <a:p>
            <a:endParaRPr lang="sk-SK" sz="1200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         </a:t>
            </a:r>
            <a:r>
              <a:rPr lang="sk-SK" sz="1600" b="1" dirty="0" err="1" smtClean="0">
                <a:solidFill>
                  <a:srgbClr val="FFFF00"/>
                </a:solidFill>
              </a:rPr>
              <a:t>Parotid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>
                <a:solidFill>
                  <a:srgbClr val="FFFF00"/>
                </a:solidFill>
              </a:rPr>
              <a:t>R</a:t>
            </a:r>
            <a:r>
              <a:rPr lang="sk-SK" sz="1600" b="1" dirty="0" smtClean="0">
                <a:solidFill>
                  <a:srgbClr val="FFFF00"/>
                </a:solidFill>
              </a:rPr>
              <a:t>      </a:t>
            </a:r>
            <a:r>
              <a:rPr lang="sk-SK" sz="1600" dirty="0" smtClean="0">
                <a:solidFill>
                  <a:srgbClr val="FFFF00"/>
                </a:solidFill>
              </a:rPr>
              <a:t>28,760                   36,14                         </a:t>
            </a:r>
          </a:p>
          <a:p>
            <a:r>
              <a:rPr lang="sk-SK" sz="1600" dirty="0" smtClean="0">
                <a:solidFill>
                  <a:srgbClr val="FFFF00"/>
                </a:solidFill>
              </a:rPr>
              <a:t> </a:t>
            </a:r>
            <a:r>
              <a:rPr lang="sk-SK" sz="1600" b="1" dirty="0" err="1" smtClean="0">
                <a:solidFill>
                  <a:srgbClr val="FFFF00"/>
                </a:solidFill>
              </a:rPr>
              <a:t>reCT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 err="1" smtClean="0">
                <a:solidFill>
                  <a:srgbClr val="FFFF00"/>
                </a:solidFill>
              </a:rPr>
              <a:t>Parotid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>
                <a:solidFill>
                  <a:srgbClr val="FFFF00"/>
                </a:solidFill>
              </a:rPr>
              <a:t>R</a:t>
            </a:r>
            <a:r>
              <a:rPr lang="sk-SK" sz="1600" b="1" dirty="0" smtClean="0">
                <a:solidFill>
                  <a:srgbClr val="FFFF00"/>
                </a:solidFill>
              </a:rPr>
              <a:t>      37,073  (∆8,3)       22,35              38,3 %                      </a:t>
            </a:r>
          </a:p>
          <a:p>
            <a:endParaRPr lang="sk-SK" sz="1600" dirty="0" smtClean="0">
              <a:solidFill>
                <a:srgbClr val="FFFF00"/>
              </a:solidFill>
            </a:endParaRPr>
          </a:p>
          <a:p>
            <a:r>
              <a:rPr lang="sk-SK" sz="1600" dirty="0" smtClean="0">
                <a:solidFill>
                  <a:srgbClr val="FFFF00"/>
                </a:solidFill>
              </a:rPr>
              <a:t>         </a:t>
            </a:r>
            <a:r>
              <a:rPr lang="sk-SK" sz="1600" b="1" dirty="0" err="1" smtClean="0">
                <a:solidFill>
                  <a:srgbClr val="FFFF00"/>
                </a:solidFill>
              </a:rPr>
              <a:t>Parotid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>
                <a:solidFill>
                  <a:srgbClr val="FFFF00"/>
                </a:solidFill>
              </a:rPr>
              <a:t>L</a:t>
            </a:r>
            <a:r>
              <a:rPr lang="sk-SK" sz="1600" b="1" dirty="0" smtClean="0">
                <a:solidFill>
                  <a:srgbClr val="FFFF00"/>
                </a:solidFill>
              </a:rPr>
              <a:t>        </a:t>
            </a:r>
            <a:r>
              <a:rPr lang="sk-SK" sz="1600" dirty="0" smtClean="0">
                <a:solidFill>
                  <a:srgbClr val="FFFF00"/>
                </a:solidFill>
              </a:rPr>
              <a:t>22,793                  46,21</a:t>
            </a:r>
          </a:p>
          <a:p>
            <a:r>
              <a:rPr lang="sk-SK" sz="1600" b="1" dirty="0" err="1">
                <a:solidFill>
                  <a:srgbClr val="FFFF00"/>
                </a:solidFill>
              </a:rPr>
              <a:t>r</a:t>
            </a:r>
            <a:r>
              <a:rPr lang="sk-SK" sz="1600" b="1" dirty="0" err="1" smtClean="0">
                <a:solidFill>
                  <a:srgbClr val="FFFF00"/>
                </a:solidFill>
              </a:rPr>
              <a:t>eCT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 err="1" smtClean="0">
                <a:solidFill>
                  <a:srgbClr val="FFFF00"/>
                </a:solidFill>
              </a:rPr>
              <a:t>Parotid</a:t>
            </a:r>
            <a:r>
              <a:rPr lang="sk-SK" sz="1600" b="1" dirty="0" smtClean="0">
                <a:solidFill>
                  <a:srgbClr val="FFFF00"/>
                </a:solidFill>
              </a:rPr>
              <a:t> </a:t>
            </a:r>
            <a:r>
              <a:rPr lang="sk-SK" sz="1600" b="1" dirty="0">
                <a:solidFill>
                  <a:srgbClr val="FFFF00"/>
                </a:solidFill>
              </a:rPr>
              <a:t>L</a:t>
            </a:r>
            <a:r>
              <a:rPr lang="sk-SK" sz="1600" b="1" dirty="0" smtClean="0">
                <a:solidFill>
                  <a:srgbClr val="FFFF00"/>
                </a:solidFill>
              </a:rPr>
              <a:t>        27,837  (∆5,0)       28,94              37,4 %</a:t>
            </a:r>
          </a:p>
        </p:txBody>
      </p:sp>
      <p:sp>
        <p:nvSpPr>
          <p:cNvPr id="8" name="Obdĺžnik 7"/>
          <p:cNvSpPr/>
          <p:nvPr/>
        </p:nvSpPr>
        <p:spPr>
          <a:xfrm>
            <a:off x="6516216" y="1268760"/>
            <a:ext cx="2160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400" dirty="0" smtClean="0">
                <a:solidFill>
                  <a:srgbClr val="FFFF00"/>
                </a:solidFill>
              </a:rPr>
              <a:t>       Váha pred RT  96 kg </a:t>
            </a:r>
          </a:p>
          <a:p>
            <a:r>
              <a:rPr lang="sk-SK" sz="1400" dirty="0" smtClean="0">
                <a:solidFill>
                  <a:srgbClr val="FFFF00"/>
                </a:solidFill>
              </a:rPr>
              <a:t>       Pokles váhy o 9 kg</a:t>
            </a:r>
            <a:endParaRPr lang="sk-SK" sz="1400" dirty="0"/>
          </a:p>
        </p:txBody>
      </p:sp>
      <p:sp>
        <p:nvSpPr>
          <p:cNvPr id="9" name="BlokTextu 8"/>
          <p:cNvSpPr txBox="1"/>
          <p:nvPr/>
        </p:nvSpPr>
        <p:spPr>
          <a:xfrm>
            <a:off x="1619672" y="5229200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err="1" smtClean="0">
                <a:solidFill>
                  <a:srgbClr val="00B050"/>
                </a:solidFill>
              </a:rPr>
              <a:t>Parotid</a:t>
            </a:r>
            <a:r>
              <a:rPr lang="sk-SK" sz="800" dirty="0" smtClean="0">
                <a:solidFill>
                  <a:srgbClr val="00B050"/>
                </a:solidFill>
              </a:rPr>
              <a:t> R            ───</a:t>
            </a:r>
          </a:p>
          <a:p>
            <a:endParaRPr lang="sk-SK" sz="800" dirty="0" smtClean="0">
              <a:solidFill>
                <a:schemeClr val="accent1"/>
              </a:solidFill>
            </a:endParaRPr>
          </a:p>
          <a:p>
            <a:r>
              <a:rPr lang="sk-SK" sz="800" dirty="0" err="1" smtClean="0">
                <a:solidFill>
                  <a:srgbClr val="FFFF00"/>
                </a:solidFill>
              </a:rPr>
              <a:t>demParotid</a:t>
            </a:r>
            <a:r>
              <a:rPr lang="sk-SK" sz="800" dirty="0" smtClean="0">
                <a:solidFill>
                  <a:srgbClr val="FFFF00"/>
                </a:solidFill>
              </a:rPr>
              <a:t>  L     ───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4932040" y="332656"/>
            <a:ext cx="403244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600" b="1" dirty="0" smtClean="0">
                <a:solidFill>
                  <a:srgbClr val="FFFF00"/>
                </a:solidFill>
              </a:rPr>
              <a:t>Porovnanie :</a:t>
            </a:r>
          </a:p>
          <a:p>
            <a:r>
              <a:rPr lang="sk-SK" sz="1600" b="1" dirty="0" smtClean="0">
                <a:solidFill>
                  <a:srgbClr val="FFFF00"/>
                </a:solidFill>
              </a:rPr>
              <a:t>- CT  </a:t>
            </a:r>
            <a:r>
              <a:rPr lang="sk-SK" sz="1600" dirty="0" smtClean="0">
                <a:solidFill>
                  <a:srgbClr val="FFFF00"/>
                </a:solidFill>
              </a:rPr>
              <a:t>v demonštračnej polohe v 5-bodovej maske s posunom pliec nadol</a:t>
            </a:r>
          </a:p>
          <a:p>
            <a:r>
              <a:rPr lang="sk-SK" sz="1600" b="1" dirty="0" smtClean="0">
                <a:solidFill>
                  <a:srgbClr val="FFFF00"/>
                </a:solidFill>
              </a:rPr>
              <a:t>- plánovacie CT – </a:t>
            </a:r>
            <a:r>
              <a:rPr lang="sk-SK" sz="1600" dirty="0" smtClean="0">
                <a:solidFill>
                  <a:srgbClr val="FFFF00"/>
                </a:solidFill>
              </a:rPr>
              <a:t>kontúry hlavíc ramenných kostí a CTV 54, CTV 60</a:t>
            </a:r>
            <a:r>
              <a:rPr lang="sk-SK" sz="1600" b="1" dirty="0" smtClean="0">
                <a:solidFill>
                  <a:srgbClr val="FFFF00"/>
                </a:solidFill>
              </a:rPr>
              <a:t>. </a:t>
            </a:r>
            <a:endParaRPr lang="sk-SK" sz="1600" dirty="0" smtClean="0">
              <a:solidFill>
                <a:srgbClr val="FFFF00"/>
              </a:solidFill>
            </a:endParaRPr>
          </a:p>
          <a:p>
            <a:endParaRPr lang="sk-SK" sz="1600" dirty="0" smtClean="0">
              <a:solidFill>
                <a:srgbClr val="FFFF00"/>
              </a:solidFill>
            </a:endParaRPr>
          </a:p>
          <a:p>
            <a:r>
              <a:rPr lang="sk-SK" sz="1600" dirty="0" smtClean="0">
                <a:solidFill>
                  <a:srgbClr val="FFFF00"/>
                </a:solidFill>
              </a:rPr>
              <a:t>Pravá hlavica </a:t>
            </a:r>
            <a:r>
              <a:rPr lang="sk-SK" sz="1600" dirty="0" err="1" smtClean="0">
                <a:solidFill>
                  <a:srgbClr val="FFFF00"/>
                </a:solidFill>
              </a:rPr>
              <a:t>humeru</a:t>
            </a:r>
            <a:r>
              <a:rPr lang="sk-SK" sz="1600" dirty="0" smtClean="0">
                <a:solidFill>
                  <a:srgbClr val="FFFF00"/>
                </a:solidFill>
              </a:rPr>
              <a:t> -  7 mm</a:t>
            </a:r>
          </a:p>
          <a:p>
            <a:r>
              <a:rPr lang="sk-SK" sz="1600" dirty="0" smtClean="0">
                <a:solidFill>
                  <a:srgbClr val="FFFF00"/>
                </a:solidFill>
              </a:rPr>
              <a:t>Ľavá hlavica </a:t>
            </a:r>
            <a:r>
              <a:rPr lang="sk-SK" sz="1600" dirty="0" err="1" smtClean="0">
                <a:solidFill>
                  <a:srgbClr val="FFFF00"/>
                </a:solidFill>
              </a:rPr>
              <a:t>humeru</a:t>
            </a:r>
            <a:r>
              <a:rPr lang="sk-SK" sz="1600" dirty="0" smtClean="0">
                <a:solidFill>
                  <a:srgbClr val="FFFF00"/>
                </a:solidFill>
              </a:rPr>
              <a:t> -  16 mm </a:t>
            </a:r>
            <a:endParaRPr lang="sk-SK" sz="1600" dirty="0">
              <a:solidFill>
                <a:srgbClr val="FFFF00"/>
              </a:solidFill>
            </a:endParaRPr>
          </a:p>
        </p:txBody>
      </p:sp>
      <p:pic>
        <p:nvPicPr>
          <p:cNvPr id="4" name="Picture 2" descr="Z:\Peter\Dropbox\3 konf SSRO Trencin 2016\kristof plecia c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6632"/>
            <a:ext cx="4320480" cy="3312368"/>
          </a:xfrm>
          <a:prstGeom prst="rect">
            <a:avLst/>
          </a:prstGeom>
          <a:noFill/>
        </p:spPr>
      </p:pic>
      <p:sp>
        <p:nvSpPr>
          <p:cNvPr id="7" name="Obdĺžnik 6"/>
          <p:cNvSpPr/>
          <p:nvPr/>
        </p:nvSpPr>
        <p:spPr>
          <a:xfrm>
            <a:off x="179512" y="3573016"/>
            <a:ext cx="3168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600" b="1" dirty="0">
                <a:solidFill>
                  <a:srgbClr val="FFFF00"/>
                </a:solidFill>
              </a:rPr>
              <a:t>DVH </a:t>
            </a:r>
            <a:r>
              <a:rPr lang="sk-SK" sz="1600" dirty="0">
                <a:solidFill>
                  <a:srgbClr val="FFFF00"/>
                </a:solidFill>
              </a:rPr>
              <a:t>- zmena dávkovej distribúcie v </a:t>
            </a:r>
            <a:r>
              <a:rPr lang="sk-SK" sz="1600" dirty="0" smtClean="0">
                <a:solidFill>
                  <a:srgbClr val="FFFF00"/>
                </a:solidFill>
              </a:rPr>
              <a:t> TV bez preplánovania pôvodného plánu.</a:t>
            </a:r>
            <a:endParaRPr lang="sk-SK" sz="1600" dirty="0">
              <a:solidFill>
                <a:srgbClr val="FFFF00"/>
              </a:solidFill>
            </a:endParaRPr>
          </a:p>
        </p:txBody>
      </p:sp>
      <p:pic>
        <p:nvPicPr>
          <p:cNvPr id="9" name="Obrázok 8" descr="kristof plecia DVH CTV ciarkova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8992" y="3071809"/>
            <a:ext cx="5623192" cy="3473147"/>
          </a:xfrm>
          <a:prstGeom prst="rect">
            <a:avLst/>
          </a:prstGeom>
        </p:spPr>
      </p:pic>
      <p:sp>
        <p:nvSpPr>
          <p:cNvPr id="11" name="BlokTextu 10"/>
          <p:cNvSpPr txBox="1"/>
          <p:nvPr/>
        </p:nvSpPr>
        <p:spPr>
          <a:xfrm>
            <a:off x="3857620" y="4786322"/>
            <a:ext cx="1699504" cy="830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sk-SK" sz="1200" dirty="0" smtClean="0">
                <a:solidFill>
                  <a:schemeClr val="accent1"/>
                </a:solidFill>
              </a:rPr>
              <a:t>CTV54                ───</a:t>
            </a:r>
          </a:p>
          <a:p>
            <a:r>
              <a:rPr lang="sk-SK" sz="1200" dirty="0" smtClean="0">
                <a:solidFill>
                  <a:srgbClr val="FF7C80"/>
                </a:solidFill>
              </a:rPr>
              <a:t>CTV60                ───</a:t>
            </a:r>
          </a:p>
          <a:p>
            <a:r>
              <a:rPr lang="sk-SK" sz="1200" dirty="0" smtClean="0"/>
              <a:t>Pôvodný plán      ───</a:t>
            </a:r>
          </a:p>
          <a:p>
            <a:r>
              <a:rPr lang="sk-SK" sz="1200" dirty="0" smtClean="0"/>
              <a:t>Hybridný plán      ------</a:t>
            </a:r>
            <a:endParaRPr lang="sk-SK" sz="1200" dirty="0"/>
          </a:p>
        </p:txBody>
      </p:sp>
      <p:graphicFrame>
        <p:nvGraphicFramePr>
          <p:cNvPr id="12" name="Tabuľka 11"/>
          <p:cNvGraphicFramePr>
            <a:graphicFrameLocks noGrp="1"/>
          </p:cNvGraphicFramePr>
          <p:nvPr/>
        </p:nvGraphicFramePr>
        <p:xfrm>
          <a:off x="214282" y="4641554"/>
          <a:ext cx="3214678" cy="1859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7224"/>
                <a:gridCol w="1000132"/>
                <a:gridCol w="1357322"/>
              </a:tblGrid>
              <a:tr h="472354">
                <a:tc>
                  <a:txBody>
                    <a:bodyPr/>
                    <a:lstStyle/>
                    <a:p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Mean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dose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Gy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D</a:t>
                      </a:r>
                      <a:r>
                        <a:rPr lang="sk-SK" sz="1400" baseline="-25000" dirty="0" smtClean="0">
                          <a:solidFill>
                            <a:srgbClr val="FFFF00"/>
                          </a:solidFill>
                        </a:rPr>
                        <a:t>99%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near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 min)</a:t>
                      </a:r>
                    </a:p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sk-SK" sz="1400" dirty="0" err="1" smtClean="0">
                          <a:solidFill>
                            <a:srgbClr val="FFFF00"/>
                          </a:solidFill>
                        </a:rPr>
                        <a:t>Gy</a:t>
                      </a:r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855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54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55,268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52,98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855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54 h</a:t>
                      </a:r>
                    </a:p>
                    <a:p>
                      <a:endParaRPr lang="sk-SK" sz="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56,300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51,32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855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60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60,461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57,40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77855">
                <a:tc>
                  <a:txBody>
                    <a:bodyPr/>
                    <a:lstStyle/>
                    <a:p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CTV 60 h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dirty="0" smtClean="0">
                          <a:solidFill>
                            <a:srgbClr val="FFFF00"/>
                          </a:solidFill>
                        </a:rPr>
                        <a:t>62,087</a:t>
                      </a:r>
                      <a:endParaRPr lang="sk-SK" sz="14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1400" b="0" dirty="0" smtClean="0">
                          <a:solidFill>
                            <a:srgbClr val="FFFF00"/>
                          </a:solidFill>
                        </a:rPr>
                        <a:t>55,49</a:t>
                      </a:r>
                      <a:endParaRPr lang="sk-SK" sz="1400" b="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7745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Z:\Peter\Dropbox\3 konf SSRO Trencin 2016\kristof plecia parotidy co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04664"/>
            <a:ext cx="3528393" cy="3024336"/>
          </a:xfrm>
          <a:prstGeom prst="rect">
            <a:avLst/>
          </a:prstGeom>
          <a:noFill/>
        </p:spPr>
      </p:pic>
      <p:pic>
        <p:nvPicPr>
          <p:cNvPr id="5" name="Obrázok 4" descr="kristof plecia parotidy tr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404664"/>
            <a:ext cx="2520280" cy="3024336"/>
          </a:xfrm>
          <a:prstGeom prst="rect">
            <a:avLst/>
          </a:prstGeom>
        </p:spPr>
      </p:pic>
      <p:pic>
        <p:nvPicPr>
          <p:cNvPr id="6" name="Obrázok 5" descr="kristof plecia DVH parotid 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789040"/>
            <a:ext cx="4392488" cy="2786082"/>
          </a:xfrm>
          <a:prstGeom prst="rect">
            <a:avLst/>
          </a:prstGeom>
        </p:spPr>
      </p:pic>
      <p:pic>
        <p:nvPicPr>
          <p:cNvPr id="7" name="Obrázok 6" descr="kristof plecia DVH parotid 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789040"/>
            <a:ext cx="4320480" cy="2736304"/>
          </a:xfrm>
          <a:prstGeom prst="rect">
            <a:avLst/>
          </a:prstGeom>
        </p:spPr>
      </p:pic>
      <p:sp>
        <p:nvSpPr>
          <p:cNvPr id="8" name="Obdĺžnik 7"/>
          <p:cNvSpPr/>
          <p:nvPr/>
        </p:nvSpPr>
        <p:spPr>
          <a:xfrm>
            <a:off x="251520" y="116632"/>
            <a:ext cx="889248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600" b="1" dirty="0" smtClean="0">
                <a:solidFill>
                  <a:srgbClr val="FFFF00"/>
                </a:solidFill>
              </a:rPr>
              <a:t>CT v demonštračnej polohe  - </a:t>
            </a:r>
            <a:r>
              <a:rPr lang="sk-SK" sz="1600" dirty="0" smtClean="0">
                <a:solidFill>
                  <a:srgbClr val="FFFF00"/>
                </a:solidFill>
              </a:rPr>
              <a:t>plecia nadol - posun príušných slinných ž. dorzálne a </a:t>
            </a:r>
            <a:r>
              <a:rPr lang="sk-SK" sz="1600" dirty="0" err="1" smtClean="0">
                <a:solidFill>
                  <a:srgbClr val="FFFF00"/>
                </a:solidFill>
              </a:rPr>
              <a:t>kaudálne</a:t>
            </a:r>
            <a:endParaRPr lang="sk-SK" sz="1600" dirty="0">
              <a:solidFill>
                <a:srgbClr val="FFFF00"/>
              </a:solidFill>
            </a:endParaRPr>
          </a:p>
        </p:txBody>
      </p:sp>
      <p:sp>
        <p:nvSpPr>
          <p:cNvPr id="9" name="Obdĺžnik 8"/>
          <p:cNvSpPr/>
          <p:nvPr/>
        </p:nvSpPr>
        <p:spPr>
          <a:xfrm>
            <a:off x="179512" y="3356992"/>
            <a:ext cx="8964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600" b="1" dirty="0" smtClean="0">
                <a:solidFill>
                  <a:srgbClr val="FFFF00"/>
                </a:solidFill>
              </a:rPr>
              <a:t>DVH</a:t>
            </a:r>
            <a:r>
              <a:rPr lang="sk-SK" sz="1600" dirty="0" smtClean="0">
                <a:solidFill>
                  <a:srgbClr val="FFFF00"/>
                </a:solidFill>
              </a:rPr>
              <a:t> - zmena dávkovej distribúcie na oblasť príušných žliaz bez preplánovania pôvodného plánu.</a:t>
            </a:r>
            <a:endParaRPr lang="sk-SK" sz="1600" dirty="0"/>
          </a:p>
        </p:txBody>
      </p:sp>
      <p:sp>
        <p:nvSpPr>
          <p:cNvPr id="10" name="Obdĺžnik 9"/>
          <p:cNvSpPr/>
          <p:nvPr/>
        </p:nvSpPr>
        <p:spPr>
          <a:xfrm>
            <a:off x="2195736" y="3717032"/>
            <a:ext cx="4248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 smtClean="0">
                <a:solidFill>
                  <a:srgbClr val="FFFF00"/>
                </a:solidFill>
              </a:rPr>
              <a:t>                     </a:t>
            </a:r>
            <a:endParaRPr lang="sk-SK" sz="1400" dirty="0"/>
          </a:p>
        </p:txBody>
      </p:sp>
      <p:sp>
        <p:nvSpPr>
          <p:cNvPr id="12" name="Obdĺžnik 11"/>
          <p:cNvSpPr/>
          <p:nvPr/>
        </p:nvSpPr>
        <p:spPr>
          <a:xfrm>
            <a:off x="107504" y="1052737"/>
            <a:ext cx="316835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200" dirty="0" smtClean="0">
                <a:solidFill>
                  <a:srgbClr val="FFFF00"/>
                </a:solidFill>
              </a:rPr>
              <a:t>                                 </a:t>
            </a:r>
            <a:r>
              <a:rPr lang="sk-SK" sz="1200" dirty="0" err="1" smtClean="0">
                <a:solidFill>
                  <a:srgbClr val="FFFF00"/>
                </a:solidFill>
              </a:rPr>
              <a:t>Mean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Dose</a:t>
            </a:r>
            <a:r>
              <a:rPr lang="sk-SK" sz="1200" dirty="0" smtClean="0">
                <a:solidFill>
                  <a:srgbClr val="FFFF00"/>
                </a:solidFill>
              </a:rPr>
              <a:t> (</a:t>
            </a:r>
            <a:r>
              <a:rPr lang="sk-SK" sz="1200" dirty="0" err="1" smtClean="0">
                <a:solidFill>
                  <a:srgbClr val="FFFF00"/>
                </a:solidFill>
              </a:rPr>
              <a:t>Gy</a:t>
            </a:r>
            <a:r>
              <a:rPr lang="sk-SK" sz="1200" dirty="0" smtClean="0">
                <a:solidFill>
                  <a:srgbClr val="FFFF00"/>
                </a:solidFill>
              </a:rPr>
              <a:t>)</a:t>
            </a:r>
          </a:p>
          <a:p>
            <a:endParaRPr lang="sk-SK" sz="1200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       </a:t>
            </a:r>
            <a:r>
              <a:rPr lang="sk-SK" sz="1600" dirty="0" err="1" smtClean="0">
                <a:solidFill>
                  <a:srgbClr val="FFFF00"/>
                </a:solidFill>
              </a:rPr>
              <a:t>Parotid</a:t>
            </a:r>
            <a:r>
              <a:rPr lang="sk-SK" sz="1600" dirty="0" smtClean="0">
                <a:solidFill>
                  <a:srgbClr val="FFFF00"/>
                </a:solidFill>
              </a:rPr>
              <a:t> R   19,709                          </a:t>
            </a:r>
            <a:r>
              <a:rPr lang="sk-SK" sz="1600" dirty="0" err="1" smtClean="0">
                <a:solidFill>
                  <a:srgbClr val="FFFF00"/>
                </a:solidFill>
              </a:rPr>
              <a:t>demParotid</a:t>
            </a:r>
            <a:r>
              <a:rPr lang="sk-SK" sz="1600" dirty="0" smtClean="0">
                <a:solidFill>
                  <a:srgbClr val="FFFF00"/>
                </a:solidFill>
              </a:rPr>
              <a:t> R    </a:t>
            </a:r>
            <a:r>
              <a:rPr lang="sk-SK" sz="1600" b="1" dirty="0" smtClean="0">
                <a:solidFill>
                  <a:srgbClr val="FFFF00"/>
                </a:solidFill>
              </a:rPr>
              <a:t>25,376   (∆5,7)</a:t>
            </a:r>
          </a:p>
          <a:p>
            <a:endParaRPr lang="sk-SK" sz="1600" dirty="0" smtClean="0">
              <a:solidFill>
                <a:srgbClr val="FFFF00"/>
              </a:solidFill>
            </a:endParaRPr>
          </a:p>
          <a:p>
            <a:r>
              <a:rPr lang="sk-SK" sz="1600" dirty="0" smtClean="0">
                <a:solidFill>
                  <a:srgbClr val="FFFF00"/>
                </a:solidFill>
              </a:rPr>
              <a:t>       </a:t>
            </a:r>
            <a:r>
              <a:rPr lang="sk-SK" sz="1600" dirty="0" err="1" smtClean="0">
                <a:solidFill>
                  <a:srgbClr val="FFFF00"/>
                </a:solidFill>
              </a:rPr>
              <a:t>Parotid</a:t>
            </a:r>
            <a:r>
              <a:rPr lang="sk-SK" sz="1600" dirty="0" smtClean="0">
                <a:solidFill>
                  <a:srgbClr val="FFFF00"/>
                </a:solidFill>
              </a:rPr>
              <a:t> L     30,149</a:t>
            </a:r>
          </a:p>
          <a:p>
            <a:r>
              <a:rPr lang="sk-SK" sz="1600" dirty="0" err="1" smtClean="0">
                <a:solidFill>
                  <a:srgbClr val="FFFF00"/>
                </a:solidFill>
              </a:rPr>
              <a:t>demParotid</a:t>
            </a:r>
            <a:r>
              <a:rPr lang="sk-SK" sz="1600" dirty="0" smtClean="0">
                <a:solidFill>
                  <a:srgbClr val="FFFF00"/>
                </a:solidFill>
              </a:rPr>
              <a:t> L     </a:t>
            </a:r>
            <a:r>
              <a:rPr lang="sk-SK" sz="1600" b="1" dirty="0" smtClean="0">
                <a:solidFill>
                  <a:srgbClr val="FFFF00"/>
                </a:solidFill>
              </a:rPr>
              <a:t>35,781   (∆5,6)</a:t>
            </a:r>
          </a:p>
        </p:txBody>
      </p:sp>
      <p:sp>
        <p:nvSpPr>
          <p:cNvPr id="13" name="BlokTextu 12"/>
          <p:cNvSpPr txBox="1"/>
          <p:nvPr/>
        </p:nvSpPr>
        <p:spPr>
          <a:xfrm>
            <a:off x="539552" y="544522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err="1" smtClean="0">
                <a:solidFill>
                  <a:schemeClr val="accent1"/>
                </a:solidFill>
              </a:rPr>
              <a:t>Parotid</a:t>
            </a:r>
            <a:r>
              <a:rPr lang="sk-SK" sz="800" dirty="0" smtClean="0">
                <a:solidFill>
                  <a:schemeClr val="accent1"/>
                </a:solidFill>
              </a:rPr>
              <a:t> R            ───</a:t>
            </a:r>
          </a:p>
          <a:p>
            <a:endParaRPr lang="sk-SK" sz="800" dirty="0" smtClean="0">
              <a:solidFill>
                <a:schemeClr val="accent1"/>
              </a:solidFill>
            </a:endParaRPr>
          </a:p>
          <a:p>
            <a:r>
              <a:rPr lang="sk-SK" sz="800" dirty="0" err="1" smtClean="0">
                <a:solidFill>
                  <a:srgbClr val="00B050"/>
                </a:solidFill>
              </a:rPr>
              <a:t>demParotid</a:t>
            </a:r>
            <a:r>
              <a:rPr lang="sk-SK" sz="800" dirty="0" smtClean="0">
                <a:solidFill>
                  <a:srgbClr val="00B050"/>
                </a:solidFill>
              </a:rPr>
              <a:t>  R    ───</a:t>
            </a:r>
          </a:p>
        </p:txBody>
      </p:sp>
      <p:sp>
        <p:nvSpPr>
          <p:cNvPr id="14" name="BlokTextu 13"/>
          <p:cNvSpPr txBox="1"/>
          <p:nvPr/>
        </p:nvSpPr>
        <p:spPr>
          <a:xfrm>
            <a:off x="5076056" y="5445224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800" dirty="0" err="1" smtClean="0">
                <a:solidFill>
                  <a:schemeClr val="accent6">
                    <a:lumMod val="75000"/>
                  </a:schemeClr>
                </a:solidFill>
              </a:rPr>
              <a:t>Parotid</a:t>
            </a:r>
            <a:r>
              <a:rPr lang="sk-SK" sz="800" dirty="0" smtClean="0">
                <a:solidFill>
                  <a:schemeClr val="accent6">
                    <a:lumMod val="75000"/>
                  </a:schemeClr>
                </a:solidFill>
              </a:rPr>
              <a:t> L            ───</a:t>
            </a:r>
          </a:p>
          <a:p>
            <a:endParaRPr lang="sk-SK" sz="800" dirty="0" smtClean="0">
              <a:solidFill>
                <a:schemeClr val="accent1"/>
              </a:solidFill>
            </a:endParaRPr>
          </a:p>
          <a:p>
            <a:r>
              <a:rPr lang="sk-SK" sz="800" dirty="0" err="1" smtClean="0">
                <a:solidFill>
                  <a:srgbClr val="FFFF00"/>
                </a:solidFill>
              </a:rPr>
              <a:t>demParotid</a:t>
            </a:r>
            <a:r>
              <a:rPr lang="sk-SK" sz="800" dirty="0" smtClean="0">
                <a:solidFill>
                  <a:srgbClr val="FFFF00"/>
                </a:solidFill>
              </a:rPr>
              <a:t>  L    ─── </a:t>
            </a:r>
          </a:p>
        </p:txBody>
      </p:sp>
    </p:spTree>
    <p:extLst>
      <p:ext uri="{BB962C8B-B14F-4D97-AF65-F5344CB8AC3E}">
        <p14:creationId xmlns:p14="http://schemas.microsoft.com/office/powerpoint/2010/main" xmlns="" val="2815787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60648"/>
            <a:ext cx="278034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908720"/>
            <a:ext cx="269367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933056"/>
            <a:ext cx="276034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2636912"/>
            <a:ext cx="2466975" cy="232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bdĺžnik 5"/>
          <p:cNvSpPr/>
          <p:nvPr/>
        </p:nvSpPr>
        <p:spPr>
          <a:xfrm>
            <a:off x="539552" y="4869160"/>
            <a:ext cx="541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400" b="1" dirty="0" smtClean="0">
                <a:solidFill>
                  <a:srgbClr val="92D050"/>
                </a:solidFill>
              </a:rPr>
              <a:t>Ďakujem za pozornosť. </a:t>
            </a:r>
            <a:endParaRPr lang="sk-SK" sz="2400" dirty="0">
              <a:solidFill>
                <a:srgbClr val="92D050"/>
              </a:solidFill>
            </a:endParaRPr>
          </a:p>
        </p:txBody>
      </p:sp>
      <p:sp>
        <p:nvSpPr>
          <p:cNvPr id="7" name="Obdĺžnik 6"/>
          <p:cNvSpPr/>
          <p:nvPr/>
        </p:nvSpPr>
        <p:spPr>
          <a:xfrm>
            <a:off x="6876256" y="1484784"/>
            <a:ext cx="18722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7030A0"/>
                </a:solidFill>
              </a:rPr>
              <a:t>Plánovacie CT</a:t>
            </a:r>
          </a:p>
          <a:p>
            <a:endParaRPr lang="sk-SK" b="1" dirty="0" smtClean="0">
              <a:solidFill>
                <a:srgbClr val="7030A0"/>
              </a:solidFill>
            </a:endParaRPr>
          </a:p>
          <a:p>
            <a:r>
              <a:rPr lang="sk-SK" b="1" dirty="0" err="1" smtClean="0">
                <a:solidFill>
                  <a:srgbClr val="92D050"/>
                </a:solidFill>
              </a:rPr>
              <a:t>kV</a:t>
            </a:r>
            <a:r>
              <a:rPr lang="sk-SK" b="1" dirty="0" smtClean="0">
                <a:solidFill>
                  <a:srgbClr val="92D050"/>
                </a:solidFill>
              </a:rPr>
              <a:t>  CBCT</a:t>
            </a:r>
            <a:endParaRPr lang="sk-SK" dirty="0">
              <a:solidFill>
                <a:srgbClr val="92D050"/>
              </a:solidFill>
            </a:endParaRPr>
          </a:p>
        </p:txBody>
      </p:sp>
      <p:sp>
        <p:nvSpPr>
          <p:cNvPr id="8" name="Obdĺžnik 7"/>
          <p:cNvSpPr/>
          <p:nvPr/>
        </p:nvSpPr>
        <p:spPr>
          <a:xfrm>
            <a:off x="827584" y="2924944"/>
            <a:ext cx="831641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400" dirty="0" smtClean="0">
                <a:solidFill>
                  <a:srgbClr val="FFFF00"/>
                </a:solidFill>
              </a:rPr>
              <a:t>   Väčší </a:t>
            </a:r>
            <a:r>
              <a:rPr lang="sk-SK" sz="1400" dirty="0" err="1" smtClean="0">
                <a:solidFill>
                  <a:srgbClr val="FFFF00"/>
                </a:solidFill>
              </a:rPr>
              <a:t>depresor</a:t>
            </a:r>
            <a:r>
              <a:rPr lang="sk-SK" sz="1400" dirty="0" smtClean="0">
                <a:solidFill>
                  <a:srgbClr val="FFFF00"/>
                </a:solidFill>
              </a:rPr>
              <a:t> jazyka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</a:t>
            </a:r>
            <a:r>
              <a:rPr lang="sk-SK" sz="1400" dirty="0" smtClean="0">
                <a:solidFill>
                  <a:srgbClr val="FFFF00"/>
                </a:solidFill>
              </a:rPr>
              <a:t>Zubná protéza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                                           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                                        </a:t>
            </a:r>
            <a:r>
              <a:rPr lang="sk-SK" sz="1400" dirty="0" smtClean="0">
                <a:solidFill>
                  <a:srgbClr val="FFFF00"/>
                </a:solidFill>
              </a:rPr>
              <a:t>Extrakcia zubov až po </a:t>
            </a:r>
            <a:r>
              <a:rPr lang="sk-SK" sz="1400" dirty="0" err="1" smtClean="0">
                <a:solidFill>
                  <a:srgbClr val="FFFF00"/>
                </a:solidFill>
              </a:rPr>
              <a:t>pCT</a:t>
            </a:r>
            <a:endParaRPr lang="sk-SK" sz="1400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</a:t>
            </a:r>
            <a:r>
              <a:rPr lang="sk-SK" sz="1400" dirty="0" err="1" smtClean="0">
                <a:solidFill>
                  <a:srgbClr val="FFFF00"/>
                </a:solidFill>
              </a:rPr>
              <a:t>Tracheostomická</a:t>
            </a:r>
            <a:r>
              <a:rPr lang="sk-SK" sz="1400" dirty="0" smtClean="0">
                <a:solidFill>
                  <a:srgbClr val="FFFF00"/>
                </a:solidFill>
              </a:rPr>
              <a:t> kanyla </a:t>
            </a:r>
            <a:endParaRPr lang="sk-SK" sz="1400" dirty="0"/>
          </a:p>
        </p:txBody>
      </p:sp>
      <p:sp>
        <p:nvSpPr>
          <p:cNvPr id="9" name="Obdĺžnik 8"/>
          <p:cNvSpPr/>
          <p:nvPr/>
        </p:nvSpPr>
        <p:spPr>
          <a:xfrm>
            <a:off x="3419872" y="188640"/>
            <a:ext cx="56166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400" dirty="0" smtClean="0">
                <a:solidFill>
                  <a:srgbClr val="FFFF00"/>
                </a:solidFill>
              </a:rPr>
              <a:t>  XVI </a:t>
            </a:r>
            <a:r>
              <a:rPr lang="sk-SK" sz="1400" dirty="0" err="1" smtClean="0">
                <a:solidFill>
                  <a:srgbClr val="FFFF00"/>
                </a:solidFill>
              </a:rPr>
              <a:t>Protocols</a:t>
            </a:r>
            <a:r>
              <a:rPr lang="sk-SK" sz="1400" dirty="0" smtClean="0">
                <a:solidFill>
                  <a:srgbClr val="FFFF00"/>
                </a:solidFill>
              </a:rPr>
              <a:t>: </a:t>
            </a:r>
            <a:r>
              <a:rPr lang="sk-SK" sz="1400" dirty="0" err="1" smtClean="0">
                <a:solidFill>
                  <a:srgbClr val="FFFF00"/>
                </a:solidFill>
              </a:rPr>
              <a:t>Netherlands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Cancer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Institute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The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Netherlands</a:t>
            </a:r>
            <a:r>
              <a:rPr lang="sk-SK" sz="1400" dirty="0" smtClean="0">
                <a:solidFill>
                  <a:srgbClr val="FFFF00"/>
                </a:solidFill>
              </a:rPr>
              <a:t>, 2015 </a:t>
            </a:r>
            <a:endParaRPr lang="sk-SK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539552" y="476672"/>
            <a:ext cx="82809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Obrazom riadená rádioterapia – </a:t>
            </a:r>
            <a:r>
              <a:rPr lang="sk-SK" b="1" dirty="0" err="1" smtClean="0">
                <a:solidFill>
                  <a:srgbClr val="FFFF00"/>
                </a:solidFill>
              </a:rPr>
              <a:t>Image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Guided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Radiotherapy</a:t>
            </a:r>
            <a:r>
              <a:rPr lang="sk-SK" b="1" dirty="0" smtClean="0">
                <a:solidFill>
                  <a:srgbClr val="FFFF00"/>
                </a:solidFill>
              </a:rPr>
              <a:t> (IGRT) </a:t>
            </a:r>
            <a:r>
              <a:rPr lang="sk-SK" dirty="0" smtClean="0">
                <a:solidFill>
                  <a:srgbClr val="FFFF00"/>
                </a:solidFill>
              </a:rPr>
              <a:t>je najnovším trendom pre zvýšenie presnosti a správnosti v oblasti radiačných  odporučení.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IGRT</a:t>
            </a:r>
            <a:r>
              <a:rPr lang="sk-SK" dirty="0" smtClean="0">
                <a:solidFill>
                  <a:srgbClr val="FFFF00"/>
                </a:solidFill>
              </a:rPr>
              <a:t> je </a:t>
            </a:r>
            <a:r>
              <a:rPr lang="sk-SK" dirty="0" smtClean="0">
                <a:solidFill>
                  <a:srgbClr val="FFFF00"/>
                </a:solidFill>
              </a:rPr>
              <a:t>integrálnou súčasťou </a:t>
            </a:r>
            <a:r>
              <a:rPr lang="sk-SK" dirty="0" smtClean="0">
                <a:solidFill>
                  <a:srgbClr val="FFFF00"/>
                </a:solidFill>
              </a:rPr>
              <a:t>konformných ožarovacích techník IMRT, VMAT...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Konformná rádioterapia </a:t>
            </a:r>
            <a:r>
              <a:rPr lang="sk-SK" dirty="0" smtClean="0">
                <a:solidFill>
                  <a:srgbClr val="FFFF00"/>
                </a:solidFill>
              </a:rPr>
              <a:t>je štandardom kuratívnej liečby zhubných nádorov hlavy a krku.                                             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              </a:t>
            </a:r>
            <a:r>
              <a:rPr lang="sk-SK" sz="1200" dirty="0" err="1" smtClean="0">
                <a:solidFill>
                  <a:srgbClr val="FFFF00"/>
                </a:solidFill>
              </a:rPr>
              <a:t>Brown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al</a:t>
            </a:r>
            <a:r>
              <a:rPr lang="sk-SK" sz="1200" dirty="0" smtClean="0">
                <a:solidFill>
                  <a:srgbClr val="FFFF00"/>
                </a:solidFill>
              </a:rPr>
              <a:t>, </a:t>
            </a:r>
            <a:r>
              <a:rPr lang="sk-SK" sz="1200" dirty="0" err="1" smtClean="0">
                <a:solidFill>
                  <a:srgbClr val="FFFF00"/>
                </a:solidFill>
              </a:rPr>
              <a:t>Radiother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Oncol</a:t>
            </a:r>
            <a:r>
              <a:rPr lang="sk-SK" sz="1200" dirty="0" smtClean="0">
                <a:solidFill>
                  <a:srgbClr val="FFFF00"/>
                </a:solidFill>
              </a:rPr>
              <a:t>, 2015 </a:t>
            </a: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Pre liečbu žiarením zhubných nádorov hlavy a krku je charakteristická 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smtClean="0">
                <a:solidFill>
                  <a:srgbClr val="FFFF00"/>
                </a:solidFill>
              </a:rPr>
              <a:t>polohová </a:t>
            </a:r>
            <a:r>
              <a:rPr lang="sk-SK" b="1" dirty="0" smtClean="0">
                <a:solidFill>
                  <a:srgbClr val="FFFF00"/>
                </a:solidFill>
              </a:rPr>
              <a:t>variabilita </a:t>
            </a:r>
            <a:r>
              <a:rPr lang="sk-SK" dirty="0" smtClean="0">
                <a:solidFill>
                  <a:srgbClr val="FFFF00"/>
                </a:solidFill>
              </a:rPr>
              <a:t>medzi jednotlivými frakciami </a:t>
            </a:r>
            <a:r>
              <a:rPr lang="sk-SK" dirty="0" smtClean="0">
                <a:solidFill>
                  <a:srgbClr val="FFFF00"/>
                </a:solidFill>
              </a:rPr>
              <a:t>v kombinácii </a:t>
            </a:r>
            <a:r>
              <a:rPr lang="sk-SK" dirty="0" smtClean="0">
                <a:solidFill>
                  <a:srgbClr val="FFFF00"/>
                </a:solidFill>
              </a:rPr>
              <a:t>s </a:t>
            </a:r>
            <a:r>
              <a:rPr lang="sk-SK" b="1" dirty="0" smtClean="0">
                <a:solidFill>
                  <a:srgbClr val="FFFF00"/>
                </a:solidFill>
              </a:rPr>
              <a:t>anatomickými zmenami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dirty="0" smtClean="0">
                <a:solidFill>
                  <a:srgbClr val="FFFF00"/>
                </a:solidFill>
              </a:rPr>
              <a:t>počas liečby žiarením.</a:t>
            </a:r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Polohové zmeny </a:t>
            </a:r>
            <a:r>
              <a:rPr lang="sk-SK" dirty="0" smtClean="0">
                <a:solidFill>
                  <a:srgbClr val="FFFF00"/>
                </a:solidFill>
              </a:rPr>
              <a:t>koriguje </a:t>
            </a:r>
            <a:r>
              <a:rPr lang="sk-SK" b="1" dirty="0" smtClean="0">
                <a:solidFill>
                  <a:srgbClr val="FFFF00"/>
                </a:solidFill>
              </a:rPr>
              <a:t>obrazová navigácia </a:t>
            </a:r>
            <a:r>
              <a:rPr lang="sk-SK" dirty="0" smtClean="0">
                <a:solidFill>
                  <a:srgbClr val="FFFF00"/>
                </a:solidFill>
              </a:rPr>
              <a:t>ožarovacieho procesu. 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Anatomické zmeny </a:t>
            </a:r>
            <a:r>
              <a:rPr lang="sk-SK" dirty="0" smtClean="0">
                <a:solidFill>
                  <a:srgbClr val="FFFF00"/>
                </a:solidFill>
              </a:rPr>
              <a:t>v ožarovanej oblasti koriguje </a:t>
            </a:r>
            <a:r>
              <a:rPr lang="sk-SK" b="1" dirty="0" smtClean="0">
                <a:solidFill>
                  <a:srgbClr val="FFFF00"/>
                </a:solidFill>
              </a:rPr>
              <a:t>preplánovanie</a:t>
            </a:r>
            <a:r>
              <a:rPr lang="sk-SK" dirty="0" smtClean="0">
                <a:solidFill>
                  <a:srgbClr val="FFFF00"/>
                </a:solidFill>
              </a:rPr>
              <a:t>.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                                      </a:t>
            </a:r>
            <a:r>
              <a:rPr lang="sk-SK" sz="1200" dirty="0" smtClean="0">
                <a:solidFill>
                  <a:srgbClr val="FFFF00"/>
                </a:solidFill>
              </a:rPr>
              <a:t>Schwartz </a:t>
            </a:r>
            <a:r>
              <a:rPr lang="sk-SK" sz="1200" dirty="0" err="1" smtClean="0">
                <a:solidFill>
                  <a:srgbClr val="FFFF00"/>
                </a:solidFill>
              </a:rPr>
              <a:t>et</a:t>
            </a:r>
            <a:r>
              <a:rPr lang="sk-SK" sz="1200" dirty="0" smtClean="0">
                <a:solidFill>
                  <a:srgbClr val="FFFF00"/>
                </a:solidFill>
              </a:rPr>
              <a:t> </a:t>
            </a:r>
            <a:r>
              <a:rPr lang="sk-SK" sz="1200" dirty="0" err="1" smtClean="0">
                <a:solidFill>
                  <a:srgbClr val="FFFF00"/>
                </a:solidFill>
              </a:rPr>
              <a:t>al</a:t>
            </a:r>
            <a:r>
              <a:rPr lang="sk-SK" sz="1200" dirty="0" smtClean="0">
                <a:solidFill>
                  <a:srgbClr val="FFFF00"/>
                </a:solidFill>
              </a:rPr>
              <a:t>, </a:t>
            </a:r>
            <a:r>
              <a:rPr lang="en-US" sz="1200" dirty="0" err="1" smtClean="0">
                <a:solidFill>
                  <a:srgbClr val="FFFF00"/>
                </a:solidFill>
              </a:rPr>
              <a:t>Int</a:t>
            </a:r>
            <a:r>
              <a:rPr lang="en-US" sz="1200" dirty="0" smtClean="0">
                <a:solidFill>
                  <a:srgbClr val="FFFF00"/>
                </a:solidFill>
              </a:rPr>
              <a:t> J </a:t>
            </a:r>
            <a:r>
              <a:rPr lang="en-US" sz="1200" dirty="0" err="1" smtClean="0">
                <a:solidFill>
                  <a:srgbClr val="FFFF00"/>
                </a:solidFill>
              </a:rPr>
              <a:t>Radiat</a:t>
            </a:r>
            <a:r>
              <a:rPr lang="en-US" sz="1200" dirty="0" smtClean="0">
                <a:solidFill>
                  <a:srgbClr val="FFFF00"/>
                </a:solidFill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</a:rPr>
              <a:t>Oncol</a:t>
            </a:r>
            <a:r>
              <a:rPr lang="en-US" sz="1200" dirty="0" smtClean="0">
                <a:solidFill>
                  <a:srgbClr val="FFFF00"/>
                </a:solidFill>
              </a:rPr>
              <a:t> </a:t>
            </a:r>
            <a:r>
              <a:rPr lang="en-US" sz="1200" dirty="0" err="1" smtClean="0">
                <a:solidFill>
                  <a:srgbClr val="FFFF00"/>
                </a:solidFill>
              </a:rPr>
              <a:t>Biol</a:t>
            </a:r>
            <a:r>
              <a:rPr lang="en-US" sz="1200" dirty="0" smtClean="0">
                <a:solidFill>
                  <a:srgbClr val="FFFF00"/>
                </a:solidFill>
              </a:rPr>
              <a:t> Phys</a:t>
            </a:r>
            <a:r>
              <a:rPr lang="sk-SK" sz="1200" dirty="0" smtClean="0">
                <a:solidFill>
                  <a:srgbClr val="FFFF00"/>
                </a:solidFill>
              </a:rPr>
              <a:t>,</a:t>
            </a:r>
            <a:r>
              <a:rPr lang="en-US" sz="1200" dirty="0" smtClean="0">
                <a:solidFill>
                  <a:srgbClr val="FFFF00"/>
                </a:solidFill>
              </a:rPr>
              <a:t> 201</a:t>
            </a:r>
            <a:r>
              <a:rPr lang="sk-SK" sz="1200" dirty="0" smtClean="0">
                <a:solidFill>
                  <a:srgbClr val="FFFF00"/>
                </a:solidFill>
              </a:rPr>
              <a:t>2</a:t>
            </a:r>
          </a:p>
          <a:p>
            <a:endParaRPr lang="sk-SK" sz="1200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251520" y="476672"/>
            <a:ext cx="842493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600" dirty="0" smtClean="0">
                <a:solidFill>
                  <a:srgbClr val="FFFF00"/>
                </a:solidFill>
              </a:rPr>
              <a:t>Základom praktickej realizácie konformných ožarovacích techník je kvalitná a </a:t>
            </a:r>
            <a:r>
              <a:rPr lang="sk-SK" sz="1600" b="1" dirty="0" smtClean="0">
                <a:solidFill>
                  <a:srgbClr val="FFFF00"/>
                </a:solidFill>
              </a:rPr>
              <a:t>jednoducho</a:t>
            </a:r>
            <a:r>
              <a:rPr lang="sk-SK" sz="1600" dirty="0" smtClean="0">
                <a:solidFill>
                  <a:srgbClr val="FFFF00"/>
                </a:solidFill>
              </a:rPr>
              <a:t> </a:t>
            </a:r>
            <a:r>
              <a:rPr lang="sk-SK" sz="1600" b="1" dirty="0" smtClean="0">
                <a:solidFill>
                  <a:srgbClr val="FFFF00"/>
                </a:solidFill>
              </a:rPr>
              <a:t>reprodukovateľná </a:t>
            </a:r>
            <a:r>
              <a:rPr lang="sk-SK" sz="1600" b="1" dirty="0" err="1" smtClean="0">
                <a:solidFill>
                  <a:srgbClr val="FFFF00"/>
                </a:solidFill>
              </a:rPr>
              <a:t>imobilizácia</a:t>
            </a:r>
            <a:r>
              <a:rPr lang="sk-SK" sz="1600" b="1" dirty="0" smtClean="0">
                <a:solidFill>
                  <a:srgbClr val="FFFF00"/>
                </a:solidFill>
              </a:rPr>
              <a:t>.</a:t>
            </a:r>
          </a:p>
          <a:p>
            <a:endParaRPr lang="sk-SK" sz="1600" dirty="0" smtClean="0">
              <a:solidFill>
                <a:srgbClr val="FFFF00"/>
              </a:solidFill>
            </a:endParaRPr>
          </a:p>
          <a:p>
            <a:r>
              <a:rPr lang="sk-SK" sz="1600" dirty="0" err="1" smtClean="0">
                <a:solidFill>
                  <a:srgbClr val="FFFF00"/>
                </a:solidFill>
              </a:rPr>
              <a:t>Imobilizácia</a:t>
            </a:r>
            <a:r>
              <a:rPr lang="sk-SK" sz="1600" dirty="0" smtClean="0">
                <a:solidFill>
                  <a:srgbClr val="FFFF00"/>
                </a:solidFill>
              </a:rPr>
              <a:t> garantuje </a:t>
            </a:r>
            <a:r>
              <a:rPr lang="sk-SK" sz="1600" dirty="0" err="1" smtClean="0">
                <a:solidFill>
                  <a:srgbClr val="FFFF00"/>
                </a:solidFill>
              </a:rPr>
              <a:t>interfrakčnú</a:t>
            </a:r>
            <a:r>
              <a:rPr lang="sk-SK" sz="1600" dirty="0" smtClean="0">
                <a:solidFill>
                  <a:srgbClr val="FFFF00"/>
                </a:solidFill>
              </a:rPr>
              <a:t> reprodukovateľnosť</a:t>
            </a:r>
          </a:p>
          <a:p>
            <a:r>
              <a:rPr lang="sk-SK" sz="1600" dirty="0" smtClean="0">
                <a:solidFill>
                  <a:srgbClr val="FFFF00"/>
                </a:solidFill>
              </a:rPr>
              <a:t>polohy pacienta a udržanie stabilnej polohy počas</a:t>
            </a:r>
          </a:p>
          <a:p>
            <a:r>
              <a:rPr lang="sk-SK" sz="1600" dirty="0" smtClean="0">
                <a:solidFill>
                  <a:srgbClr val="FFFF00"/>
                </a:solidFill>
              </a:rPr>
              <a:t>jednotlivých frakcií žiarenia</a:t>
            </a:r>
            <a:r>
              <a:rPr lang="sk-SK" dirty="0" smtClean="0">
                <a:solidFill>
                  <a:srgbClr val="FFFF00"/>
                </a:solidFill>
              </a:rPr>
              <a:t>.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sz="1400" dirty="0" err="1" smtClean="0">
                <a:solidFill>
                  <a:srgbClr val="FFFF00"/>
                </a:solidFill>
              </a:rPr>
              <a:t>Nízkotaviteľná</a:t>
            </a:r>
            <a:r>
              <a:rPr lang="sk-SK" sz="1400" dirty="0" smtClean="0">
                <a:solidFill>
                  <a:srgbClr val="FFFF00"/>
                </a:solidFill>
              </a:rPr>
              <a:t> 5 bodová maska </a:t>
            </a:r>
          </a:p>
          <a:p>
            <a:r>
              <a:rPr lang="sk-SK" sz="1400" dirty="0" err="1" smtClean="0">
                <a:solidFill>
                  <a:srgbClr val="FFFF00"/>
                </a:solidFill>
              </a:rPr>
              <a:t>Posicast</a:t>
            </a:r>
            <a:r>
              <a:rPr lang="sk-SK" sz="1400" dirty="0" smtClean="0">
                <a:solidFill>
                  <a:srgbClr val="FFFF00"/>
                </a:solidFill>
              </a:rPr>
              <a:t>, </a:t>
            </a:r>
            <a:r>
              <a:rPr lang="sk-SK" sz="1400" dirty="0" err="1" smtClean="0">
                <a:solidFill>
                  <a:srgbClr val="FFFF00"/>
                </a:solidFill>
              </a:rPr>
              <a:t>Posifix</a:t>
            </a:r>
            <a:r>
              <a:rPr lang="sk-SK" sz="1400" dirty="0" smtClean="0">
                <a:solidFill>
                  <a:srgbClr val="FFFF00"/>
                </a:solidFill>
              </a:rPr>
              <a:t> Standard,</a:t>
            </a:r>
          </a:p>
          <a:p>
            <a:r>
              <a:rPr lang="sk-SK" sz="1400" dirty="0" smtClean="0">
                <a:solidFill>
                  <a:srgbClr val="FFFF00"/>
                </a:solidFill>
              </a:rPr>
              <a:t>Timo </a:t>
            </a:r>
            <a:r>
              <a:rPr lang="sk-SK" sz="1400" dirty="0" err="1" smtClean="0">
                <a:solidFill>
                  <a:srgbClr val="FFFF00"/>
                </a:solidFill>
              </a:rPr>
              <a:t>Headrests</a:t>
            </a:r>
            <a:r>
              <a:rPr lang="sk-SK" sz="1400" dirty="0" smtClean="0">
                <a:solidFill>
                  <a:srgbClr val="FFFF00"/>
                </a:solidFill>
              </a:rPr>
              <a:t>, </a:t>
            </a:r>
            <a:r>
              <a:rPr lang="sk-SK" sz="1400" dirty="0" err="1" smtClean="0">
                <a:solidFill>
                  <a:srgbClr val="FFFF00"/>
                </a:solidFill>
              </a:rPr>
              <a:t>Kneefix</a:t>
            </a:r>
            <a:r>
              <a:rPr lang="sk-SK" sz="1400" dirty="0" smtClean="0">
                <a:solidFill>
                  <a:srgbClr val="FFFF00"/>
                </a:solidFill>
              </a:rPr>
              <a:t>, </a:t>
            </a:r>
            <a:r>
              <a:rPr lang="sk-SK" sz="1400" dirty="0" err="1" smtClean="0">
                <a:solidFill>
                  <a:srgbClr val="FFFF00"/>
                </a:solidFill>
              </a:rPr>
              <a:t>Feetfix</a:t>
            </a:r>
            <a:r>
              <a:rPr lang="sk-SK" sz="1400" dirty="0" smtClean="0">
                <a:solidFill>
                  <a:srgbClr val="FFFF00"/>
                </a:solidFill>
              </a:rPr>
              <a:t>,</a:t>
            </a:r>
          </a:p>
          <a:p>
            <a:r>
              <a:rPr lang="sk-SK" sz="1400" dirty="0" err="1" smtClean="0">
                <a:solidFill>
                  <a:srgbClr val="FFFF00"/>
                </a:solidFill>
              </a:rPr>
              <a:t>Shoulder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Support</a:t>
            </a:r>
            <a:r>
              <a:rPr lang="sk-SK" sz="1400" dirty="0" smtClean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Cushion</a:t>
            </a:r>
            <a:endParaRPr lang="sk-SK" sz="1400" dirty="0" smtClean="0">
              <a:solidFill>
                <a:srgbClr val="FFFF00"/>
              </a:solidFill>
            </a:endParaRPr>
          </a:p>
          <a:p>
            <a:r>
              <a:rPr lang="sk-SK" sz="1400" dirty="0" smtClean="0">
                <a:solidFill>
                  <a:srgbClr val="FFFF00"/>
                </a:solidFill>
              </a:rPr>
              <a:t>f. CIVCO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</p:txBody>
      </p:sp>
      <p:pic>
        <p:nvPicPr>
          <p:cNvPr id="4098" name="Picture 2" descr="http://www.civco.com/ro/product-images/Thermoplastics/L-PR5.jpg?Product_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700808"/>
            <a:ext cx="1944216" cy="1584176"/>
          </a:xfrm>
          <a:prstGeom prst="rect">
            <a:avLst/>
          </a:prstGeom>
          <a:noFill/>
        </p:spPr>
      </p:pic>
      <p:pic>
        <p:nvPicPr>
          <p:cNvPr id="4100" name="Picture 4" descr="http://www.civco.com/ro/product-images/head-neck/posifix2.jpg?Product_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700808"/>
            <a:ext cx="1692696" cy="1584176"/>
          </a:xfrm>
          <a:prstGeom prst="rect">
            <a:avLst/>
          </a:prstGeom>
          <a:noFill/>
        </p:spPr>
      </p:pic>
      <p:pic>
        <p:nvPicPr>
          <p:cNvPr id="4102" name="Picture 6" descr="http://www.civco.com/ro/product-images/head-neck/MT-TIMO.jpg?Product_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3284984"/>
            <a:ext cx="2808312" cy="1584176"/>
          </a:xfrm>
          <a:prstGeom prst="rect">
            <a:avLst/>
          </a:prstGeom>
          <a:noFill/>
        </p:spPr>
      </p:pic>
      <p:pic>
        <p:nvPicPr>
          <p:cNvPr id="6" name="Picture 2" descr="http://www.civco.com/ro/product-images/head-neck/CUS-40wmodel2.jpg?Product_Ima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653136"/>
            <a:ext cx="2808312" cy="1609354"/>
          </a:xfrm>
          <a:prstGeom prst="rect">
            <a:avLst/>
          </a:prstGeom>
          <a:noFill/>
        </p:spPr>
      </p:pic>
      <p:sp>
        <p:nvSpPr>
          <p:cNvPr id="4104" name="AutoShape 8" descr="Zobrazuje sa Pilna poloh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4106" name="AutoShape 10" descr="Zobrazuje sa Pilna poloh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4108" name="AutoShape 12" descr="Zobrazuje sa Pilna poloh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sp>
        <p:nvSpPr>
          <p:cNvPr id="4110" name="AutoShape 14" descr="Zobrazuje sa Pilna poloha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sk-SK"/>
          </a:p>
        </p:txBody>
      </p:sp>
      <p:pic>
        <p:nvPicPr>
          <p:cNvPr id="12" name="Obrázok 11" descr="Obrázok -.jpe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3933056"/>
            <a:ext cx="4620005" cy="27449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ĺžnik 2"/>
          <p:cNvSpPr/>
          <p:nvPr/>
        </p:nvSpPr>
        <p:spPr>
          <a:xfrm>
            <a:off x="467544" y="476672"/>
            <a:ext cx="806489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err="1" smtClean="0">
                <a:solidFill>
                  <a:srgbClr val="FFFF00"/>
                </a:solidFill>
              </a:rPr>
              <a:t>Imobilizácia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skusovým</a:t>
            </a:r>
            <a:r>
              <a:rPr lang="sk-SK" b="1" dirty="0" smtClean="0">
                <a:solidFill>
                  <a:srgbClr val="FFFF00"/>
                </a:solidFill>
              </a:rPr>
              <a:t> blokom </a:t>
            </a:r>
            <a:r>
              <a:rPr lang="sk-SK" dirty="0" smtClean="0">
                <a:solidFill>
                  <a:srgbClr val="FFFF00"/>
                </a:solidFill>
              </a:rPr>
              <a:t>stabilizuje polohu </a:t>
            </a:r>
          </a:p>
          <a:p>
            <a:r>
              <a:rPr lang="sk-SK" dirty="0">
                <a:solidFill>
                  <a:srgbClr val="FFFF00"/>
                </a:solidFill>
              </a:rPr>
              <a:t>h</a:t>
            </a:r>
            <a:r>
              <a:rPr lang="sk-SK" dirty="0" smtClean="0">
                <a:solidFill>
                  <a:srgbClr val="FFFF00"/>
                </a:solidFill>
              </a:rPr>
              <a:t>lavy a dolnej čeľuste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sz="1600" b="1" dirty="0" err="1" smtClean="0">
                <a:solidFill>
                  <a:schemeClr val="bg1"/>
                </a:solidFill>
              </a:rPr>
              <a:t>Precise</a:t>
            </a:r>
            <a:r>
              <a:rPr lang="sk-SK" sz="1600" b="1" dirty="0" smtClean="0">
                <a:solidFill>
                  <a:schemeClr val="bg1"/>
                </a:solidFill>
              </a:rPr>
              <a:t> </a:t>
            </a:r>
            <a:r>
              <a:rPr lang="sk-SK" sz="1600" b="1" dirty="0" err="1" smtClean="0">
                <a:solidFill>
                  <a:schemeClr val="bg1"/>
                </a:solidFill>
              </a:rPr>
              <a:t>Bite™</a:t>
            </a:r>
            <a:r>
              <a:rPr lang="sk-SK" sz="1600" b="1" dirty="0" smtClean="0">
                <a:solidFill>
                  <a:schemeClr val="bg1"/>
                </a:solidFill>
              </a:rPr>
              <a:t> </a:t>
            </a:r>
            <a:r>
              <a:rPr lang="sk-SK" sz="1600" b="1" dirty="0" err="1" smtClean="0">
                <a:solidFill>
                  <a:schemeClr val="bg1"/>
                </a:solidFill>
              </a:rPr>
              <a:t>Patient</a:t>
            </a:r>
            <a:r>
              <a:rPr lang="sk-SK" sz="1600" b="1" dirty="0" smtClean="0">
                <a:solidFill>
                  <a:schemeClr val="bg1"/>
                </a:solidFill>
              </a:rPr>
              <a:t> </a:t>
            </a:r>
            <a:r>
              <a:rPr lang="sk-SK" sz="1600" b="1" dirty="0" err="1" smtClean="0">
                <a:solidFill>
                  <a:schemeClr val="bg1"/>
                </a:solidFill>
              </a:rPr>
              <a:t>Re-Positioner</a:t>
            </a:r>
            <a:endParaRPr lang="sk-SK" sz="1600" b="1" dirty="0" smtClean="0">
              <a:solidFill>
                <a:schemeClr val="bg1"/>
              </a:solidFill>
            </a:endParaRPr>
          </a:p>
          <a:p>
            <a:r>
              <a:rPr lang="sk-SK" sz="1600" b="1" dirty="0" smtClean="0">
                <a:solidFill>
                  <a:schemeClr val="bg1"/>
                </a:solidFill>
              </a:rPr>
              <a:t>CIVCO</a:t>
            </a: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chemeClr val="bg1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</p:txBody>
      </p:sp>
      <p:pic>
        <p:nvPicPr>
          <p:cNvPr id="3076" name="Picture 4" descr="http://www.civco.com/ro/product-images/Thermoplastics/LPPR3_met_precise_bite.jpg?Product_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9258" y="2438679"/>
            <a:ext cx="3714750" cy="2390775"/>
          </a:xfrm>
          <a:prstGeom prst="rect">
            <a:avLst/>
          </a:prstGeom>
          <a:noFill/>
        </p:spPr>
      </p:pic>
      <p:pic>
        <p:nvPicPr>
          <p:cNvPr id="3078" name="Picture 6" descr="http://www.civco.com/ro/product-images/head-neck/Groupof4-featured.jpg?Product_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9335" y="582495"/>
            <a:ext cx="2706638" cy="1872208"/>
          </a:xfrm>
          <a:prstGeom prst="rect">
            <a:avLst/>
          </a:prstGeom>
          <a:noFill/>
        </p:spPr>
      </p:pic>
      <p:pic>
        <p:nvPicPr>
          <p:cNvPr id="3080" name="Picture 8" descr="http://www.civco.com/ro/product-images/Thermoplastics/LP-PR3_met_precise_bite2.jpg?Product_Imag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4159849"/>
            <a:ext cx="3714750" cy="2400301"/>
          </a:xfrm>
          <a:prstGeom prst="rect">
            <a:avLst/>
          </a:prstGeom>
          <a:noFill/>
        </p:spPr>
      </p:pic>
      <p:pic>
        <p:nvPicPr>
          <p:cNvPr id="1026" name="Picture 2" descr="E:\pilna-civco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284984"/>
            <a:ext cx="2857520" cy="3275166"/>
          </a:xfrm>
          <a:prstGeom prst="rect">
            <a:avLst/>
          </a:prstGeom>
          <a:noFill/>
        </p:spPr>
      </p:pic>
      <p:pic>
        <p:nvPicPr>
          <p:cNvPr id="1027" name="Picture 3" descr="E:\pilna civco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1636215"/>
            <a:ext cx="2428892" cy="2418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395536" y="332656"/>
            <a:ext cx="7776864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    </a:t>
            </a:r>
            <a:r>
              <a:rPr lang="sk-SK" b="1" dirty="0" err="1" smtClean="0">
                <a:solidFill>
                  <a:srgbClr val="FFFF00"/>
                </a:solidFill>
              </a:rPr>
              <a:t>Imobilizácia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skusovým</a:t>
            </a:r>
            <a:r>
              <a:rPr lang="sk-SK" b="1" dirty="0" smtClean="0">
                <a:solidFill>
                  <a:srgbClr val="FFFF00"/>
                </a:solidFill>
              </a:rPr>
              <a:t> blokom - </a:t>
            </a:r>
          </a:p>
          <a:p>
            <a:r>
              <a:rPr lang="sk-SK" b="1" dirty="0">
                <a:solidFill>
                  <a:srgbClr val="FFFF00"/>
                </a:solidFill>
              </a:rPr>
              <a:t> </a:t>
            </a:r>
            <a:r>
              <a:rPr lang="sk-SK" b="1" dirty="0" smtClean="0">
                <a:solidFill>
                  <a:srgbClr val="FFFF00"/>
                </a:solidFill>
              </a:rPr>
              <a:t>   upraveným vzduchovodom</a:t>
            </a: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b="1" dirty="0" err="1" smtClean="0">
                <a:solidFill>
                  <a:srgbClr val="FFFF00"/>
                </a:solidFill>
              </a:rPr>
              <a:t>Imobilizácia</a:t>
            </a:r>
            <a:r>
              <a:rPr lang="sk-SK" b="1" dirty="0" smtClean="0">
                <a:solidFill>
                  <a:srgbClr val="FFFF00"/>
                </a:solidFill>
              </a:rPr>
              <a:t> odliatkovým -</a:t>
            </a:r>
          </a:p>
          <a:p>
            <a:r>
              <a:rPr lang="sk-SK" b="1" dirty="0" err="1" smtClean="0">
                <a:solidFill>
                  <a:srgbClr val="FFFF00"/>
                </a:solidFill>
              </a:rPr>
              <a:t>silikonovým</a:t>
            </a:r>
            <a:r>
              <a:rPr lang="sk-SK" b="1" dirty="0" smtClean="0">
                <a:solidFill>
                  <a:srgbClr val="FFFF00"/>
                </a:solidFill>
              </a:rPr>
              <a:t> blokom</a:t>
            </a:r>
          </a:p>
        </p:txBody>
      </p:sp>
      <p:pic>
        <p:nvPicPr>
          <p:cNvPr id="3" name="Obrázok 2" descr="P101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67944" y="764704"/>
            <a:ext cx="4104456" cy="2664296"/>
          </a:xfrm>
          <a:prstGeom prst="rect">
            <a:avLst/>
          </a:prstGeom>
        </p:spPr>
      </p:pic>
      <p:pic>
        <p:nvPicPr>
          <p:cNvPr id="6" name="Obrázok 5" descr="P101003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8024" y="3861048"/>
            <a:ext cx="4104456" cy="2736304"/>
          </a:xfrm>
          <a:prstGeom prst="rect">
            <a:avLst/>
          </a:prstGeom>
        </p:spPr>
      </p:pic>
      <p:pic>
        <p:nvPicPr>
          <p:cNvPr id="7" name="Picture 2" descr="Z:\Peter\Dropbox\3 konf SSRO Trencin 2016\P101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916832"/>
            <a:ext cx="3528392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ĺžnik 1"/>
          <p:cNvSpPr/>
          <p:nvPr/>
        </p:nvSpPr>
        <p:spPr>
          <a:xfrm>
            <a:off x="539552" y="620688"/>
            <a:ext cx="78488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IGRT verifikácia – obrazová navigácia - geometrické overovanie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V</a:t>
            </a:r>
            <a:r>
              <a:rPr lang="sk-SK" b="1" dirty="0" smtClean="0">
                <a:solidFill>
                  <a:srgbClr val="FFFF00"/>
                </a:solidFill>
              </a:rPr>
              <a:t> OC UNM </a:t>
            </a:r>
            <a:r>
              <a:rPr lang="sk-SK" dirty="0" smtClean="0">
                <a:solidFill>
                  <a:srgbClr val="FFFF00"/>
                </a:solidFill>
              </a:rPr>
              <a:t>sa realizuje systémom On </a:t>
            </a:r>
            <a:r>
              <a:rPr lang="sk-SK" dirty="0" err="1" smtClean="0">
                <a:solidFill>
                  <a:srgbClr val="FFFF00"/>
                </a:solidFill>
              </a:rPr>
              <a:t>Board</a:t>
            </a:r>
            <a:r>
              <a:rPr lang="sk-SK" dirty="0" smtClean="0">
                <a:solidFill>
                  <a:srgbClr val="FFFF00"/>
                </a:solidFill>
              </a:rPr>
              <a:t> </a:t>
            </a:r>
            <a:r>
              <a:rPr lang="sk-SK" dirty="0" err="1" smtClean="0">
                <a:solidFill>
                  <a:srgbClr val="FFFF00"/>
                </a:solidFill>
              </a:rPr>
              <a:t>Imaging</a:t>
            </a:r>
            <a:r>
              <a:rPr lang="sk-SK" dirty="0" smtClean="0">
                <a:solidFill>
                  <a:srgbClr val="FFFF00"/>
                </a:solidFill>
              </a:rPr>
              <a:t> (OBI)  1.5 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2D verifikácia </a:t>
            </a:r>
            <a:r>
              <a:rPr lang="sk-SK" b="1" dirty="0" err="1" smtClean="0">
                <a:solidFill>
                  <a:srgbClr val="FFFF00"/>
                </a:solidFill>
              </a:rPr>
              <a:t>izocentra</a:t>
            </a:r>
            <a:r>
              <a:rPr lang="sk-SK" b="1" dirty="0" smtClean="0">
                <a:solidFill>
                  <a:srgbClr val="FFFF00"/>
                </a:solidFill>
              </a:rPr>
              <a:t> pomocou kostných štruktúr, kontrastných materiálov: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-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dirty="0" err="1" smtClean="0">
                <a:solidFill>
                  <a:srgbClr val="FFFF00"/>
                </a:solidFill>
              </a:rPr>
              <a:t>koregistrácia</a:t>
            </a:r>
            <a:r>
              <a:rPr lang="sk-SK" dirty="0" smtClean="0">
                <a:solidFill>
                  <a:srgbClr val="FFFF00"/>
                </a:solidFill>
              </a:rPr>
              <a:t> automatická/manuálna</a:t>
            </a:r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- </a:t>
            </a:r>
            <a:r>
              <a:rPr lang="sk-SK" dirty="0" err="1" smtClean="0">
                <a:solidFill>
                  <a:srgbClr val="FFFF00"/>
                </a:solidFill>
              </a:rPr>
              <a:t>kV</a:t>
            </a:r>
            <a:r>
              <a:rPr lang="sk-SK" dirty="0" smtClean="0">
                <a:solidFill>
                  <a:srgbClr val="FFFF00"/>
                </a:solidFill>
              </a:rPr>
              <a:t> rovinné </a:t>
            </a:r>
            <a:r>
              <a:rPr lang="sk-SK" b="1" dirty="0" err="1" smtClean="0">
                <a:solidFill>
                  <a:srgbClr val="FFFF00"/>
                </a:solidFill>
              </a:rPr>
              <a:t>rtg</a:t>
            </a:r>
            <a:r>
              <a:rPr lang="sk-SK" b="1" dirty="0" smtClean="0">
                <a:solidFill>
                  <a:srgbClr val="FFFF00"/>
                </a:solidFill>
              </a:rPr>
              <a:t> snímky v AP a LL </a:t>
            </a:r>
            <a:r>
              <a:rPr lang="sk-SK" dirty="0" smtClean="0">
                <a:solidFill>
                  <a:srgbClr val="FFFF00"/>
                </a:solidFill>
              </a:rPr>
              <a:t>projekcii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- digitálne zrekonštruované röntgenové snímky (</a:t>
            </a:r>
            <a:r>
              <a:rPr lang="sk-SK" b="1" dirty="0" smtClean="0">
                <a:solidFill>
                  <a:srgbClr val="FFFF00"/>
                </a:solidFill>
              </a:rPr>
              <a:t>DRR</a:t>
            </a:r>
            <a:r>
              <a:rPr lang="sk-SK" dirty="0" smtClean="0">
                <a:solidFill>
                  <a:srgbClr val="FFFF00"/>
                </a:solidFill>
              </a:rPr>
              <a:t>) z plánovacieho CT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           </a:t>
            </a:r>
          </a:p>
          <a:p>
            <a:r>
              <a:rPr lang="sk-SK" b="1" dirty="0" smtClean="0">
                <a:solidFill>
                  <a:srgbClr val="FFFF00"/>
                </a:solidFill>
              </a:rPr>
              <a:t>3D verifikácia </a:t>
            </a:r>
            <a:r>
              <a:rPr lang="sk-SK" b="1" dirty="0" err="1" smtClean="0">
                <a:solidFill>
                  <a:srgbClr val="FFFF00"/>
                </a:solidFill>
              </a:rPr>
              <a:t>izocentra</a:t>
            </a:r>
            <a:r>
              <a:rPr lang="sk-SK" b="1" dirty="0" smtClean="0">
                <a:solidFill>
                  <a:srgbClr val="FFFF00"/>
                </a:solidFill>
              </a:rPr>
              <a:t> pomocou štruktúr mäkkého tkaniva, kostných štruktúr, kontrastných materiálov: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- </a:t>
            </a:r>
            <a:r>
              <a:rPr lang="sk-SK" dirty="0" err="1" smtClean="0">
                <a:solidFill>
                  <a:srgbClr val="FFFF00"/>
                </a:solidFill>
              </a:rPr>
              <a:t>koregistrácia</a:t>
            </a:r>
            <a:r>
              <a:rPr lang="sk-SK" dirty="0" smtClean="0">
                <a:solidFill>
                  <a:srgbClr val="FFFF00"/>
                </a:solidFill>
              </a:rPr>
              <a:t> automatická/manuálna</a:t>
            </a:r>
            <a:endParaRPr lang="sk-SK" b="1" dirty="0" smtClean="0">
              <a:solidFill>
                <a:srgbClr val="FFFF00"/>
              </a:solidFill>
            </a:endParaRPr>
          </a:p>
          <a:p>
            <a:pPr>
              <a:buFontTx/>
              <a:buChar char="-"/>
            </a:pP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dirty="0" err="1" smtClean="0">
                <a:solidFill>
                  <a:srgbClr val="FFFF00"/>
                </a:solidFill>
              </a:rPr>
              <a:t>kV</a:t>
            </a:r>
            <a:r>
              <a:rPr lang="sk-SK" dirty="0" smtClean="0">
                <a:solidFill>
                  <a:srgbClr val="FFFF00"/>
                </a:solidFill>
              </a:rPr>
              <a:t> </a:t>
            </a:r>
            <a:r>
              <a:rPr lang="sk-SK" dirty="0" err="1" smtClean="0">
                <a:solidFill>
                  <a:srgbClr val="FFFF00"/>
                </a:solidFill>
              </a:rPr>
              <a:t>cone-beam</a:t>
            </a:r>
            <a:r>
              <a:rPr lang="sk-SK" dirty="0" smtClean="0">
                <a:solidFill>
                  <a:srgbClr val="FFFF00"/>
                </a:solidFill>
              </a:rPr>
              <a:t> CT (</a:t>
            </a:r>
            <a:r>
              <a:rPr lang="sk-SK" b="1" dirty="0" smtClean="0">
                <a:solidFill>
                  <a:srgbClr val="FFFF00"/>
                </a:solidFill>
              </a:rPr>
              <a:t>CBCT</a:t>
            </a:r>
            <a:r>
              <a:rPr lang="sk-SK" dirty="0" smtClean="0">
                <a:solidFill>
                  <a:srgbClr val="FFFF00"/>
                </a:solidFill>
              </a:rPr>
              <a:t>)</a:t>
            </a:r>
          </a:p>
          <a:p>
            <a:pPr>
              <a:buFontTx/>
              <a:buChar char="-"/>
            </a:pPr>
            <a:r>
              <a:rPr lang="sk-SK" dirty="0" smtClean="0">
                <a:solidFill>
                  <a:srgbClr val="FFFF00"/>
                </a:solidFill>
              </a:rPr>
              <a:t> plánovacie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b="1" dirty="0" err="1" smtClean="0">
                <a:solidFill>
                  <a:srgbClr val="FFFF00"/>
                </a:solidFill>
              </a:rPr>
              <a:t>pCT</a:t>
            </a:r>
            <a:endParaRPr lang="sk-SK" b="1" dirty="0" smtClean="0">
              <a:solidFill>
                <a:srgbClr val="FFFF00"/>
              </a:solidFill>
            </a:endParaRP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b="1" dirty="0" smtClean="0">
                <a:solidFill>
                  <a:srgbClr val="FFFF00"/>
                </a:solidFill>
              </a:rPr>
              <a:t>Snímky</a:t>
            </a:r>
            <a:r>
              <a:rPr lang="sk-SK" dirty="0" smtClean="0">
                <a:solidFill>
                  <a:srgbClr val="FFFF00"/>
                </a:solidFill>
              </a:rPr>
              <a:t> - dostatočne veľké a </a:t>
            </a:r>
            <a:r>
              <a:rPr lang="sk-SK" b="1" dirty="0" smtClean="0">
                <a:solidFill>
                  <a:srgbClr val="FFFF00"/>
                </a:solidFill>
              </a:rPr>
              <a:t>dostatočne kontrastné </a:t>
            </a:r>
            <a:r>
              <a:rPr lang="sk-SK" dirty="0" smtClean="0">
                <a:solidFill>
                  <a:srgbClr val="FFFF00"/>
                </a:solidFill>
              </a:rPr>
              <a:t>na posudzovanie</a:t>
            </a:r>
          </a:p>
          <a:p>
            <a:r>
              <a:rPr lang="sk-SK" dirty="0">
                <a:solidFill>
                  <a:srgbClr val="FFFF00"/>
                </a:solidFill>
              </a:rPr>
              <a:t> </a:t>
            </a:r>
            <a:r>
              <a:rPr lang="sk-SK" dirty="0" smtClean="0">
                <a:solidFill>
                  <a:srgbClr val="FFFF00"/>
                </a:solidFill>
              </a:rPr>
              <a:t>               okrajov </a:t>
            </a:r>
            <a:r>
              <a:rPr lang="sk-SK" dirty="0">
                <a:solidFill>
                  <a:srgbClr val="FFFF00"/>
                </a:solidFill>
              </a:rPr>
              <a:t>kostných štruktúr/ štruktúr mäkkého </a:t>
            </a:r>
            <a:r>
              <a:rPr lang="sk-SK" dirty="0" smtClean="0">
                <a:solidFill>
                  <a:srgbClr val="FFFF00"/>
                </a:solidFill>
              </a:rPr>
              <a:t>tkaniva 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- aspoň </a:t>
            </a:r>
            <a:r>
              <a:rPr lang="sk-SK" b="1" dirty="0" smtClean="0">
                <a:solidFill>
                  <a:srgbClr val="FFFF00"/>
                </a:solidFill>
              </a:rPr>
              <a:t>3</a:t>
            </a:r>
            <a:r>
              <a:rPr lang="sk-SK" dirty="0" smtClean="0">
                <a:solidFill>
                  <a:srgbClr val="FFFF00"/>
                </a:solidFill>
              </a:rPr>
              <a:t> najstabilnejšie anatomické štruktúry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              - vyhnúť sa senzitívnym štruktúram (oči...)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lokTextu 4"/>
          <p:cNvSpPr txBox="1"/>
          <p:nvPr/>
        </p:nvSpPr>
        <p:spPr>
          <a:xfrm>
            <a:off x="0" y="584848"/>
            <a:ext cx="698477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k-SK" sz="20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dirty="0"/>
          </a:p>
        </p:txBody>
      </p:sp>
      <p:sp>
        <p:nvSpPr>
          <p:cNvPr id="2" name="Obdĺžnik 1"/>
          <p:cNvSpPr/>
          <p:nvPr/>
        </p:nvSpPr>
        <p:spPr>
          <a:xfrm>
            <a:off x="142844" y="332656"/>
            <a:ext cx="9001156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>
                <a:solidFill>
                  <a:srgbClr val="FFFF00"/>
                </a:solidFill>
              </a:rPr>
              <a:t>3</a:t>
            </a:r>
            <a:r>
              <a:rPr lang="sk-SK" b="1" dirty="0" smtClean="0">
                <a:solidFill>
                  <a:srgbClr val="FFFF00"/>
                </a:solidFill>
              </a:rPr>
              <a:t>D </a:t>
            </a:r>
            <a:r>
              <a:rPr lang="sk-SK" b="1" dirty="0">
                <a:solidFill>
                  <a:srgbClr val="FFFF00"/>
                </a:solidFill>
              </a:rPr>
              <a:t>verifikácia </a:t>
            </a:r>
            <a:r>
              <a:rPr lang="sk-SK" dirty="0" smtClean="0">
                <a:solidFill>
                  <a:srgbClr val="FFFF00"/>
                </a:solidFill>
              </a:rPr>
              <a:t>– </a:t>
            </a:r>
            <a:r>
              <a:rPr lang="sk-SK" dirty="0">
                <a:solidFill>
                  <a:srgbClr val="FFFF00"/>
                </a:solidFill>
              </a:rPr>
              <a:t>farebné </a:t>
            </a:r>
            <a:r>
              <a:rPr lang="sk-SK" dirty="0" smtClean="0">
                <a:solidFill>
                  <a:srgbClr val="FFFF00"/>
                </a:solidFill>
              </a:rPr>
              <a:t>rozlíšenie </a:t>
            </a:r>
            <a:r>
              <a:rPr lang="sk-SK" dirty="0" err="1" smtClean="0">
                <a:solidFill>
                  <a:srgbClr val="FFFF00"/>
                </a:solidFill>
              </a:rPr>
              <a:t>interfrakčných</a:t>
            </a:r>
            <a:r>
              <a:rPr lang="sk-SK" dirty="0" smtClean="0">
                <a:solidFill>
                  <a:srgbClr val="FFFF00"/>
                </a:solidFill>
              </a:rPr>
              <a:t> posunov – </a:t>
            </a:r>
            <a:r>
              <a:rPr lang="sk-SK" sz="1600" dirty="0" smtClean="0">
                <a:solidFill>
                  <a:srgbClr val="FFFF00"/>
                </a:solidFill>
              </a:rPr>
              <a:t>oblasť najväčších posunov..</a:t>
            </a:r>
          </a:p>
          <a:p>
            <a:endParaRPr lang="sk-SK" dirty="0">
              <a:solidFill>
                <a:srgbClr val="FFFF00"/>
              </a:solidFill>
            </a:endParaRPr>
          </a:p>
          <a:p>
            <a:r>
              <a:rPr lang="sk-SK" sz="1600" dirty="0" smtClean="0">
                <a:solidFill>
                  <a:srgbClr val="FFFF00"/>
                </a:solidFill>
              </a:rPr>
              <a:t>Registrácia : plánovacie CT – </a:t>
            </a:r>
            <a:r>
              <a:rPr lang="sk-SK" sz="1600" dirty="0" smtClean="0">
                <a:solidFill>
                  <a:srgbClr val="00B050"/>
                </a:solidFill>
              </a:rPr>
              <a:t>zelené štruktúry</a:t>
            </a:r>
            <a:endParaRPr lang="sk-SK" sz="1600" dirty="0" smtClean="0">
              <a:solidFill>
                <a:srgbClr val="00B050"/>
              </a:solidFill>
            </a:endParaRPr>
          </a:p>
          <a:p>
            <a:r>
              <a:rPr lang="sk-SK" sz="1600" b="1" dirty="0" smtClean="0">
                <a:solidFill>
                  <a:srgbClr val="FFFF00"/>
                </a:solidFill>
              </a:rPr>
              <a:t>                     </a:t>
            </a:r>
            <a:r>
              <a:rPr lang="sk-SK" sz="1600" b="1" dirty="0" err="1" smtClean="0">
                <a:solidFill>
                  <a:srgbClr val="FFFF00"/>
                </a:solidFill>
              </a:rPr>
              <a:t>kV</a:t>
            </a:r>
            <a:r>
              <a:rPr lang="sk-SK" sz="1600" b="1" dirty="0" smtClean="0">
                <a:solidFill>
                  <a:srgbClr val="FFFF00"/>
                </a:solidFill>
              </a:rPr>
              <a:t> CBCT </a:t>
            </a:r>
            <a:r>
              <a:rPr lang="sk-SK" sz="1600" b="1" dirty="0" smtClean="0">
                <a:solidFill>
                  <a:srgbClr val="FFFF00"/>
                </a:solidFill>
              </a:rPr>
              <a:t>– </a:t>
            </a:r>
            <a:r>
              <a:rPr lang="sk-SK" sz="1600" b="1" dirty="0" smtClean="0">
                <a:solidFill>
                  <a:srgbClr val="FF0000"/>
                </a:solidFill>
              </a:rPr>
              <a:t>červené štruktúry</a:t>
            </a:r>
            <a:endParaRPr lang="sk-SK" sz="1600" b="1" dirty="0">
              <a:solidFill>
                <a:srgbClr val="FF0000"/>
              </a:solidFill>
            </a:endParaRPr>
          </a:p>
          <a:p>
            <a:endParaRPr lang="sk-SK" dirty="0">
              <a:solidFill>
                <a:srgbClr val="FFFF00"/>
              </a:solidFill>
            </a:endParaRPr>
          </a:p>
        </p:txBody>
      </p:sp>
      <p:pic>
        <p:nvPicPr>
          <p:cNvPr id="8" name="Obrázok 7" descr="Dotko matching CBCT cor.png"/>
          <p:cNvPicPr>
            <a:picLocks noChangeAspect="1"/>
          </p:cNvPicPr>
          <p:nvPr/>
        </p:nvPicPr>
        <p:blipFill>
          <a:blip r:embed="rId2" cstate="print"/>
          <a:srcRect l="19457" r="14387"/>
          <a:stretch>
            <a:fillRect/>
          </a:stretch>
        </p:blipFill>
        <p:spPr>
          <a:xfrm>
            <a:off x="5000627" y="1857364"/>
            <a:ext cx="4000529" cy="3233458"/>
          </a:xfrm>
          <a:prstGeom prst="rect">
            <a:avLst/>
          </a:prstGeom>
        </p:spPr>
      </p:pic>
      <p:pic>
        <p:nvPicPr>
          <p:cNvPr id="9" name="Obrázok 8" descr="Dotko matching CBCT sa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855255"/>
            <a:ext cx="4786346" cy="3237489"/>
          </a:xfrm>
          <a:prstGeom prst="rect">
            <a:avLst/>
          </a:prstGeom>
        </p:spPr>
      </p:pic>
      <p:sp>
        <p:nvSpPr>
          <p:cNvPr id="6" name="Obdĺžnik 5"/>
          <p:cNvSpPr/>
          <p:nvPr/>
        </p:nvSpPr>
        <p:spPr>
          <a:xfrm>
            <a:off x="142844" y="5301208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1400" dirty="0" err="1" smtClean="0">
                <a:solidFill>
                  <a:srgbClr val="FFFF00"/>
                </a:solidFill>
              </a:rPr>
              <a:t>Koregistrácia</a:t>
            </a:r>
            <a:r>
              <a:rPr lang="sk-SK" sz="1400" dirty="0" smtClean="0">
                <a:solidFill>
                  <a:srgbClr val="FFFF00"/>
                </a:solidFill>
              </a:rPr>
              <a:t>  na oblasť C3, C4 – </a:t>
            </a:r>
            <a:r>
              <a:rPr lang="sk-SK" sz="1400" b="1" dirty="0" smtClean="0">
                <a:solidFill>
                  <a:srgbClr val="FF0000"/>
                </a:solidFill>
              </a:rPr>
              <a:t>posun dolnej čeľuste  </a:t>
            </a:r>
            <a:r>
              <a:rPr lang="sk-SK" sz="1400" b="1" dirty="0" smtClean="0">
                <a:solidFill>
                  <a:srgbClr val="FFFF00"/>
                </a:solidFill>
              </a:rPr>
              <a:t>v </a:t>
            </a:r>
            <a:r>
              <a:rPr lang="sk-SK" sz="1400" dirty="0" smtClean="0">
                <a:solidFill>
                  <a:srgbClr val="FFFF00"/>
                </a:solidFill>
              </a:rPr>
              <a:t>AP dorzálne a v SI</a:t>
            </a:r>
            <a:r>
              <a:rPr lang="sk-SK" sz="1400" dirty="0">
                <a:solidFill>
                  <a:srgbClr val="FFFF00"/>
                </a:solidFill>
              </a:rPr>
              <a:t> </a:t>
            </a:r>
            <a:r>
              <a:rPr lang="sk-SK" sz="1400" dirty="0" err="1" smtClean="0">
                <a:solidFill>
                  <a:srgbClr val="FFFF00"/>
                </a:solidFill>
              </a:rPr>
              <a:t>kaudálne</a:t>
            </a:r>
            <a:r>
              <a:rPr lang="sk-SK" sz="1400" dirty="0">
                <a:solidFill>
                  <a:srgbClr val="FFFF00"/>
                </a:solidFill>
              </a:rPr>
              <a:t> </a:t>
            </a:r>
            <a:r>
              <a:rPr lang="sk-SK" sz="1400" dirty="0" smtClean="0">
                <a:solidFill>
                  <a:srgbClr val="FFFF00"/>
                </a:solidFill>
              </a:rPr>
              <a:t>(rotácia).</a:t>
            </a:r>
          </a:p>
          <a:p>
            <a:r>
              <a:rPr lang="sk-SK" sz="1400" b="1" dirty="0" err="1" smtClean="0">
                <a:solidFill>
                  <a:srgbClr val="FF0000"/>
                </a:solidFill>
              </a:rPr>
              <a:t>Prehĺtací</a:t>
            </a:r>
            <a:r>
              <a:rPr lang="sk-SK" sz="1400" b="1" dirty="0" smtClean="0">
                <a:solidFill>
                  <a:srgbClr val="FF0000"/>
                </a:solidFill>
              </a:rPr>
              <a:t> pohyb </a:t>
            </a:r>
            <a:r>
              <a:rPr lang="sk-SK" sz="1400" dirty="0" smtClean="0">
                <a:solidFill>
                  <a:srgbClr val="FFFF00"/>
                </a:solidFill>
              </a:rPr>
              <a:t>– posun štítnej </a:t>
            </a:r>
            <a:r>
              <a:rPr lang="sk-SK" sz="1400" dirty="0" smtClean="0">
                <a:solidFill>
                  <a:srgbClr val="FFFF00"/>
                </a:solidFill>
              </a:rPr>
              <a:t>chrupky</a:t>
            </a:r>
            <a:r>
              <a:rPr lang="sk-SK" sz="1400" dirty="0" smtClean="0">
                <a:solidFill>
                  <a:srgbClr val="FFFF00"/>
                </a:solidFill>
              </a:rPr>
              <a:t>, jazylky a jazyka </a:t>
            </a:r>
            <a:r>
              <a:rPr lang="sk-SK" sz="1400" dirty="0" err="1" smtClean="0">
                <a:solidFill>
                  <a:srgbClr val="FFFF00"/>
                </a:solidFill>
              </a:rPr>
              <a:t>kraniálne</a:t>
            </a:r>
            <a:r>
              <a:rPr lang="sk-SK" sz="1400" dirty="0" smtClean="0">
                <a:solidFill>
                  <a:srgbClr val="FFFF00"/>
                </a:solidFill>
              </a:rPr>
              <a:t> + čiastočné preklopenie </a:t>
            </a:r>
            <a:r>
              <a:rPr lang="sk-SK" sz="1400" dirty="0" err="1" smtClean="0">
                <a:solidFill>
                  <a:srgbClr val="FFFF00"/>
                </a:solidFill>
              </a:rPr>
              <a:t>epiglotis</a:t>
            </a:r>
            <a:r>
              <a:rPr lang="sk-SK" sz="1400" dirty="0" smtClean="0">
                <a:solidFill>
                  <a:srgbClr val="FFFF00"/>
                </a:solidFill>
              </a:rPr>
              <a:t>.</a:t>
            </a:r>
            <a:endParaRPr lang="sk-SK" sz="1400" dirty="0"/>
          </a:p>
        </p:txBody>
      </p:sp>
    </p:spTree>
    <p:extLst>
      <p:ext uri="{BB962C8B-B14F-4D97-AF65-F5344CB8AC3E}">
        <p14:creationId xmlns:p14="http://schemas.microsoft.com/office/powerpoint/2010/main" xmlns="" val="19127491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F:\CBCT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692696"/>
            <a:ext cx="2633661" cy="2741040"/>
          </a:xfrm>
          <a:prstGeom prst="rect">
            <a:avLst/>
          </a:prstGeom>
          <a:noFill/>
        </p:spPr>
      </p:pic>
      <p:pic>
        <p:nvPicPr>
          <p:cNvPr id="5126" name="Picture 6" descr="F:\CBCT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786190"/>
            <a:ext cx="3643338" cy="2552093"/>
          </a:xfrm>
          <a:prstGeom prst="rect">
            <a:avLst/>
          </a:prstGeom>
          <a:noFill/>
        </p:spPr>
      </p:pic>
      <p:pic>
        <p:nvPicPr>
          <p:cNvPr id="5127" name="Picture 7" descr="F:\CBCT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25628"/>
            <a:ext cx="3643338" cy="2751374"/>
          </a:xfrm>
          <a:prstGeom prst="rect">
            <a:avLst/>
          </a:prstGeom>
          <a:noFill/>
        </p:spPr>
      </p:pic>
      <p:sp>
        <p:nvSpPr>
          <p:cNvPr id="5" name="Obdĺžnik 4"/>
          <p:cNvSpPr/>
          <p:nvPr/>
        </p:nvSpPr>
        <p:spPr>
          <a:xfrm>
            <a:off x="323528" y="980728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3D verifikácia polohy </a:t>
            </a:r>
            <a:r>
              <a:rPr lang="sk-SK" b="1" dirty="0" err="1" smtClean="0">
                <a:solidFill>
                  <a:srgbClr val="FFFF00"/>
                </a:solidFill>
              </a:rPr>
              <a:t>izocentra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r>
              <a:rPr lang="sk-SK" dirty="0" smtClean="0">
                <a:solidFill>
                  <a:srgbClr val="FFFF00"/>
                </a:solidFill>
              </a:rPr>
              <a:t>– </a:t>
            </a:r>
            <a:r>
              <a:rPr lang="sk-SK" b="1" dirty="0" err="1" smtClean="0">
                <a:solidFill>
                  <a:srgbClr val="FFFF00"/>
                </a:solidFill>
              </a:rPr>
              <a:t>kV</a:t>
            </a:r>
            <a:r>
              <a:rPr lang="sk-SK" b="1" dirty="0" smtClean="0">
                <a:solidFill>
                  <a:srgbClr val="FFFF00"/>
                </a:solidFill>
              </a:rPr>
              <a:t> CBCT</a:t>
            </a:r>
          </a:p>
          <a:p>
            <a:endParaRPr lang="sk-SK" b="1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polohová + anatomická </a:t>
            </a:r>
            <a:r>
              <a:rPr lang="sk-SK" dirty="0" err="1" smtClean="0">
                <a:solidFill>
                  <a:srgbClr val="FFFF00"/>
                </a:solidFill>
              </a:rPr>
              <a:t>interfrakčná</a:t>
            </a:r>
            <a:r>
              <a:rPr lang="sk-SK" dirty="0" smtClean="0">
                <a:solidFill>
                  <a:srgbClr val="FFFF00"/>
                </a:solidFill>
              </a:rPr>
              <a:t> variabilita pomocou kostných a </a:t>
            </a:r>
            <a:r>
              <a:rPr lang="sk-SK" dirty="0" err="1" smtClean="0">
                <a:solidFill>
                  <a:srgbClr val="FFFF00"/>
                </a:solidFill>
              </a:rPr>
              <a:t>mäkkotkanivových</a:t>
            </a:r>
            <a:r>
              <a:rPr lang="sk-SK" dirty="0" smtClean="0">
                <a:solidFill>
                  <a:srgbClr val="FFFF00"/>
                </a:solidFill>
              </a:rPr>
              <a:t> štruktúr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Časovo náročné </a:t>
            </a:r>
            <a:r>
              <a:rPr lang="sk-SK" dirty="0" err="1" smtClean="0">
                <a:solidFill>
                  <a:srgbClr val="FFFF00"/>
                </a:solidFill>
              </a:rPr>
              <a:t>online</a:t>
            </a:r>
            <a:r>
              <a:rPr lang="sk-SK" dirty="0" smtClean="0">
                <a:solidFill>
                  <a:srgbClr val="FFFF00"/>
                </a:solidFill>
              </a:rPr>
              <a:t> vyhodnocovanie.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Využitie pre </a:t>
            </a:r>
            <a:r>
              <a:rPr lang="sk-SK" dirty="0" err="1" smtClean="0">
                <a:solidFill>
                  <a:srgbClr val="FFFF00"/>
                </a:solidFill>
              </a:rPr>
              <a:t>offline</a:t>
            </a:r>
            <a:r>
              <a:rPr lang="sk-SK" dirty="0" smtClean="0">
                <a:solidFill>
                  <a:srgbClr val="FFFF00"/>
                </a:solidFill>
              </a:rPr>
              <a:t> vyhodnotenie zmien objemu</a:t>
            </a:r>
          </a:p>
          <a:p>
            <a:r>
              <a:rPr lang="sk-SK" dirty="0" smtClean="0">
                <a:solidFill>
                  <a:srgbClr val="FFFF00"/>
                </a:solidFill>
              </a:rPr>
              <a:t>a tvaru </a:t>
            </a:r>
            <a:r>
              <a:rPr lang="sk-SK" dirty="0" err="1" smtClean="0">
                <a:solidFill>
                  <a:srgbClr val="FFFF00"/>
                </a:solidFill>
              </a:rPr>
              <a:t>mäkkotkanivových</a:t>
            </a:r>
            <a:r>
              <a:rPr lang="sk-SK" dirty="0" smtClean="0">
                <a:solidFill>
                  <a:srgbClr val="FFFF00"/>
                </a:solidFill>
              </a:rPr>
              <a:t> štruktúr.</a:t>
            </a:r>
            <a:endParaRPr lang="sk-SK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/>
          <p:cNvSpPr/>
          <p:nvPr/>
        </p:nvSpPr>
        <p:spPr>
          <a:xfrm>
            <a:off x="428596" y="404665"/>
            <a:ext cx="8472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>
                <a:solidFill>
                  <a:srgbClr val="FFFF00"/>
                </a:solidFill>
              </a:rPr>
              <a:t>2D verifikácia polohy </a:t>
            </a:r>
            <a:r>
              <a:rPr lang="sk-SK" b="1" dirty="0" err="1" smtClean="0">
                <a:solidFill>
                  <a:srgbClr val="FFFF00"/>
                </a:solidFill>
              </a:rPr>
              <a:t>izocentra</a:t>
            </a:r>
            <a:r>
              <a:rPr lang="sk-SK" b="1" dirty="0" smtClean="0">
                <a:solidFill>
                  <a:srgbClr val="FFFF00"/>
                </a:solidFill>
              </a:rPr>
              <a:t> – </a:t>
            </a:r>
            <a:r>
              <a:rPr lang="sk-SK" b="1" dirty="0" err="1" smtClean="0">
                <a:solidFill>
                  <a:srgbClr val="FFFF00"/>
                </a:solidFill>
              </a:rPr>
              <a:t>kVkV</a:t>
            </a:r>
            <a:r>
              <a:rPr lang="sk-SK" b="1" dirty="0" smtClean="0">
                <a:solidFill>
                  <a:srgbClr val="FFFF00"/>
                </a:solidFill>
              </a:rPr>
              <a:t> – </a:t>
            </a:r>
            <a:r>
              <a:rPr lang="sk-SK" dirty="0" smtClean="0">
                <a:solidFill>
                  <a:srgbClr val="FFFF00"/>
                </a:solidFill>
              </a:rPr>
              <a:t>polohová variabilita – kostné štruktúry</a:t>
            </a:r>
            <a:r>
              <a:rPr lang="sk-SK" b="1" dirty="0" smtClean="0">
                <a:solidFill>
                  <a:srgbClr val="FFFF00"/>
                </a:solidFill>
              </a:rPr>
              <a:t> </a:t>
            </a:r>
            <a:endParaRPr lang="sk-SK" dirty="0" smtClean="0">
              <a:solidFill>
                <a:srgbClr val="FFFF00"/>
              </a:solidFill>
            </a:endParaRPr>
          </a:p>
        </p:txBody>
      </p:sp>
      <p:pic>
        <p:nvPicPr>
          <p:cNvPr id="6" name="Picture 2" descr="F:\gpmolkli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00108"/>
            <a:ext cx="8067752" cy="2571768"/>
          </a:xfrm>
          <a:prstGeom prst="rect">
            <a:avLst/>
          </a:prstGeom>
          <a:noFill/>
        </p:spPr>
      </p:pic>
      <p:pic>
        <p:nvPicPr>
          <p:cNvPr id="7" name="Picture 8" descr="F:\gomonastnastavov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980728"/>
            <a:ext cx="2105024" cy="3096344"/>
          </a:xfrm>
          <a:prstGeom prst="rect">
            <a:avLst/>
          </a:prstGeom>
          <a:noFill/>
        </p:spPr>
      </p:pic>
      <p:pic>
        <p:nvPicPr>
          <p:cNvPr id="9" name="Picture 4" descr="F:\gomoklip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7" y="3717032"/>
            <a:ext cx="2520280" cy="2804306"/>
          </a:xfrm>
          <a:prstGeom prst="rect">
            <a:avLst/>
          </a:prstGeom>
          <a:noFill/>
        </p:spPr>
      </p:pic>
      <p:pic>
        <p:nvPicPr>
          <p:cNvPr id="10" name="Picture 6" descr="F:\gomolkl2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717032"/>
            <a:ext cx="2088232" cy="2805558"/>
          </a:xfrm>
          <a:prstGeom prst="rect">
            <a:avLst/>
          </a:prstGeom>
          <a:noFill/>
        </p:spPr>
      </p:pic>
      <p:sp>
        <p:nvSpPr>
          <p:cNvPr id="11" name="Obdĺžnik 10"/>
          <p:cNvSpPr/>
          <p:nvPr/>
        </p:nvSpPr>
        <p:spPr>
          <a:xfrm>
            <a:off x="1475656" y="3140968"/>
            <a:ext cx="5760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 smtClean="0">
                <a:solidFill>
                  <a:srgbClr val="FFFF00"/>
                </a:solidFill>
              </a:rPr>
              <a:t>registračný </a:t>
            </a:r>
            <a:r>
              <a:rPr lang="sk-SK" dirty="0" err="1" smtClean="0">
                <a:solidFill>
                  <a:srgbClr val="FFFF00"/>
                </a:solidFill>
              </a:rPr>
              <a:t>clipbox</a:t>
            </a:r>
            <a:endParaRPr lang="sk-SK" dirty="0"/>
          </a:p>
        </p:txBody>
      </p:sp>
      <p:sp>
        <p:nvSpPr>
          <p:cNvPr id="12" name="Obdĺžnik 11"/>
          <p:cNvSpPr/>
          <p:nvPr/>
        </p:nvSpPr>
        <p:spPr>
          <a:xfrm>
            <a:off x="5508104" y="4077072"/>
            <a:ext cx="33926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dirty="0" smtClean="0">
                <a:solidFill>
                  <a:srgbClr val="FFFF00"/>
                </a:solidFill>
              </a:rPr>
              <a:t>            kontúry CTV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Časovo nenáročné denné </a:t>
            </a:r>
            <a:r>
              <a:rPr lang="sk-SK" dirty="0" err="1" smtClean="0">
                <a:solidFill>
                  <a:srgbClr val="FFFF00"/>
                </a:solidFill>
              </a:rPr>
              <a:t>online</a:t>
            </a:r>
            <a:r>
              <a:rPr lang="sk-SK" dirty="0" smtClean="0">
                <a:solidFill>
                  <a:srgbClr val="FFFF00"/>
                </a:solidFill>
              </a:rPr>
              <a:t> vyhodnotenie posunov okrajov kostných štruktúr. </a:t>
            </a:r>
          </a:p>
          <a:p>
            <a:endParaRPr lang="sk-SK" dirty="0" smtClean="0">
              <a:solidFill>
                <a:srgbClr val="FFFF00"/>
              </a:solidFill>
            </a:endParaRPr>
          </a:p>
          <a:p>
            <a:endParaRPr lang="sk-SK" dirty="0">
              <a:solidFill>
                <a:srgbClr val="FFFF00"/>
              </a:solidFill>
            </a:endParaRPr>
          </a:p>
        </p:txBody>
      </p:sp>
      <p:pic>
        <p:nvPicPr>
          <p:cNvPr id="15" name="Picture 7" descr="F:\gomolnas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980728"/>
            <a:ext cx="2312489" cy="3096344"/>
          </a:xfrm>
          <a:prstGeom prst="rect">
            <a:avLst/>
          </a:prstGeom>
          <a:noFill/>
        </p:spPr>
      </p:pic>
      <p:sp>
        <p:nvSpPr>
          <p:cNvPr id="16" name="Obdĺžnik 15"/>
          <p:cNvSpPr/>
          <p:nvPr/>
        </p:nvSpPr>
        <p:spPr>
          <a:xfrm>
            <a:off x="4664654" y="5814556"/>
            <a:ext cx="37237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k-SK" dirty="0">
              <a:solidFill>
                <a:srgbClr val="FFFF00"/>
              </a:solidFill>
            </a:endParaRPr>
          </a:p>
          <a:p>
            <a:r>
              <a:rPr lang="sk-SK" dirty="0" smtClean="0">
                <a:solidFill>
                  <a:srgbClr val="FFFF00"/>
                </a:solidFill>
              </a:rPr>
              <a:t>kontúry kostných štruktúr + </a:t>
            </a:r>
            <a:r>
              <a:rPr lang="sk-SK" dirty="0" err="1" smtClean="0">
                <a:solidFill>
                  <a:srgbClr val="FFFF00"/>
                </a:solidFill>
              </a:rPr>
              <a:t>clipbox</a:t>
            </a:r>
            <a:r>
              <a:rPr lang="sk-SK" dirty="0" smtClean="0">
                <a:solidFill>
                  <a:srgbClr val="FFFF00"/>
                </a:solidFill>
              </a:rPr>
              <a:t> </a:t>
            </a: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8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9613</TotalTime>
  <Words>1305</Words>
  <Application>Microsoft Office PowerPoint</Application>
  <PresentationFormat>Prezentácia na obrazovke (4:3)</PresentationFormat>
  <Paragraphs>329</Paragraphs>
  <Slides>18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18</vt:i4>
      </vt:variant>
    </vt:vector>
  </HeadingPairs>
  <TitlesOfParts>
    <vt:vector size="19" baseType="lpstr">
      <vt:lpstr>138</vt:lpstr>
      <vt:lpstr>Snímka 1</vt:lpstr>
      <vt:lpstr>Snímka 2</vt:lpstr>
      <vt:lpstr>Snímka 3</vt:lpstr>
      <vt:lpstr>Snímka 4</vt:lpstr>
      <vt:lpstr>Snímka 5</vt:lpstr>
      <vt:lpstr>Snímka 6</vt:lpstr>
      <vt:lpstr>Snímka 7</vt:lpstr>
      <vt:lpstr>Snímka 8</vt:lpstr>
      <vt:lpstr>Snímka 9</vt:lpstr>
      <vt:lpstr>Snímka 10</vt:lpstr>
      <vt:lpstr>Snímka 11</vt:lpstr>
      <vt:lpstr>Snímka 12</vt:lpstr>
      <vt:lpstr>Snímka 13</vt:lpstr>
      <vt:lpstr>Snímka 14</vt:lpstr>
      <vt:lpstr>Snímka 15</vt:lpstr>
      <vt:lpstr>Snímka 16</vt:lpstr>
      <vt:lpstr>Snímka 17</vt:lpstr>
      <vt:lpstr>Snímka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MUDr. Eva Hajtmanová</dc:creator>
  <cp:lastModifiedBy>Admin</cp:lastModifiedBy>
  <cp:revision>627</cp:revision>
  <dcterms:created xsi:type="dcterms:W3CDTF">2010-12-11T14:08:01Z</dcterms:created>
  <dcterms:modified xsi:type="dcterms:W3CDTF">2016-05-12T18:00:16Z</dcterms:modified>
</cp:coreProperties>
</file>