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84" r:id="rId2"/>
    <p:sldId id="367" r:id="rId3"/>
    <p:sldId id="365" r:id="rId4"/>
    <p:sldId id="364" r:id="rId5"/>
    <p:sldId id="366" r:id="rId6"/>
    <p:sldId id="358" r:id="rId7"/>
    <p:sldId id="357" r:id="rId8"/>
    <p:sldId id="359" r:id="rId9"/>
    <p:sldId id="348" r:id="rId10"/>
    <p:sldId id="360" r:id="rId11"/>
    <p:sldId id="361" r:id="rId12"/>
    <p:sldId id="362" r:id="rId13"/>
    <p:sldId id="363" r:id="rId14"/>
    <p:sldId id="356" r:id="rId15"/>
    <p:sldId id="368" r:id="rId16"/>
    <p:sldId id="369" r:id="rId17"/>
  </p:sldIdLst>
  <p:sldSz cx="9144000" cy="6858000" type="screen4x3"/>
  <p:notesSz cx="6761163" cy="9942513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B61"/>
    <a:srgbClr val="993366"/>
    <a:srgbClr val="D60093"/>
    <a:srgbClr val="CC3300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049" autoAdjust="0"/>
  </p:normalViewPr>
  <p:slideViewPr>
    <p:cSldViewPr>
      <p:cViewPr varScale="1">
        <p:scale>
          <a:sx n="51" d="100"/>
          <a:sy n="51" d="100"/>
        </p:scale>
        <p:origin x="-110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w Cen MT" pitchFamily="34" charset="-18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-18"/>
              </a:defRPr>
            </a:lvl1pPr>
          </a:lstStyle>
          <a:p>
            <a:pPr>
              <a:defRPr/>
            </a:pPr>
            <a:fld id="{86A6F4BE-C411-4862-9469-39D03A134A02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117" y="4722694"/>
            <a:ext cx="540893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w Cen MT" pitchFamily="34" charset="-18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-18"/>
              </a:defRPr>
            </a:lvl1pPr>
          </a:lstStyle>
          <a:p>
            <a:pPr>
              <a:defRPr/>
            </a:pPr>
            <a:fld id="{BB1AADF3-B5E7-43F8-A464-10D5C575BC9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="" xmlns:p14="http://schemas.microsoft.com/office/powerpoint/2010/main" val="3967342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Obdĺžnik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Obdĺžnik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sk-SK" smtClean="0"/>
              <a:t>Kliknite sem a upravte štýl predlohy podnadpisov.</a:t>
            </a:r>
            <a:endParaRPr lang="en-US"/>
          </a:p>
        </p:txBody>
      </p:sp>
      <p:sp>
        <p:nvSpPr>
          <p:cNvPr id="7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49FEA3E-F623-4F63-A2AC-5B266D513D41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10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1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3B1A563-B86C-4369-A121-DEDB45C8C6C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382D2-8B0F-42B1-9999-8647C29098E6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5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CF553-BB89-461E-8CB4-D573FF88607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Obdĺžni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Obdĺžni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8246-92D5-4239-8CAD-301A90671FC8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2665B-DF6F-4B5B-990D-758F67A292D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6A952-3698-45A2-BC75-73945A59AC8B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D435-92EF-43A1-8420-211431C059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597E-17E6-44DB-9692-F32D0204269D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5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F46E1-3362-41C1-9EC5-5D5B4926E3E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Obdĺžni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Obdĺžni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7" name="Zástupný symbol dátumu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8FB53-1384-43D9-B289-5EA7207E2560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8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0BEFCB-F9FE-4F4D-A77B-F6E423455D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9" name="Zástupný symbol päty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4ACF8D-B582-4301-A6F8-7BD30F7C677D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6" name="Zástupný symbol čísla snímky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25DACE3-DB3D-4E07-83D5-473A33F5236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7" name="Zástupný symbol päty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6" name="Zástupný symbol tex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7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EC3904-9443-43F3-BE31-E4DB7F95DF87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8" name="Zástupný symbol čísla snímky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87FFB6-C228-4910-8538-2F8AE1FEFA3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9" name="Zástupný symbol päty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dátumu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34A65-649F-4D66-BD8A-3AFCFE77B4B0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4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76E79-2EB0-42DE-9C19-8E78101B85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4802A-4A71-4481-BBCC-5B74071EBDDD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B364164-6B2F-4B74-B5F2-97890688EC5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7D462-CD52-4FE5-8736-88A77B46C829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6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52B5B-F1A8-48EB-AF36-86D8FA70B77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Obdĺžnik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Obdĺžnik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Obdĺžnik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sk-SK" noProof="0" smtClean="0"/>
              <a:t>Ak chcete pridať obrázok, kliknite na ikonu</a:t>
            </a:r>
            <a:endParaRPr lang="en-US" noProof="0" dirty="0"/>
          </a:p>
        </p:txBody>
      </p:sp>
      <p:sp>
        <p:nvSpPr>
          <p:cNvPr id="9" name="Zástupný symbol dátumu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0A0C3D-B164-4846-A02B-E5EE089D7527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10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2BE12B24-216A-41C0-988A-F4C18CA1F11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1" name="Zástupný symbol päty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  <a:endParaRPr lang="en-US" smtClean="0"/>
          </a:p>
        </p:txBody>
      </p:sp>
      <p:sp>
        <p:nvSpPr>
          <p:cNvPr id="1027" name="Zástupný symbol textu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smtClean="0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17E135-6CAB-4E15-82DB-F6BA9C9E7833}" type="datetimeFigureOut">
              <a:rPr lang="sk-SK"/>
              <a:pPr>
                <a:defRPr/>
              </a:pPr>
              <a:t>13. 5. 2016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Obdĺžnik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Obdĺžnik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12E8A8-ACA7-4838-B3EA-5C67C9F1BAC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8" r:id="rId3"/>
    <p:sldLayoutId id="2147483759" r:id="rId4"/>
    <p:sldLayoutId id="2147483760" r:id="rId5"/>
    <p:sldLayoutId id="2147483755" r:id="rId6"/>
    <p:sldLayoutId id="2147483761" r:id="rId7"/>
    <p:sldLayoutId id="2147483754" r:id="rId8"/>
    <p:sldLayoutId id="2147483762" r:id="rId9"/>
    <p:sldLayoutId id="2147483753" r:id="rId10"/>
    <p:sldLayoutId id="2147483763" r:id="rId11"/>
    <p:sldLayoutId id="214748375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r>
              <a:rPr lang="sk-SK" sz="3600" b="1" dirty="0" smtClean="0"/>
              <a:t>in </a:t>
            </a:r>
            <a:r>
              <a:rPr lang="sk-SK" sz="3600" b="1" dirty="0" err="1" smtClean="0"/>
              <a:t>vivo</a:t>
            </a:r>
            <a:r>
              <a:rPr lang="sk-SK" sz="3600" b="1" dirty="0" smtClean="0"/>
              <a:t> DOZIMETRIA RF ivd2 FIRMY </a:t>
            </a:r>
            <a:r>
              <a:rPr lang="sk-SK" sz="3600" b="1" dirty="0" err="1" smtClean="0"/>
              <a:t>Sun</a:t>
            </a:r>
            <a:r>
              <a:rPr lang="sk-SK" sz="3600" b="1" dirty="0" smtClean="0"/>
              <a:t> </a:t>
            </a:r>
            <a:r>
              <a:rPr lang="sk-SK" sz="3600" b="1" dirty="0" err="1" smtClean="0"/>
              <a:t>Nuclear</a:t>
            </a:r>
            <a:r>
              <a:rPr lang="sk-SK" sz="3600" dirty="0" smtClean="0"/>
              <a:t>                                                   </a:t>
            </a:r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/>
            </a:r>
            <a:br>
              <a:rPr lang="sk-SK" sz="3600" dirty="0" smtClean="0"/>
            </a:b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Podnadpis 2"/>
          <p:cNvSpPr>
            <a:spLocks noGrp="1"/>
          </p:cNvSpPr>
          <p:nvPr>
            <p:ph type="subTitle" idx="1"/>
          </p:nvPr>
        </p:nvSpPr>
        <p:spPr>
          <a:xfrm>
            <a:off x="971600" y="3284984"/>
            <a:ext cx="6832848" cy="119898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   </a:t>
            </a:r>
            <a:r>
              <a:rPr lang="sk-SK" sz="2400" b="1" dirty="0" smtClean="0">
                <a:solidFill>
                  <a:schemeClr val="tx1"/>
                </a:solidFill>
              </a:rPr>
              <a:t>G. Králik, </a:t>
            </a:r>
            <a:r>
              <a:rPr lang="sk-SK" sz="2400" b="1" dirty="0" err="1" smtClean="0">
                <a:solidFill>
                  <a:schemeClr val="tx1"/>
                </a:solidFill>
              </a:rPr>
              <a:t>D.Lojko</a:t>
            </a:r>
            <a:endParaRPr lang="sk-SK" sz="2400" dirty="0" smtClean="0">
              <a:solidFill>
                <a:schemeClr val="tx1"/>
              </a:solidFill>
            </a:endParaRPr>
          </a:p>
          <a:p>
            <a:r>
              <a:rPr lang="en-US" sz="1500" i="1" dirty="0" smtClean="0">
                <a:solidFill>
                  <a:schemeClr val="tx1"/>
                </a:solidFill>
              </a:rPr>
              <a:t>  </a:t>
            </a:r>
            <a:r>
              <a:rPr lang="sk-SK" sz="1500" i="1" dirty="0" smtClean="0">
                <a:solidFill>
                  <a:schemeClr val="tx1"/>
                </a:solidFill>
              </a:rPr>
              <a:t> </a:t>
            </a:r>
            <a:r>
              <a:rPr lang="sk-SK" sz="1500" b="1" i="1" dirty="0" smtClean="0">
                <a:solidFill>
                  <a:schemeClr val="tx1"/>
                </a:solidFill>
              </a:rPr>
              <a:t>Ústav klinickej fyziky SZU a </a:t>
            </a:r>
            <a:r>
              <a:rPr lang="sk-SK" sz="1500" b="1" i="1" dirty="0" smtClean="0">
                <a:solidFill>
                  <a:schemeClr val="tx1"/>
                </a:solidFill>
              </a:rPr>
              <a:t>OÚSA</a:t>
            </a:r>
            <a:endParaRPr lang="sk-SK" sz="1500" b="1" dirty="0">
              <a:solidFill>
                <a:schemeClr val="tx1"/>
              </a:solidFill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96752"/>
            <a:ext cx="6607260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96752"/>
            <a:ext cx="7355841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700808"/>
            <a:ext cx="6033316" cy="373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12776"/>
            <a:ext cx="7985663" cy="2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8323657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71672" y="1988840"/>
            <a:ext cx="897232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 smtClean="0"/>
              <a:t>Záver:</a:t>
            </a:r>
          </a:p>
          <a:p>
            <a:r>
              <a:rPr lang="sk-SK" b="1" dirty="0" smtClean="0"/>
              <a:t>* Prechod na nový dozimetrický systém bol bezproblémový</a:t>
            </a:r>
          </a:p>
          <a:p>
            <a:pPr>
              <a:buFont typeface="Arial" pitchFamily="34" charset="0"/>
              <a:buChar char="•"/>
            </a:pPr>
            <a:r>
              <a:rPr lang="sk-SK" b="1" dirty="0" smtClean="0"/>
              <a:t> Mosadzná </a:t>
            </a:r>
            <a:r>
              <a:rPr lang="sk-SK" b="1" dirty="0" err="1" smtClean="0"/>
              <a:t>Build</a:t>
            </a:r>
            <a:r>
              <a:rPr lang="sk-SK" b="1" dirty="0" smtClean="0"/>
              <a:t> </a:t>
            </a:r>
            <a:r>
              <a:rPr lang="sk-SK" b="1" dirty="0" err="1" smtClean="0"/>
              <a:t>up</a:t>
            </a:r>
            <a:r>
              <a:rPr lang="sk-SK" b="1" dirty="0" smtClean="0"/>
              <a:t> čiapka na IK na vstupnej strane </a:t>
            </a:r>
          </a:p>
          <a:p>
            <a:r>
              <a:rPr lang="sk-SK" b="1" dirty="0" smtClean="0"/>
              <a:t> </a:t>
            </a:r>
            <a:r>
              <a:rPr lang="sk-SK" b="1" dirty="0" smtClean="0"/>
              <a:t> nepotrebuje korekciu.</a:t>
            </a:r>
          </a:p>
          <a:p>
            <a:pPr>
              <a:buFont typeface="Arial" pitchFamily="34" charset="0"/>
              <a:buChar char="•"/>
            </a:pPr>
            <a:r>
              <a:rPr lang="sk-SK" b="1" dirty="0" smtClean="0"/>
              <a:t> Na výstupnej strane ( u dorzálneho poľa) používame pre </a:t>
            </a:r>
          </a:p>
          <a:p>
            <a:r>
              <a:rPr lang="sk-SK" b="1" dirty="0" smtClean="0"/>
              <a:t> </a:t>
            </a:r>
            <a:r>
              <a:rPr lang="sk-SK" b="1" dirty="0" smtClean="0"/>
              <a:t>ochranu IK gumený návlek, je potrebná korekcia nameranej</a:t>
            </a:r>
          </a:p>
          <a:p>
            <a:r>
              <a:rPr lang="sk-SK" b="1" dirty="0" smtClean="0"/>
              <a:t> </a:t>
            </a:r>
            <a:r>
              <a:rPr lang="sk-SK" b="1" dirty="0" smtClean="0"/>
              <a:t> hodnoty aj u diódy</a:t>
            </a:r>
          </a:p>
          <a:p>
            <a:r>
              <a:rPr lang="sk-SK" dirty="0" smtClean="0"/>
              <a:t>  </a:t>
            </a:r>
            <a:endParaRPr lang="sk-SK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10" name="Obrázek 9" descr="IMG_97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836712"/>
            <a:ext cx="7200800" cy="4800533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1475656" y="4797152"/>
            <a:ext cx="56252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 smtClean="0">
                <a:solidFill>
                  <a:schemeClr val="bg1"/>
                </a:solidFill>
              </a:rPr>
              <a:t>Ďakujeme za pozornosť</a:t>
            </a:r>
            <a:endParaRPr lang="sk-SK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sp>
        <p:nvSpPr>
          <p:cNvPr id="9" name="Obdélník 8"/>
          <p:cNvSpPr/>
          <p:nvPr/>
        </p:nvSpPr>
        <p:spPr>
          <a:xfrm>
            <a:off x="251520" y="764704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3200" b="1" dirty="0" smtClean="0"/>
              <a:t>V rámci </a:t>
            </a:r>
            <a:r>
              <a:rPr lang="sk-SK" sz="3200" b="1" dirty="0" err="1" smtClean="0"/>
              <a:t>upgrade</a:t>
            </a:r>
            <a:r>
              <a:rPr lang="sk-SK" sz="3200" b="1" dirty="0" smtClean="0"/>
              <a:t> in </a:t>
            </a:r>
            <a:r>
              <a:rPr lang="sk-SK" sz="3200" b="1" dirty="0" err="1" smtClean="0"/>
              <a:t>vivo</a:t>
            </a:r>
            <a:r>
              <a:rPr lang="sk-SK" sz="3200" b="1" dirty="0" smtClean="0"/>
              <a:t> dozimetrie pre celotelové ožarovanie pacientov s leukémiou pred transplantáciou kostnej dreni bola zakúpený na  OÚSA nový súbor polovodičových detektorov </a:t>
            </a:r>
            <a:r>
              <a:rPr lang="sk-SK" sz="3200" b="1" dirty="0" err="1" smtClean="0"/>
              <a:t>fy</a:t>
            </a:r>
            <a:r>
              <a:rPr lang="sk-SK" sz="3200" b="1" dirty="0" smtClean="0"/>
              <a:t> </a:t>
            </a:r>
            <a:r>
              <a:rPr lang="sk-SK" sz="3200" b="1" dirty="0" err="1" smtClean="0"/>
              <a:t>Sun</a:t>
            </a:r>
            <a:r>
              <a:rPr lang="sk-SK" sz="3200" b="1" dirty="0" smtClean="0"/>
              <a:t> </a:t>
            </a:r>
            <a:r>
              <a:rPr lang="sk-SK" sz="3200" b="1" dirty="0" err="1" smtClean="0"/>
              <a:t>Nuclear</a:t>
            </a:r>
            <a:r>
              <a:rPr lang="sk-SK" sz="3200" b="1" dirty="0" smtClean="0"/>
              <a:t> -  8 ks QED typu 1115000 (z jednej strany ploché pre lepšiu priľnavosť ku koži) so zabudovanou </a:t>
            </a:r>
            <a:r>
              <a:rPr lang="sk-SK" sz="3200" b="1" dirty="0" err="1" smtClean="0"/>
              <a:t>build-up</a:t>
            </a:r>
            <a:r>
              <a:rPr lang="sk-SK" sz="3200" b="1" dirty="0" smtClean="0"/>
              <a:t> čiapočkou pre merania žiarenia s energiou 6 – 12 </a:t>
            </a:r>
            <a:r>
              <a:rPr lang="sk-SK" sz="3200" b="1" dirty="0" err="1" smtClean="0"/>
              <a:t>MeV</a:t>
            </a:r>
            <a:r>
              <a:rPr lang="sk-SK" sz="3200" b="1" dirty="0" smtClean="0"/>
              <a:t>. </a:t>
            </a:r>
            <a:endParaRPr lang="sk-SK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9" name="Picture 2" descr="C:\SHARE\A_DigPhoto\TBI\Lôžko 2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300192" cy="3939896"/>
          </a:xfrm>
          <a:prstGeom prst="rect">
            <a:avLst/>
          </a:prstGeom>
          <a:noFill/>
          <a:ex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9" name="Obrázok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980728"/>
            <a:ext cx="604867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9" name="Obrázok 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336704" cy="44450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sp>
        <p:nvSpPr>
          <p:cNvPr id="9" name="Obdélník 8"/>
          <p:cNvSpPr/>
          <p:nvPr/>
        </p:nvSpPr>
        <p:spPr>
          <a:xfrm>
            <a:off x="539552" y="982177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3200" b="1" dirty="0" smtClean="0"/>
              <a:t>Na pracovisku bola zhotovená doska pre kalibráciu jednotlivých polovodičov i relatívne overenie stability podobná ako sa používala na systéme AM6 </a:t>
            </a:r>
            <a:r>
              <a:rPr lang="sk-SK" sz="3200" b="1" dirty="0" err="1" smtClean="0"/>
              <a:t>fy</a:t>
            </a:r>
            <a:r>
              <a:rPr lang="sk-SK" sz="3200" b="1" dirty="0" smtClean="0"/>
              <a:t> PTW. Dozimetre boli kalibrované podľa klasického manuálu pomocou ionizačnej komory typu </a:t>
            </a:r>
            <a:r>
              <a:rPr lang="sk-SK" sz="3200" b="1" dirty="0" err="1" smtClean="0"/>
              <a:t>Farmer</a:t>
            </a:r>
            <a:r>
              <a:rPr lang="sk-SK" sz="3200" b="1" dirty="0" smtClean="0"/>
              <a:t>  pre energiu 6MeV brzdného žiarenia pre pole 10x10 cm</a:t>
            </a:r>
            <a:r>
              <a:rPr lang="sk-SK" sz="3200" b="1" baseline="30000" dirty="0" smtClean="0"/>
              <a:t>2</a:t>
            </a:r>
            <a:r>
              <a:rPr lang="sk-SK" sz="3200" b="1" dirty="0" smtClean="0"/>
              <a:t> v SSD 100 cm pre rôzny dávkový príkon. </a:t>
            </a:r>
            <a:endParaRPr lang="sk-SK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sp>
        <p:nvSpPr>
          <p:cNvPr id="9" name="Obdélník 8"/>
          <p:cNvSpPr/>
          <p:nvPr/>
        </p:nvSpPr>
        <p:spPr>
          <a:xfrm>
            <a:off x="539552" y="98072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3200" b="1" dirty="0" smtClean="0"/>
              <a:t>Ďalej boli urobené merania faktorov pre rôzne veľkosti poľa, pre uhlovú závislosť, pre umiestnenie dozimetra na vstupe fantómu, vo vnútri fantómu a na výstupe žiarenia z fantómu porovnávané s meraniami pomocou ionizačnej komory. Zisťovala sa i vhodnosť (nevhodnosť) použitia týchto polovodičov pre meranie vstupných polí s energiou 18 </a:t>
            </a:r>
            <a:r>
              <a:rPr lang="sk-SK" sz="3200" b="1" dirty="0" err="1" smtClean="0"/>
              <a:t>MeV</a:t>
            </a:r>
            <a:r>
              <a:rPr lang="sk-SK" sz="3200" b="1" dirty="0" smtClean="0"/>
              <a:t>.  </a:t>
            </a:r>
            <a:endParaRPr lang="sk-SK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b="1" dirty="0" smtClean="0"/>
              <a:t>  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pic>
        <p:nvPicPr>
          <p:cNvPr id="10" name="Obrázok 4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980728"/>
            <a:ext cx="460851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Obrázok 10" descr="ISO_fareb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898" y="246608"/>
            <a:ext cx="1220566" cy="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Podnadpis 2"/>
          <p:cNvSpPr>
            <a:spLocks/>
          </p:cNvSpPr>
          <p:nvPr/>
        </p:nvSpPr>
        <p:spPr bwMode="auto">
          <a:xfrm>
            <a:off x="2411413" y="5301208"/>
            <a:ext cx="6732587" cy="65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r>
              <a:rPr lang="sk-SK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Bratislava, 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16.-17.5.2014</a:t>
            </a:r>
            <a:endParaRPr lang="sk-SK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toth\Desktop\Logo OUSA 2014 -pre ppt a pod\Vyššie rozlíšenie\OUSA_logo_colo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9" y="188640"/>
            <a:ext cx="1817707" cy="504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"/>
          <p:cNvSpPr>
            <a:spLocks noGrp="1"/>
          </p:cNvSpPr>
          <p:nvPr>
            <p:ph type="ctrTitle"/>
          </p:nvPr>
        </p:nvSpPr>
        <p:spPr>
          <a:xfrm>
            <a:off x="755576" y="2420889"/>
            <a:ext cx="7772400" cy="720080"/>
          </a:xfrm>
        </p:spPr>
        <p:txBody>
          <a:bodyPr anchor="ctr"/>
          <a:lstStyle/>
          <a:p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/>
            </a:r>
            <a:br>
              <a:rPr lang="sk-SK" sz="3600" dirty="0" smtClean="0"/>
            </a:br>
            <a:endParaRPr lang="sk-SK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dnadpis 2"/>
          <p:cNvSpPr>
            <a:spLocks/>
          </p:cNvSpPr>
          <p:nvPr/>
        </p:nvSpPr>
        <p:spPr bwMode="auto">
          <a:xfrm>
            <a:off x="467544" y="6171630"/>
            <a:ext cx="1800200" cy="49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sk-SK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www.ousa.sk</a:t>
            </a:r>
            <a:endParaRPr lang="sk-SK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44208" y="5661248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/>
              <a:t>Trenčín </a:t>
            </a:r>
            <a:r>
              <a:rPr lang="sk-SK" sz="1600" b="1" dirty="0" smtClean="0"/>
              <a:t>13.-14.5.2016</a:t>
            </a:r>
            <a:endParaRPr lang="sk-SK" sz="1600" b="1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/>
        </p:nvGraphicFramePr>
        <p:xfrm>
          <a:off x="1835696" y="980728"/>
          <a:ext cx="5688631" cy="4134726"/>
        </p:xfrm>
        <a:graphic>
          <a:graphicData uri="http://schemas.openxmlformats.org/drawingml/2006/table">
            <a:tbl>
              <a:tblPr/>
              <a:tblGrid>
                <a:gridCol w="1281945"/>
                <a:gridCol w="1495603"/>
                <a:gridCol w="1629138"/>
                <a:gridCol w="1281945"/>
              </a:tblGrid>
              <a:tr h="3715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Ventral</a:t>
                      </a:r>
                      <a:endParaRPr lang="sk-SK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976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Farmer 65G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PTW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Dioda 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666266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300MU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RW3 </a:t>
                      </a:r>
                      <a:r>
                        <a:rPr lang="sk-SK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Dmax</a:t>
                      </a:r>
                      <a:endParaRPr lang="sk-SK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IK + mosadz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 povrchu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39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DR300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 (mGy)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 (</a:t>
                      </a:r>
                      <a:r>
                        <a:rPr lang="sk-SK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mGy</a:t>
                      </a:r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 (mGy)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39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749,6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749,6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814,5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39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749,4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814,6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749,5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814,7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priemer: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749,525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814,7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753,250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23"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Korekcia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0,920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2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0,995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Vlastná 4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775F55"/>
      </a:accent1>
      <a:accent2>
        <a:srgbClr val="FFA62F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2946</TotalTime>
  <Words>387</Words>
  <Application>Microsoft Office PowerPoint</Application>
  <PresentationFormat>Předvádění na obrazovce (4:3)</PresentationFormat>
  <Paragraphs>131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Medián</vt:lpstr>
      <vt:lpstr>  in vivo DOZIMETRIA RF ivd2 FIRMY Sun Nuclear                                                   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Martin Hronsky</dc:creator>
  <cp:lastModifiedBy>Gabriel Králik</cp:lastModifiedBy>
  <cp:revision>291</cp:revision>
  <cp:lastPrinted>2014-04-08T08:25:01Z</cp:lastPrinted>
  <dcterms:created xsi:type="dcterms:W3CDTF">2012-12-02T19:51:57Z</dcterms:created>
  <dcterms:modified xsi:type="dcterms:W3CDTF">2016-05-13T21:43:19Z</dcterms:modified>
</cp:coreProperties>
</file>