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26"/>
  </p:notesMasterIdLst>
  <p:sldIdLst>
    <p:sldId id="284" r:id="rId2"/>
    <p:sldId id="257" r:id="rId3"/>
    <p:sldId id="332" r:id="rId4"/>
    <p:sldId id="334" r:id="rId5"/>
    <p:sldId id="333" r:id="rId6"/>
    <p:sldId id="331" r:id="rId7"/>
    <p:sldId id="338" r:id="rId8"/>
    <p:sldId id="340" r:id="rId9"/>
    <p:sldId id="339" r:id="rId10"/>
    <p:sldId id="335" r:id="rId11"/>
    <p:sldId id="337" r:id="rId12"/>
    <p:sldId id="336" r:id="rId13"/>
    <p:sldId id="302" r:id="rId14"/>
    <p:sldId id="328" r:id="rId15"/>
    <p:sldId id="344" r:id="rId16"/>
    <p:sldId id="347" r:id="rId17"/>
    <p:sldId id="343" r:id="rId18"/>
    <p:sldId id="348" r:id="rId19"/>
    <p:sldId id="342" r:id="rId20"/>
    <p:sldId id="346" r:id="rId21"/>
    <p:sldId id="345" r:id="rId22"/>
    <p:sldId id="341" r:id="rId23"/>
    <p:sldId id="330" r:id="rId24"/>
    <p:sldId id="322" r:id="rId25"/>
  </p:sldIdLst>
  <p:sldSz cx="9144000" cy="6858000" type="screen4x3"/>
  <p:notesSz cx="6761163" cy="9942513"/>
  <p:defaultTextStyle>
    <a:defPPr>
      <a:defRPr lang="sk-SK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B61"/>
    <a:srgbClr val="993366"/>
    <a:srgbClr val="D60093"/>
    <a:srgbClr val="CC3300"/>
    <a:srgbClr val="6600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84" autoAdjust="0"/>
    <p:restoredTop sz="94049" autoAdjust="0"/>
  </p:normalViewPr>
  <p:slideViewPr>
    <p:cSldViewPr>
      <p:cViewPr varScale="1">
        <p:scale>
          <a:sx n="51" d="100"/>
          <a:sy n="51" d="100"/>
        </p:scale>
        <p:origin x="-1104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761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fld id="{86A6F4BE-C411-4862-9469-39D03A134A02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117" y="4722694"/>
            <a:ext cx="5408930" cy="44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noProof="0" smtClean="0"/>
              <a:t>Kliknite sem a upravte štýly predlohy textu.</a:t>
            </a:r>
          </a:p>
          <a:p>
            <a:pPr lvl="1"/>
            <a:r>
              <a:rPr lang="sk-SK" noProof="0" smtClean="0"/>
              <a:t>Druhá úroveň</a:t>
            </a:r>
          </a:p>
          <a:p>
            <a:pPr lvl="2"/>
            <a:r>
              <a:rPr lang="sk-SK" noProof="0" smtClean="0"/>
              <a:t>Tretia úroveň</a:t>
            </a:r>
          </a:p>
          <a:p>
            <a:pPr lvl="3"/>
            <a:r>
              <a:rPr lang="sk-SK" noProof="0" smtClean="0"/>
              <a:t>Štvrtá úroveň</a:t>
            </a:r>
          </a:p>
          <a:p>
            <a:pPr lvl="4"/>
            <a:r>
              <a:rPr lang="sk-SK" noProof="0" smtClean="0"/>
              <a:t>Piata úroveň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761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fld id="{BB1AADF3-B5E7-43F8-A464-10D5C575BC99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  <p:extLst>
      <p:ext uri="{BB962C8B-B14F-4D97-AF65-F5344CB8AC3E}">
        <p14:creationId xmlns="" xmlns:p14="http://schemas.microsoft.com/office/powerpoint/2010/main" val="3967342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Obdĺžnik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Obdĺžnik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sk-SK" smtClean="0"/>
              <a:t>Kliknite sem a upravte štýl predlohy podnadpisov.</a:t>
            </a:r>
            <a:endParaRPr lang="en-US"/>
          </a:p>
        </p:txBody>
      </p:sp>
      <p:sp>
        <p:nvSpPr>
          <p:cNvPr id="7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49FEA3E-F623-4F63-A2AC-5B266D513D41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10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11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3B1A563-B86C-4369-A121-DEDB45C8C6CA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382D2-8B0F-42B1-9999-8647C29098E6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5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CF553-BB89-461E-8CB4-D573FF886074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Obdĺžni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Obdĺžni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18246-92D5-4239-8CAD-301A90671FC8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8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9" name="Zástupný symbol čísla snímky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2665B-DF6F-4B5B-990D-758F67A292D0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6A952-3698-45A2-BC75-73945A59AC8B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BD435-92EF-43A1-8420-211431C059D6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9597E-17E6-44DB-9692-F32D0204269D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5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F46E1-3362-41C1-9EC5-5D5B4926E3E2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Obdĺžni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Obdĺžni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7" name="Zástupný symbol dátumu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8FB53-1384-43D9-B289-5EA7207E2560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8" name="Zástupný symbol čísla snímky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20BEFCB-F9FE-4F4D-A77B-F6E423455DE7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9" name="Zástupný symbol päty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C4ACF8D-B582-4301-A6F8-7BD30F7C677D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6" name="Zástupný symbol čísla snímky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25DACE3-DB3D-4E07-83D5-473A33F5236B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7" name="Zástupný symbol päty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6" name="Zástupný symbol textu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15" name="Zástupný symbol textu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7" name="Zástupný symbol dátumu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7EC3904-9443-43F3-BE31-E4DB7F95DF87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8" name="Zástupný symbol čísla snímky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187FFB6-C228-4910-8538-2F8AE1FEFA3F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9" name="Zástupný symbol päty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34A65-649F-4D66-BD8A-3AFCFE77B4B0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4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5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76E79-2EB0-42DE-9C19-8E78101B8581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4802A-4A71-4481-BBCC-5B74071EBDDD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B364164-6B2F-4B74-B5F2-97890688EC58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D462-CD52-4FE5-8736-88A77B46C829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6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52B5B-F1A8-48EB-AF36-86D8FA70B778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ĺžnik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6" name="Obdĺžnik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" name="Obdĺžnik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Obdĺžnik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sk-SK" noProof="0" smtClean="0"/>
              <a:t>Ak chcete pridať obrázok, kliknite na ikonu</a:t>
            </a:r>
            <a:endParaRPr lang="en-US" noProof="0" dirty="0"/>
          </a:p>
        </p:txBody>
      </p:sp>
      <p:sp>
        <p:nvSpPr>
          <p:cNvPr id="9" name="Zástupný symbol dátumu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D0A0C3D-B164-4846-A02B-E5EE089D7527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10" name="Zástupný symbol čísla snímky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2BE12B24-216A-41C0-988A-F4C18CA1F119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11" name="Zástupný symbol päty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nadpisu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 predlohy nadpisov.</a:t>
            </a:r>
            <a:endParaRPr lang="en-US" smtClean="0"/>
          </a:p>
        </p:txBody>
      </p:sp>
      <p:sp>
        <p:nvSpPr>
          <p:cNvPr id="1027" name="Zástupný symbol textu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smtClean="0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17E135-6CAB-4E15-82DB-F6BA9C9E7833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Obdĺžnik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8" name="Obdĺžnik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9" name="Obdĺžnik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12E8A8-ACA7-4838-B3EA-5C67C9F1BAC3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6" r:id="rId2"/>
    <p:sldLayoutId id="2147483758" r:id="rId3"/>
    <p:sldLayoutId id="2147483759" r:id="rId4"/>
    <p:sldLayoutId id="2147483760" r:id="rId5"/>
    <p:sldLayoutId id="2147483755" r:id="rId6"/>
    <p:sldLayoutId id="2147483761" r:id="rId7"/>
    <p:sldLayoutId id="2147483754" r:id="rId8"/>
    <p:sldLayoutId id="2147483762" r:id="rId9"/>
    <p:sldLayoutId id="2147483753" r:id="rId10"/>
    <p:sldLayoutId id="2147483763" r:id="rId11"/>
    <p:sldLayoutId id="214748375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898" y="246608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Podnadpis 2"/>
          <p:cNvSpPr>
            <a:spLocks/>
          </p:cNvSpPr>
          <p:nvPr/>
        </p:nvSpPr>
        <p:spPr bwMode="auto">
          <a:xfrm>
            <a:off x="2411413" y="5301208"/>
            <a:ext cx="6732587" cy="65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sk-SK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                                                                                                  </a:t>
            </a:r>
            <a:r>
              <a:rPr lang="sk-SK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Bratislava, </a:t>
            </a:r>
            <a:r>
              <a:rPr lang="en-US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16.-17.5.2014</a:t>
            </a:r>
            <a:endParaRPr lang="sk-SK" sz="12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29" y="18864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Nadpis 1"/>
          <p:cNvSpPr>
            <a:spLocks noGrp="1"/>
          </p:cNvSpPr>
          <p:nvPr>
            <p:ph type="ctrTitle"/>
          </p:nvPr>
        </p:nvSpPr>
        <p:spPr>
          <a:xfrm>
            <a:off x="755576" y="2708920"/>
            <a:ext cx="7772400" cy="720080"/>
          </a:xfrm>
        </p:spPr>
        <p:txBody>
          <a:bodyPr anchor="ctr"/>
          <a:lstStyle/>
          <a:p>
            <a:r>
              <a:rPr lang="sk-SK" sz="3600" b="1" dirty="0" smtClean="0"/>
              <a:t>  Zaťaženie pracovníkov pri použití laserov </a:t>
            </a:r>
            <a:r>
              <a:rPr lang="sk-SK" sz="3600" b="1" dirty="0" err="1" smtClean="0"/>
              <a:t>fy</a:t>
            </a:r>
            <a:r>
              <a:rPr lang="sk-SK" sz="3600" b="1" dirty="0" smtClean="0"/>
              <a:t> LAP laser</a:t>
            </a:r>
            <a:r>
              <a:rPr lang="sk-SK" sz="3600" dirty="0" smtClean="0"/>
              <a:t>                                                   </a:t>
            </a:r>
            <a:br>
              <a:rPr lang="sk-SK" sz="3600" dirty="0" smtClean="0"/>
            </a:br>
            <a:r>
              <a:rPr lang="sk-SK" sz="3600" dirty="0" smtClean="0"/>
              <a:t/>
            </a:r>
            <a:br>
              <a:rPr lang="sk-SK" sz="3600" dirty="0" smtClean="0"/>
            </a:br>
            <a:endParaRPr lang="sk-SK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Podnadpis 2"/>
          <p:cNvSpPr>
            <a:spLocks noGrp="1"/>
          </p:cNvSpPr>
          <p:nvPr>
            <p:ph type="subTitle" idx="1"/>
          </p:nvPr>
        </p:nvSpPr>
        <p:spPr>
          <a:xfrm>
            <a:off x="971600" y="3284984"/>
            <a:ext cx="6832848" cy="1198984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   </a:t>
            </a:r>
            <a:r>
              <a:rPr lang="sk-SK" sz="2400" b="1" dirty="0" smtClean="0">
                <a:solidFill>
                  <a:schemeClr val="tx1"/>
                </a:solidFill>
              </a:rPr>
              <a:t>G. Králik, Ľ. </a:t>
            </a:r>
            <a:r>
              <a:rPr lang="sk-SK" sz="2400" b="1" dirty="0" err="1" smtClean="0">
                <a:solidFill>
                  <a:schemeClr val="tx1"/>
                </a:solidFill>
              </a:rPr>
              <a:t>Juchová,M.Chrenková</a:t>
            </a:r>
            <a:endParaRPr lang="sk-SK" sz="2400" dirty="0" smtClean="0">
              <a:solidFill>
                <a:schemeClr val="tx1"/>
              </a:solidFill>
            </a:endParaRPr>
          </a:p>
          <a:p>
            <a:r>
              <a:rPr lang="en-US" sz="1500" i="1" dirty="0" smtClean="0">
                <a:solidFill>
                  <a:schemeClr val="tx1"/>
                </a:solidFill>
              </a:rPr>
              <a:t>  </a:t>
            </a:r>
            <a:r>
              <a:rPr lang="sk-SK" sz="1500" i="1" dirty="0" smtClean="0">
                <a:solidFill>
                  <a:schemeClr val="tx1"/>
                </a:solidFill>
              </a:rPr>
              <a:t> </a:t>
            </a:r>
            <a:r>
              <a:rPr lang="sk-SK" sz="1500" b="1" i="1" dirty="0" smtClean="0">
                <a:solidFill>
                  <a:schemeClr val="tx1"/>
                </a:solidFill>
              </a:rPr>
              <a:t>Ústav klinickej fyziky SZU a OÚSA, Úrad verejného zdravotníctva SR</a:t>
            </a:r>
            <a:endParaRPr lang="sk-SK" sz="1500" b="1" dirty="0">
              <a:solidFill>
                <a:schemeClr val="tx1"/>
              </a:solidFill>
            </a:endParaRPr>
          </a:p>
        </p:txBody>
      </p:sp>
      <p:sp>
        <p:nvSpPr>
          <p:cNvPr id="7" name="Podnadpis 2"/>
          <p:cNvSpPr>
            <a:spLocks/>
          </p:cNvSpPr>
          <p:nvPr/>
        </p:nvSpPr>
        <p:spPr bwMode="auto">
          <a:xfrm>
            <a:off x="467544" y="6171630"/>
            <a:ext cx="1800200" cy="49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sk-SK" sz="1800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www.ousa.sk</a:t>
            </a:r>
            <a:endParaRPr lang="sk-SK" sz="18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ovéPole 7"/>
          <p:cNvSpPr txBox="1"/>
          <p:nvPr/>
        </p:nvSpPr>
        <p:spPr>
          <a:xfrm>
            <a:off x="6444208" y="5661248"/>
            <a:ext cx="2433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000" b="1" dirty="0" smtClean="0"/>
              <a:t>Trenčín </a:t>
            </a:r>
            <a:r>
              <a:rPr lang="sk-SK" sz="1600" b="1" dirty="0" smtClean="0"/>
              <a:t>13.-14.5.2016</a:t>
            </a:r>
            <a:endParaRPr lang="sk-SK" sz="16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8676456" cy="4614863"/>
          </a:xfrm>
        </p:spPr>
        <p:txBody>
          <a:bodyPr/>
          <a:lstStyle/>
          <a:p>
            <a:pPr algn="ctr"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bdélník 10"/>
          <p:cNvSpPr/>
          <p:nvPr/>
        </p:nvSpPr>
        <p:spPr>
          <a:xfrm>
            <a:off x="107504" y="2132856"/>
            <a:ext cx="90364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3200" b="1" dirty="0" smtClean="0">
                <a:latin typeface="+mn-lt"/>
              </a:rPr>
              <a:t>Merač laserového žiarenia OPHIR typ NOVA II, </a:t>
            </a:r>
            <a:r>
              <a:rPr lang="sk-SK" sz="3200" b="1" dirty="0" err="1" smtClean="0">
                <a:latin typeface="+mn-lt"/>
              </a:rPr>
              <a:t>vyr</a:t>
            </a:r>
            <a:r>
              <a:rPr lang="sk-SK" sz="3200" b="1" dirty="0" smtClean="0">
                <a:latin typeface="+mn-lt"/>
              </a:rPr>
              <a:t>. číslo 232268, sonda 3A-SH, výr. číslo 236310, výrobca OPHIR OPTOTRONICS, Izrael. Merací pristroj je majetkom UVZ SR.</a:t>
            </a:r>
            <a:endParaRPr lang="sk-SK" sz="3200" b="1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2636912"/>
            <a:ext cx="9144000" cy="3312368"/>
          </a:xfrm>
        </p:spPr>
        <p:txBody>
          <a:bodyPr/>
          <a:lstStyle/>
          <a:p>
            <a:pPr algn="ctr"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0" y="1772816"/>
            <a:ext cx="9427581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Stanovený pracovný postup pri práci s laserom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nevylučuje pohľad technika alebo pacienta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do priameho zväzku laserového lúča, preto sa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meralo priame žiarenie na výstupe zdroja ako i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na mieste pracovníka pri nastavovaní pacienta.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Vykonalo sa aj meranie priameho lúča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Prechádzajúceho cez okuliare, aby sa zistila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účinnost</a:t>
            </a: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‚ ochranných okuliarov. </a:t>
            </a:r>
            <a:endParaRPr kumimoji="0" lang="sk-SK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251520" y="1844824"/>
            <a:ext cx="8676456" cy="4614863"/>
          </a:xfrm>
        </p:spPr>
        <p:txBody>
          <a:bodyPr/>
          <a:lstStyle/>
          <a:p>
            <a:pPr marL="0" lvl="0" indent="0" eaLnBrk="1" hangingPunct="1">
              <a:spcBef>
                <a:spcPct val="0"/>
              </a:spcBef>
              <a:buClrTx/>
              <a:buSzTx/>
              <a:buNone/>
            </a:pPr>
            <a:r>
              <a:rPr lang="sk-SK" sz="3600" b="1" dirty="0" smtClean="0">
                <a:ea typeface="Calibri" pitchFamily="34" charset="0"/>
                <a:cs typeface="Arial" pitchFamily="34" charset="0"/>
              </a:rPr>
              <a:t>Súlad alebo nesúlad so špecifikáciami podľa </a:t>
            </a:r>
            <a:r>
              <a:rPr lang="sk-SK" sz="3200" b="1" dirty="0" smtClean="0">
                <a:ea typeface="Calibri" pitchFamily="34" charset="0"/>
                <a:cs typeface="Arial" pitchFamily="34" charset="0"/>
              </a:rPr>
              <a:t>nariadenia</a:t>
            </a:r>
            <a:r>
              <a:rPr lang="sk-SK" sz="3600" b="1" dirty="0" smtClean="0">
                <a:ea typeface="Calibri" pitchFamily="34" charset="0"/>
                <a:cs typeface="Arial" pitchFamily="34" charset="0"/>
              </a:rPr>
              <a:t> vlády SR č. 41012007 Z. z. sa posudzoval podľa metodickej smernice MSA-L/04 (SNAS, Bratislava 2009).</a:t>
            </a:r>
            <a:endParaRPr lang="sk-SK" sz="3600" b="1" dirty="0" smtClean="0">
              <a:cs typeface="Arial" pitchFamily="34" charset="0"/>
            </a:endParaRPr>
          </a:p>
          <a:p>
            <a:pPr algn="ctr"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683568" y="1844824"/>
            <a:ext cx="8244408" cy="4614863"/>
          </a:xfrm>
        </p:spPr>
        <p:txBody>
          <a:bodyPr/>
          <a:lstStyle/>
          <a:p>
            <a:pPr marL="0" indent="0">
              <a:buNone/>
            </a:pPr>
            <a:r>
              <a:rPr lang="sk-SK" sz="3200" b="1" dirty="0" smtClean="0"/>
              <a:t>Merač laserového žiarenia OPHIR typ NOVA II a sonda 3A-SH overená Slovenským metrologickým ústavom, Bratislava - Centrum </a:t>
            </a:r>
            <a:r>
              <a:rPr lang="sk-SK" sz="3200" b="1" dirty="0" err="1" smtClean="0"/>
              <a:t>termometrie</a:t>
            </a:r>
            <a:r>
              <a:rPr lang="sk-SK" sz="3200" b="1" dirty="0" smtClean="0"/>
              <a:t>, fotometrie a </a:t>
            </a:r>
            <a:r>
              <a:rPr lang="sk-SK" sz="3200" b="1" dirty="0" err="1" smtClean="0"/>
              <a:t>rádiometrie</a:t>
            </a:r>
            <a:r>
              <a:rPr lang="sk-SK" sz="3200" b="1" dirty="0" smtClean="0"/>
              <a:t>, Laboratórium optickej </a:t>
            </a:r>
            <a:r>
              <a:rPr lang="sk-SK" sz="3200" b="1" dirty="0" err="1" smtClean="0"/>
              <a:t>rádiometrie</a:t>
            </a:r>
            <a:r>
              <a:rPr lang="sk-SK" sz="3200" b="1" dirty="0" smtClean="0"/>
              <a:t> 17.3.2015. Doba platnosti' overenia: do 17.3.2018.</a:t>
            </a:r>
          </a:p>
          <a:p>
            <a:pPr eaLnBrk="1" hangingPunct="1">
              <a:buSzPct val="55000"/>
              <a:buNone/>
            </a:pP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1043608" y="404664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4000" b="1" dirty="0" smtClean="0"/>
              <a:t>  </a:t>
            </a:r>
            <a:endParaRPr lang="sk-SK" sz="4000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0" y="162880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r>
              <a:rPr lang="sk-SK" b="1" dirty="0" smtClean="0"/>
              <a:t> </a:t>
            </a:r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10" name="TextovéPole 9"/>
          <p:cNvSpPr txBox="1"/>
          <p:nvPr/>
        </p:nvSpPr>
        <p:spPr>
          <a:xfrm>
            <a:off x="971600" y="270892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899592" y="2852936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dirty="0"/>
          </a:p>
        </p:txBody>
      </p:sp>
      <p:sp>
        <p:nvSpPr>
          <p:cNvPr id="13" name="TextovéPole 12"/>
          <p:cNvSpPr txBox="1"/>
          <p:nvPr/>
        </p:nvSpPr>
        <p:spPr>
          <a:xfrm>
            <a:off x="755576" y="548680"/>
            <a:ext cx="776366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b="1" dirty="0" smtClean="0">
                <a:latin typeface="+mn-lt"/>
              </a:rPr>
              <a:t>Údaje o overení skúšobných zariadení:</a:t>
            </a:r>
            <a:endParaRPr lang="sk-SK" sz="3200" dirty="0" smtClean="0">
              <a:latin typeface="+mn-lt"/>
            </a:endParaRPr>
          </a:p>
          <a:p>
            <a:endParaRPr lang="sk-SK" dirty="0"/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720080" y="1600200"/>
            <a:ext cx="8244408" cy="4614863"/>
          </a:xfrm>
        </p:spPr>
        <p:txBody>
          <a:bodyPr/>
          <a:lstStyle/>
          <a:p>
            <a:pPr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1043608" y="404664"/>
            <a:ext cx="327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4000" b="1" dirty="0" smtClean="0"/>
              <a:t> </a:t>
            </a:r>
            <a:endParaRPr lang="sk-SK" sz="4000" b="1" dirty="0"/>
          </a:p>
        </p:txBody>
      </p:sp>
      <p:sp>
        <p:nvSpPr>
          <p:cNvPr id="9" name="TextovéPole 8"/>
          <p:cNvSpPr txBox="1"/>
          <p:nvPr/>
        </p:nvSpPr>
        <p:spPr>
          <a:xfrm>
            <a:off x="0" y="1628800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r>
              <a:rPr lang="sk-SK" b="1" dirty="0" smtClean="0"/>
              <a:t>                                               </a:t>
            </a:r>
          </a:p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37495" y="1556792"/>
            <a:ext cx="900650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Meranie laserového žiarenia sa vykonalo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v Onkologickom  ústave sv. Alžbety na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Heydukovej ulici č.10 v Bratislave za účelom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objektivizácie laserového žiarenia na štyroch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laserových pracoviskách Kliniky radiačnej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onkológie. Na laserových pracoviskách sa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používa laser ASTOR model </a:t>
            </a:r>
            <a:r>
              <a:rPr kumimoji="0" lang="sk-SK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green</a:t>
            </a: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a APOLLO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model </a:t>
            </a:r>
            <a:r>
              <a:rPr kumimoji="0" lang="sk-SK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red</a:t>
            </a: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(výrobca LAP </a:t>
            </a:r>
            <a:r>
              <a:rPr kumimoji="0" lang="sk-SK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GmbH</a:t>
            </a: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Laser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Aplikationen</a:t>
            </a: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, Nemecko).</a:t>
            </a:r>
            <a:endParaRPr kumimoji="0" lang="sk-SK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12" name="TextovéPole 11"/>
          <p:cNvSpPr txBox="1"/>
          <p:nvPr/>
        </p:nvSpPr>
        <p:spPr>
          <a:xfrm>
            <a:off x="827584" y="620688"/>
            <a:ext cx="45352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b="1" dirty="0" smtClean="0">
                <a:latin typeface="+mn-lt"/>
              </a:rPr>
              <a:t>Popis miesta merania:</a:t>
            </a:r>
            <a:endParaRPr lang="sk-SK" sz="3200" b="1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8964488" cy="4614863"/>
          </a:xfrm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ASTOR: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DPSS laser model </a:t>
            </a:r>
            <a:r>
              <a:rPr lang="sk-SK" sz="3200" b="1" dirty="0" err="1" smtClean="0">
                <a:ea typeface="Calibri" pitchFamily="34" charset="0"/>
                <a:cs typeface="Arial" pitchFamily="34" charset="0"/>
              </a:rPr>
              <a:t>green</a:t>
            </a:r>
            <a:r>
              <a:rPr lang="sk-SK" sz="3200" b="1" dirty="0" smtClean="0">
                <a:ea typeface="Calibri" pitchFamily="34" charset="0"/>
                <a:cs typeface="Arial" pitchFamily="34" charset="0"/>
              </a:rPr>
              <a:t>: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vlnová dĺžka 532nm, výkon do 1mW, rozbiehavosť lúča v 4m &lt; 1mm.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sk-SK" sz="3200" b="1" dirty="0" smtClean="0"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APOLLO: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diódový laser model </a:t>
            </a:r>
            <a:r>
              <a:rPr lang="sk-SK" sz="3200" b="1" dirty="0" err="1" smtClean="0">
                <a:ea typeface="Calibri" pitchFamily="34" charset="0"/>
                <a:cs typeface="Arial" pitchFamily="34" charset="0"/>
              </a:rPr>
              <a:t>red</a:t>
            </a:r>
            <a:r>
              <a:rPr lang="sk-SK" sz="3200" b="1" dirty="0" smtClean="0">
                <a:ea typeface="Calibri" pitchFamily="34" charset="0"/>
                <a:cs typeface="Arial" pitchFamily="34" charset="0"/>
              </a:rPr>
              <a:t>: vlnová d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err="1" smtClean="0">
                <a:ea typeface="Calibri" pitchFamily="34" charset="0"/>
                <a:cs typeface="Arial" pitchFamily="34" charset="0"/>
              </a:rPr>
              <a:t>ĺžka</a:t>
            </a:r>
            <a:r>
              <a:rPr lang="sk-SK" sz="3200" b="1" dirty="0" smtClean="0">
                <a:ea typeface="Calibri" pitchFamily="34" charset="0"/>
                <a:cs typeface="Arial" pitchFamily="34" charset="0"/>
              </a:rPr>
              <a:t> 635nm, výkon do 1mW, rozbiehavosť lúča v 4m &lt; 1mm</a:t>
            </a:r>
            <a:r>
              <a:rPr lang="en-US" sz="3200" b="1" dirty="0" smtClean="0"/>
              <a:t> </a:t>
            </a:r>
            <a:endParaRPr lang="en-US" sz="3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251520" y="33265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3200" b="1" dirty="0" smtClean="0">
                <a:latin typeface="+mn-lt"/>
              </a:rPr>
              <a:t> </a:t>
            </a:r>
            <a:r>
              <a:rPr lang="sk-SK" sz="3200" b="1" dirty="0" smtClean="0">
                <a:latin typeface="+mn-lt"/>
                <a:ea typeface="Calibri" pitchFamily="34" charset="0"/>
                <a:cs typeface="Arial" pitchFamily="34" charset="0"/>
              </a:rPr>
              <a:t>Technické parametre laserov:</a:t>
            </a:r>
            <a:endParaRPr lang="sk-SK" sz="3200" b="1" dirty="0">
              <a:latin typeface="+mn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0" y="155679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9144000" cy="4614863"/>
          </a:xfrm>
        </p:spPr>
        <p:txBody>
          <a:bodyPr/>
          <a:lstStyle/>
          <a:p>
            <a:pPr marL="0" indent="0">
              <a:buNone/>
            </a:pPr>
            <a:r>
              <a:rPr lang="sk-SK" sz="3200" b="1" dirty="0" smtClean="0"/>
              <a:t>Meranie laserového žiarenia sa vykonalo pri umelom osvetlení, ktoré bolo pred meraním v prístroji vynulované. Meral sa priamy lúč krížového lasera na kryte lasera a priamy lúč krížového lasera na pozícii rádiologického technika. Pri meraní na pozícii laserového technika bol vždy druhý krížový laser vypnutý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en-US" sz="3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251520" y="33265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3200" b="1" dirty="0" smtClean="0">
                <a:latin typeface="+mn-lt"/>
              </a:rPr>
              <a:t> </a:t>
            </a:r>
            <a:endParaRPr lang="sk-SK" sz="3200" b="1" dirty="0">
              <a:latin typeface="+mn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0" y="155679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10" name="TextovéPole 9"/>
          <p:cNvSpPr txBox="1"/>
          <p:nvPr/>
        </p:nvSpPr>
        <p:spPr>
          <a:xfrm>
            <a:off x="827584" y="548680"/>
            <a:ext cx="41937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b="1" u="sng" dirty="0" smtClean="0">
                <a:latin typeface="+mn-lt"/>
              </a:rPr>
              <a:t>Podmienky merania:</a:t>
            </a:r>
            <a:endParaRPr lang="sk-SK" sz="3200" b="1" dirty="0" smtClean="0">
              <a:latin typeface="+mn-lt"/>
            </a:endParaRPr>
          </a:p>
          <a:p>
            <a:endParaRPr lang="sk-SK" dirty="0"/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251520" y="33265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3200" b="1" dirty="0" smtClean="0">
                <a:latin typeface="+mn-lt"/>
              </a:rPr>
              <a:t> </a:t>
            </a:r>
            <a:endParaRPr lang="sk-SK" sz="3200" b="1" dirty="0">
              <a:latin typeface="+mn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0" y="155679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10" name="TextovéPole 9"/>
          <p:cNvSpPr txBox="1"/>
          <p:nvPr/>
        </p:nvSpPr>
        <p:spPr>
          <a:xfrm>
            <a:off x="827584" y="548680"/>
            <a:ext cx="419377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b="1" u="sng" dirty="0" smtClean="0">
                <a:latin typeface="+mn-lt"/>
              </a:rPr>
              <a:t>Podmienky merania:</a:t>
            </a:r>
            <a:endParaRPr lang="sk-SK" sz="3200" b="1" dirty="0" smtClean="0">
              <a:latin typeface="+mn-lt"/>
            </a:endParaRPr>
          </a:p>
          <a:p>
            <a:endParaRPr lang="sk-SK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2276871"/>
            <a:ext cx="3168352" cy="3547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2276872"/>
            <a:ext cx="2678807" cy="3553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251520" y="33265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3200" b="1" dirty="0" smtClean="0">
                <a:latin typeface="+mn-lt"/>
              </a:rPr>
              <a:t> </a:t>
            </a:r>
            <a:endParaRPr lang="sk-SK" sz="3200" b="1" dirty="0">
              <a:latin typeface="+mn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0" y="155679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835696" y="404664"/>
            <a:ext cx="43043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u="sng" dirty="0" smtClean="0">
                <a:latin typeface="+mn-lt"/>
              </a:rPr>
              <a:t>Časový priebeh lúča:</a:t>
            </a:r>
            <a:endParaRPr lang="sk-SK" sz="3200" b="1" dirty="0" smtClean="0">
              <a:latin typeface="+mn-lt"/>
            </a:endParaRPr>
          </a:p>
          <a:p>
            <a:endParaRPr lang="sk-SK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14463" y="1539198"/>
            <a:ext cx="5245769" cy="4747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179512" y="1412776"/>
            <a:ext cx="8964488" cy="4614863"/>
          </a:xfrm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sk-SK" sz="3200" b="1" dirty="0" smtClean="0">
              <a:ea typeface="Calibri" pitchFamily="34" charset="0"/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sk-SK" sz="3200" b="1" dirty="0" smtClean="0"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 </a:t>
            </a:r>
            <a:endParaRPr lang="en-US" sz="3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251520" y="33265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3200" b="1" dirty="0" smtClean="0">
                <a:latin typeface="+mn-lt"/>
              </a:rPr>
              <a:t> </a:t>
            </a:r>
            <a:r>
              <a:rPr lang="sk-SK" sz="3200" b="1" dirty="0" smtClean="0">
                <a:latin typeface="+mn-lt"/>
                <a:ea typeface="Calibri" pitchFamily="34" charset="0"/>
                <a:cs typeface="Arial" pitchFamily="34" charset="0"/>
              </a:rPr>
              <a:t> </a:t>
            </a:r>
            <a:endParaRPr lang="sk-SK" sz="3200" b="1" dirty="0">
              <a:latin typeface="+mn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0" y="155679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9552" y="332656"/>
            <a:ext cx="624401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b="1" u="sng" dirty="0" smtClean="0">
                <a:latin typeface="+mn-lt"/>
              </a:rPr>
              <a:t>Výsledky merania:   Simulátor  </a:t>
            </a:r>
            <a:endParaRPr lang="sk-SK" sz="3200" b="1" dirty="0" smtClean="0">
              <a:latin typeface="+mn-lt"/>
            </a:endParaRPr>
          </a:p>
          <a:p>
            <a:endParaRPr lang="sk-SK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772816"/>
            <a:ext cx="7200800" cy="4356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2060848"/>
            <a:ext cx="9144000" cy="3672408"/>
          </a:xfrm>
        </p:spPr>
        <p:txBody>
          <a:bodyPr/>
          <a:lstStyle/>
          <a:p>
            <a:pPr marL="0" indent="0">
              <a:buNone/>
            </a:pPr>
            <a:r>
              <a:rPr lang="sk-SK" sz="3200" b="1" dirty="0" smtClean="0"/>
              <a:t>Pre správne nastavenie pacienta pre aplikáciu rádioterapie sa využíva </a:t>
            </a:r>
            <a:r>
              <a:rPr lang="sk-SK" sz="3200" b="1" dirty="0" err="1" smtClean="0"/>
              <a:t>sada</a:t>
            </a:r>
            <a:r>
              <a:rPr lang="sk-SK" sz="3200" b="1" dirty="0" smtClean="0"/>
              <a:t> optických zariadení s neionizujúcim žiarením. Najčastejšie sa využívajú 2 bočné krížové laserové zameriavače a jeden pozdĺžny čiarový laserový zameriavač so zeleným (vlnová dĺžka 532nm) alebo červeným (vlnová dĺžka 635nm) lúčom. </a:t>
            </a:r>
          </a:p>
          <a:p>
            <a:pPr fontAlgn="auto">
              <a:spcAft>
                <a:spcPts val="0"/>
              </a:spcAft>
              <a:buNone/>
              <a:defRPr/>
            </a:pPr>
            <a:endParaRPr lang="sk-SK" sz="2400" b="1" dirty="0" smtClean="0"/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endParaRPr lang="en-US" sz="24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Font typeface="Wingdings 2" pitchFamily="18" charset="2"/>
              <a:buChar char="¤"/>
            </a:pPr>
            <a:endParaRPr lang="en-US" sz="24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28800"/>
            <a:ext cx="8964488" cy="4614863"/>
          </a:xfrm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 </a:t>
            </a:r>
            <a:endParaRPr lang="en-US" sz="3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251520" y="33265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3200" b="1" dirty="0" smtClean="0">
                <a:latin typeface="+mn-lt"/>
              </a:rPr>
              <a:t> </a:t>
            </a:r>
            <a:r>
              <a:rPr lang="sk-SK" sz="3200" b="1" dirty="0" smtClean="0">
                <a:latin typeface="+mn-lt"/>
                <a:ea typeface="Calibri" pitchFamily="34" charset="0"/>
                <a:cs typeface="Arial" pitchFamily="34" charset="0"/>
              </a:rPr>
              <a:t> </a:t>
            </a:r>
            <a:endParaRPr lang="sk-SK" sz="3200" b="1" dirty="0">
              <a:latin typeface="+mn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0" y="155679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10" name="TextovéPole 9"/>
          <p:cNvSpPr txBox="1"/>
          <p:nvPr/>
        </p:nvSpPr>
        <p:spPr>
          <a:xfrm>
            <a:off x="971600" y="404664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600" b="1" dirty="0" smtClean="0"/>
              <a:t>Výsledky merania: Kobalt</a:t>
            </a:r>
            <a:endParaRPr lang="sk-SK" sz="36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7634" y="2204864"/>
            <a:ext cx="8856366" cy="2248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8964488" cy="4614863"/>
          </a:xfrm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 </a:t>
            </a:r>
            <a:endParaRPr lang="en-US" sz="3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251520" y="33265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3200" b="1" dirty="0" smtClean="0">
                <a:latin typeface="+mn-lt"/>
              </a:rPr>
              <a:t> </a:t>
            </a:r>
            <a:r>
              <a:rPr lang="sk-SK" sz="3200" b="1" dirty="0" smtClean="0">
                <a:latin typeface="+mn-lt"/>
                <a:ea typeface="Calibri" pitchFamily="34" charset="0"/>
                <a:cs typeface="Arial" pitchFamily="34" charset="0"/>
              </a:rPr>
              <a:t> </a:t>
            </a:r>
            <a:endParaRPr lang="sk-SK" sz="3200" b="1" dirty="0">
              <a:latin typeface="+mn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0" y="155679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55576" y="548680"/>
            <a:ext cx="5198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b="1" dirty="0" smtClean="0"/>
              <a:t>Výsledky merania: </a:t>
            </a:r>
            <a:r>
              <a:rPr lang="sk-SK" b="1" dirty="0" err="1" smtClean="0"/>
              <a:t>Clinac</a:t>
            </a:r>
            <a:r>
              <a:rPr lang="sk-SK" b="1" dirty="0" smtClean="0"/>
              <a:t> 2100 CD</a:t>
            </a:r>
          </a:p>
          <a:p>
            <a:endParaRPr lang="sk-SK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72816"/>
            <a:ext cx="8651937" cy="391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251520" y="33265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3200" b="1" dirty="0" smtClean="0">
                <a:latin typeface="+mn-lt"/>
              </a:rPr>
              <a:t> </a:t>
            </a:r>
            <a:r>
              <a:rPr lang="sk-SK" sz="3200" b="1" dirty="0" smtClean="0">
                <a:latin typeface="+mn-lt"/>
                <a:ea typeface="Calibri" pitchFamily="34" charset="0"/>
                <a:cs typeface="Arial" pitchFamily="34" charset="0"/>
              </a:rPr>
              <a:t> </a:t>
            </a:r>
            <a:endParaRPr lang="sk-SK" sz="3200" b="1" dirty="0">
              <a:latin typeface="+mn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0" y="155679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10" name="TextovéPole 9"/>
          <p:cNvSpPr txBox="1"/>
          <p:nvPr/>
        </p:nvSpPr>
        <p:spPr>
          <a:xfrm>
            <a:off x="1043608" y="548680"/>
            <a:ext cx="50273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b="1" dirty="0" smtClean="0"/>
              <a:t>Výsledky merania: </a:t>
            </a:r>
            <a:r>
              <a:rPr lang="sk-SK" b="1" dirty="0" err="1" smtClean="0"/>
              <a:t>Clinac</a:t>
            </a:r>
            <a:r>
              <a:rPr lang="sk-SK" b="1" dirty="0" smtClean="0"/>
              <a:t> 600 CD</a:t>
            </a:r>
          </a:p>
          <a:p>
            <a:endParaRPr lang="sk-SK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526" y="1628800"/>
            <a:ext cx="8480872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8964488" cy="4614863"/>
          </a:xfrm>
        </p:spPr>
        <p:txBody>
          <a:bodyPr/>
          <a:lstStyle/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 </a:t>
            </a: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endParaRPr lang="sk-SK" sz="3200" b="1" dirty="0" smtClean="0">
              <a:cs typeface="Arial" pitchFamily="34" charset="0"/>
            </a:endParaRPr>
          </a:p>
          <a:p>
            <a:pPr marL="0" lvl="0" indent="0">
              <a:spcBef>
                <a:spcPct val="0"/>
              </a:spcBef>
              <a:buClrTx/>
              <a:buSzTx/>
              <a:buNone/>
            </a:pPr>
            <a:r>
              <a:rPr lang="sk-SK" sz="3200" b="1" dirty="0" smtClean="0">
                <a:ea typeface="Calibri" pitchFamily="34" charset="0"/>
                <a:cs typeface="Arial" pitchFamily="34" charset="0"/>
              </a:rPr>
              <a:t> </a:t>
            </a:r>
            <a:endParaRPr lang="en-US" sz="3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0" y="1772816"/>
            <a:ext cx="86409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3200" b="1" dirty="0" smtClean="0">
                <a:latin typeface="+mn-lt"/>
              </a:rPr>
              <a:t> </a:t>
            </a:r>
            <a:r>
              <a:rPr lang="sk-SK" sz="3200" b="1" dirty="0" smtClean="0">
                <a:latin typeface="+mn-lt"/>
                <a:ea typeface="Calibri" pitchFamily="34" charset="0"/>
                <a:cs typeface="Arial" pitchFamily="34" charset="0"/>
              </a:rPr>
              <a:t> </a:t>
            </a:r>
            <a:endParaRPr lang="sk-SK" sz="3200" b="1" dirty="0">
              <a:latin typeface="+mn-lt"/>
            </a:endParaRPr>
          </a:p>
        </p:txBody>
      </p:sp>
      <p:sp>
        <p:nvSpPr>
          <p:cNvPr id="9" name="TextovéPole 8"/>
          <p:cNvSpPr txBox="1"/>
          <p:nvPr/>
        </p:nvSpPr>
        <p:spPr>
          <a:xfrm>
            <a:off x="0" y="1556792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buSzPct val="55000"/>
              <a:buNone/>
            </a:pPr>
            <a:endParaRPr lang="sk-SK" sz="3600" b="1" dirty="0" smtClean="0"/>
          </a:p>
          <a:p>
            <a:pPr eaLnBrk="1" hangingPunct="1">
              <a:buSzPct val="55000"/>
              <a:buNone/>
            </a:pPr>
            <a:r>
              <a:rPr lang="sk-SK" b="1" dirty="0" smtClean="0"/>
              <a:t>   </a:t>
            </a:r>
            <a:endParaRPr lang="sk-SK" dirty="0"/>
          </a:p>
        </p:txBody>
      </p:sp>
      <p:sp>
        <p:nvSpPr>
          <p:cNvPr id="10" name="TextovéPole 9"/>
          <p:cNvSpPr txBox="1"/>
          <p:nvPr/>
        </p:nvSpPr>
        <p:spPr>
          <a:xfrm>
            <a:off x="755576" y="2276872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526014"/>
            <a:ext cx="9358652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Namerané hodnoty na mieste pracovníka boli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v rozsahu 100 - 120μW, na mieste krytu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180 - 290μW (pri použití dioptrických okuliarov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120μW). Z výsledných hodnôt je zrejmé, že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namerané hodnoty priameho lúča 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prechádzajúceho cez okuliare sú v súlade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s limitnou hodnotou expozície oka laserovým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žiarením pre dlhú dobu expozície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a </a:t>
            </a:r>
            <a:r>
              <a:rPr kumimoji="0" lang="sk-SK" sz="3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nevyžadujú špeciálne okuliare. </a:t>
            </a:r>
            <a:endParaRPr kumimoji="0" lang="sk-SK" sz="3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Arial" pitchFamily="34" charset="0"/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3707904" y="548680"/>
            <a:ext cx="1414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b="1" dirty="0" smtClean="0">
                <a:latin typeface="+mn-lt"/>
              </a:rPr>
              <a:t>Záver:</a:t>
            </a:r>
            <a:endParaRPr lang="sk-SK" sz="3200" b="1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type="body" sz="half" idx="2"/>
          </p:nvPr>
        </p:nvSpPr>
        <p:spPr>
          <a:xfrm>
            <a:off x="1475656" y="5486400"/>
            <a:ext cx="7315200" cy="685800"/>
          </a:xfrm>
        </p:spPr>
        <p:txBody>
          <a:bodyPr/>
          <a:lstStyle/>
          <a:p>
            <a:pPr algn="just" eaLnBrk="1" hangingPunct="1"/>
            <a:r>
              <a:rPr lang="sk-SK" sz="1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bdélník 8"/>
          <p:cNvSpPr/>
          <p:nvPr/>
        </p:nvSpPr>
        <p:spPr>
          <a:xfrm>
            <a:off x="2286000" y="282883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k-SK" dirty="0" smtClean="0"/>
              <a:t/>
            </a:r>
            <a:br>
              <a:rPr lang="sk-SK" dirty="0" smtClean="0"/>
            </a:br>
            <a:endParaRPr lang="sk-SK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1331640" y="5445224"/>
            <a:ext cx="57006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4000" b="1" dirty="0" smtClean="0"/>
              <a:t>Ďakujem za pozornosť</a:t>
            </a:r>
            <a:endParaRPr lang="sk-SK" sz="4000" b="1" dirty="0"/>
          </a:p>
        </p:txBody>
      </p:sp>
      <p:pic>
        <p:nvPicPr>
          <p:cNvPr id="15" name="Zástupný symbol pro obrázek 14" descr="P1100148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t="9835" b="9835"/>
          <a:stretch>
            <a:fillRect/>
          </a:stretch>
        </p:blipFill>
        <p:spPr>
          <a:xfrm>
            <a:off x="971600" y="0"/>
            <a:ext cx="7583424" cy="4568952"/>
          </a:xfrm>
        </p:spPr>
      </p:pic>
    </p:spTree>
    <p:extLst>
      <p:ext uri="{BB962C8B-B14F-4D97-AF65-F5344CB8AC3E}">
        <p14:creationId xmlns="" xmlns:p14="http://schemas.microsoft.com/office/powerpoint/2010/main" val="7069746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8676456" cy="4614863"/>
          </a:xfrm>
        </p:spPr>
        <p:txBody>
          <a:bodyPr/>
          <a:lstStyle/>
          <a:p>
            <a:pPr algn="ctr"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ovéPole 12"/>
          <p:cNvSpPr txBox="1"/>
          <p:nvPr/>
        </p:nvSpPr>
        <p:spPr>
          <a:xfrm>
            <a:off x="1043608" y="404664"/>
            <a:ext cx="6239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fontAlgn="auto">
              <a:spcAft>
                <a:spcPts val="0"/>
              </a:spcAft>
              <a:defRPr/>
            </a:pPr>
            <a:r>
              <a:rPr lang="sk-SK" b="1" dirty="0" smtClean="0"/>
              <a:t>Nastavenie pacienta pomocou laserov</a:t>
            </a:r>
          </a:p>
        </p:txBody>
      </p:sp>
      <p:pic>
        <p:nvPicPr>
          <p:cNvPr id="1026" name="obrázek 3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4077072"/>
            <a:ext cx="2736304" cy="2089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obrázek 33" descr="S0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4077072"/>
            <a:ext cx="2857394" cy="213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uloženie - laser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640" y="1556792"/>
            <a:ext cx="5933150" cy="2459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9144000" cy="4614863"/>
          </a:xfrm>
        </p:spPr>
        <p:txBody>
          <a:bodyPr/>
          <a:lstStyle/>
          <a:p>
            <a:pPr algn="ctr" eaLnBrk="1" hangingPunct="1">
              <a:buSzPct val="55000"/>
              <a:buNone/>
            </a:pPr>
            <a:r>
              <a:rPr lang="sk-SK" sz="3600" b="1" dirty="0" smtClean="0"/>
              <a:t>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0" y="332656"/>
            <a:ext cx="88204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smtClean="0"/>
              <a:t>                         </a:t>
            </a:r>
            <a:r>
              <a:rPr lang="sk-SK" sz="3200" b="1" dirty="0" smtClean="0">
                <a:latin typeface="+mn-lt"/>
              </a:rPr>
              <a:t>Používané</a:t>
            </a:r>
            <a:r>
              <a:rPr lang="sk-SK" sz="3200" b="1" dirty="0" smtClean="0"/>
              <a:t> lasery firmy LAP</a:t>
            </a:r>
            <a:endParaRPr lang="sk-SK" sz="3200" dirty="0" smtClean="0"/>
          </a:p>
          <a:p>
            <a:pPr algn="r"/>
            <a:endParaRPr lang="sk-SK" dirty="0"/>
          </a:p>
        </p:txBody>
      </p:sp>
      <p:pic>
        <p:nvPicPr>
          <p:cNvPr id="10" name="Obrázek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060848"/>
            <a:ext cx="4104456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Obrázek 3" descr="Apollo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60032" y="1772816"/>
            <a:ext cx="3960440" cy="35283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8676456" cy="4614863"/>
          </a:xfrm>
        </p:spPr>
        <p:txBody>
          <a:bodyPr/>
          <a:lstStyle/>
          <a:p>
            <a:pPr algn="ctr"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Obrázek 4" descr="Technická dokumentácia.jp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5576" y="1531937"/>
            <a:ext cx="7056784" cy="4705375"/>
          </a:xfrm>
          <a:prstGeom prst="rect">
            <a:avLst/>
          </a:prstGeom>
        </p:spPr>
      </p:pic>
      <p:sp>
        <p:nvSpPr>
          <p:cNvPr id="15" name="TextovéPole 14"/>
          <p:cNvSpPr txBox="1"/>
          <p:nvPr/>
        </p:nvSpPr>
        <p:spPr>
          <a:xfrm>
            <a:off x="1547664" y="476672"/>
            <a:ext cx="5801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b="1" dirty="0" smtClean="0">
                <a:latin typeface="+mn-lt"/>
              </a:rPr>
              <a:t>Technické parametre laserov</a:t>
            </a:r>
            <a:endParaRPr lang="sk-SK" sz="3200" b="1" dirty="0"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9144000" cy="4614863"/>
          </a:xfrm>
        </p:spPr>
        <p:txBody>
          <a:bodyPr/>
          <a:lstStyle/>
          <a:p>
            <a:pPr marL="0" indent="0" eaLnBrk="1" hangingPunct="1">
              <a:buSzPct val="55000"/>
              <a:buNone/>
            </a:pPr>
            <a:r>
              <a:rPr lang="sk-SK" sz="2800" b="1" dirty="0" smtClean="0"/>
              <a:t>V praxi je dodávaná výrobcom ožarovacieho zariadenia ako príloha a skúsenosť ukazuje, že sa jej nevenuje veľká pozornosť ani v zahraničí na popredných pracoviskách. Zariadenia sú však podľa výkonu (&lt; 1mW)  zaradené  do triedy 2 a vzťahuje sa na ne Nariadenie vlády 407/2007. Vzhľadom na možné poškodenie zraku pracovníkov, požiadali sme Úrad verejného zdravotníctva SR o previerku našich pracovísk, kde sa využívajú lasery.</a:t>
            </a:r>
            <a:r>
              <a:rPr lang="sk-SK" sz="2400" dirty="0" smtClean="0"/>
              <a:t>      </a:t>
            </a:r>
          </a:p>
          <a:p>
            <a:pPr algn="ctr"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467544" y="332656"/>
            <a:ext cx="2696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b="1" dirty="0" smtClean="0"/>
              <a:t> </a:t>
            </a:r>
            <a:endParaRPr lang="sk-SK" dirty="0"/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8676456" cy="4614863"/>
          </a:xfrm>
        </p:spPr>
        <p:txBody>
          <a:bodyPr/>
          <a:lstStyle/>
          <a:p>
            <a:pPr algn="ctr"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0" y="1803301"/>
            <a:ext cx="914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Podľa nariadenia vlády SR d. 41012007 Z. z.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o minimálnych zdravotných  a  bezpečnostných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požiadavkách na ochranu zamestnancov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pred rizikami  súvisiacimi s expozíciou umelému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optickému žiareniu je limitná hodnota expozície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oka laseru pre dlhú dobu expozície v rozsahu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400 až 700nm </a:t>
            </a: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384µW </a:t>
            </a: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v prepočte na priemer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k-SK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itchFamily="34" charset="0"/>
                <a:cs typeface="Arial" pitchFamily="34" charset="0"/>
              </a:rPr>
              <a:t> zrenice oka 7mm</a:t>
            </a:r>
            <a:r>
              <a:rPr kumimoji="0" lang="sk-SK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</a:t>
            </a:r>
            <a:endParaRPr kumimoji="0" lang="sk-SK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0" y="1600200"/>
            <a:ext cx="8676456" cy="4614863"/>
          </a:xfrm>
        </p:spPr>
        <p:txBody>
          <a:bodyPr/>
          <a:lstStyle/>
          <a:p>
            <a:pPr algn="ctr"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ovéPole 10"/>
          <p:cNvSpPr txBox="1"/>
          <p:nvPr/>
        </p:nvSpPr>
        <p:spPr>
          <a:xfrm>
            <a:off x="0" y="1988840"/>
            <a:ext cx="9179116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b="1" dirty="0" smtClean="0">
                <a:latin typeface="+mn-lt"/>
              </a:rPr>
              <a:t>Stanovený pracovný postup pri práci s laserom nevylučuje</a:t>
            </a:r>
          </a:p>
          <a:p>
            <a:r>
              <a:rPr lang="sk-SK" b="1" dirty="0" smtClean="0">
                <a:latin typeface="+mn-lt"/>
              </a:rPr>
              <a:t> pohľad technika alebo pacienta do priameho zväzku </a:t>
            </a:r>
          </a:p>
          <a:p>
            <a:r>
              <a:rPr lang="sk-SK" b="1" dirty="0" smtClean="0">
                <a:latin typeface="+mn-lt"/>
              </a:rPr>
              <a:t>Laserového  lúča, preto sa meralo priame žiarenie na výstupe</a:t>
            </a:r>
          </a:p>
          <a:p>
            <a:r>
              <a:rPr lang="sk-SK" b="1" dirty="0" smtClean="0">
                <a:latin typeface="+mn-lt"/>
              </a:rPr>
              <a:t> zdroja ako i na mieste pracovníka pri nastavovaní pacienta. </a:t>
            </a:r>
          </a:p>
          <a:p>
            <a:r>
              <a:rPr lang="sk-SK" b="1" dirty="0" smtClean="0">
                <a:latin typeface="+mn-lt"/>
              </a:rPr>
              <a:t>Vykonalo sa aj meranie priameho lúča prechádzajúceho cez</a:t>
            </a:r>
          </a:p>
          <a:p>
            <a:r>
              <a:rPr lang="sk-SK" b="1" dirty="0" smtClean="0">
                <a:latin typeface="+mn-lt"/>
              </a:rPr>
              <a:t> okuliare, aby sa zistila </a:t>
            </a:r>
            <a:r>
              <a:rPr lang="sk-SK" b="1" dirty="0" err="1" smtClean="0">
                <a:latin typeface="+mn-lt"/>
              </a:rPr>
              <a:t>účinnost</a:t>
            </a:r>
            <a:r>
              <a:rPr lang="sk-SK" b="1" dirty="0" smtClean="0">
                <a:latin typeface="+mn-lt"/>
              </a:rPr>
              <a:t>' ochranných okuliarov.</a:t>
            </a:r>
          </a:p>
          <a:p>
            <a:r>
              <a:rPr lang="sk-SK" b="1" dirty="0" smtClean="0">
                <a:latin typeface="+mn-lt"/>
              </a:rPr>
              <a:t>Súlad alebo nesúlad so špecifikáciami podľa nariadenia</a:t>
            </a:r>
          </a:p>
          <a:p>
            <a:r>
              <a:rPr lang="sk-SK" b="1" dirty="0" smtClean="0">
                <a:latin typeface="+mn-lt"/>
              </a:rPr>
              <a:t> vlády SR č. 41012007 Z. z. sa posudzoval podľa </a:t>
            </a:r>
          </a:p>
          <a:p>
            <a:r>
              <a:rPr lang="sk-SK" b="1" dirty="0" smtClean="0">
                <a:latin typeface="+mn-lt"/>
              </a:rPr>
              <a:t>metodickej smernice MSA-L/04 (SNAS, Bratislava 2009).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323528" y="3140968"/>
            <a:ext cx="8676456" cy="576064"/>
          </a:xfrm>
        </p:spPr>
        <p:txBody>
          <a:bodyPr/>
          <a:lstStyle/>
          <a:p>
            <a:pPr>
              <a:buNone/>
            </a:pPr>
            <a:r>
              <a:rPr lang="sk-SK" sz="3600" dirty="0" smtClean="0"/>
              <a:t>P </a:t>
            </a:r>
            <a:r>
              <a:rPr lang="en-US" sz="3600" dirty="0" smtClean="0"/>
              <a:t>[</a:t>
            </a:r>
            <a:r>
              <a:rPr lang="sk-SK" sz="3600" dirty="0" smtClean="0"/>
              <a:t>W] – výkon optického žiarenia lasera</a:t>
            </a:r>
          </a:p>
          <a:p>
            <a:endParaRPr lang="sk-SK" sz="3600" dirty="0" smtClean="0"/>
          </a:p>
          <a:p>
            <a:pPr algn="ctr" eaLnBrk="1" hangingPunct="1">
              <a:buSzPct val="55000"/>
              <a:buNone/>
            </a:pPr>
            <a:r>
              <a:rPr lang="en-US" sz="3600" b="1" dirty="0" smtClean="0"/>
              <a:t>     </a:t>
            </a:r>
            <a:endParaRPr lang="en-US" sz="3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ovéPole 12"/>
          <p:cNvSpPr txBox="1"/>
          <p:nvPr/>
        </p:nvSpPr>
        <p:spPr>
          <a:xfrm>
            <a:off x="1331640" y="620688"/>
            <a:ext cx="38523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3200" b="1" dirty="0" smtClean="0">
                <a:latin typeface="+mn-lt"/>
              </a:rPr>
              <a:t>Merané parametre:</a:t>
            </a:r>
          </a:p>
        </p:txBody>
      </p:sp>
    </p:spTree>
    <p:extLst>
      <p:ext uri="{BB962C8B-B14F-4D97-AF65-F5344CB8AC3E}">
        <p14:creationId xmlns=""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án">
  <a:themeElements>
    <a:clrScheme name="Vlastná 4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775F55"/>
      </a:accent1>
      <a:accent2>
        <a:srgbClr val="FFA62F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2889</TotalTime>
  <Words>512</Words>
  <Application>Microsoft Office PowerPoint</Application>
  <PresentationFormat>Předvádění na obrazovce (4:3)</PresentationFormat>
  <Paragraphs>137</Paragraphs>
  <Slides>24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24</vt:i4>
      </vt:variant>
    </vt:vector>
  </HeadingPairs>
  <TitlesOfParts>
    <vt:vector size="25" baseType="lpstr">
      <vt:lpstr>Medián</vt:lpstr>
      <vt:lpstr>  Zaťaženie pracovníkov pri použití laserov fy LAP laser                                                     </vt:lpstr>
      <vt:lpstr>Snímek 2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  <vt:lpstr>Snímek 13</vt:lpstr>
      <vt:lpstr>Snímek 14</vt:lpstr>
      <vt:lpstr>Snímek 15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Snímek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Martin Hronsky</dc:creator>
  <cp:lastModifiedBy>Gabriel Králik</cp:lastModifiedBy>
  <cp:revision>288</cp:revision>
  <cp:lastPrinted>2014-04-08T08:25:01Z</cp:lastPrinted>
  <dcterms:created xsi:type="dcterms:W3CDTF">2012-12-02T19:51:57Z</dcterms:created>
  <dcterms:modified xsi:type="dcterms:W3CDTF">2016-05-14T04:01:30Z</dcterms:modified>
</cp:coreProperties>
</file>