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21"/>
  </p:notesMasterIdLst>
  <p:sldIdLst>
    <p:sldId id="285" r:id="rId3"/>
    <p:sldId id="257" r:id="rId4"/>
    <p:sldId id="281" r:id="rId5"/>
    <p:sldId id="258" r:id="rId6"/>
    <p:sldId id="260" r:id="rId7"/>
    <p:sldId id="261" r:id="rId8"/>
    <p:sldId id="262" r:id="rId9"/>
    <p:sldId id="263" r:id="rId10"/>
    <p:sldId id="272" r:id="rId11"/>
    <p:sldId id="274" r:id="rId12"/>
    <p:sldId id="275" r:id="rId13"/>
    <p:sldId id="277" r:id="rId14"/>
    <p:sldId id="278" r:id="rId15"/>
    <p:sldId id="279" r:id="rId16"/>
    <p:sldId id="280" r:id="rId17"/>
    <p:sldId id="282" r:id="rId18"/>
    <p:sldId id="284" r:id="rId19"/>
    <p:sldId id="283" r:id="rId20"/>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0" autoAdjust="0"/>
    <p:restoredTop sz="94660"/>
  </p:normalViewPr>
  <p:slideViewPr>
    <p:cSldViewPr>
      <p:cViewPr varScale="1">
        <p:scale>
          <a:sx n="80" d="100"/>
          <a:sy n="80" d="100"/>
        </p:scale>
        <p:origin x="-1550"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 Id="rId4" Type="http://schemas.openxmlformats.org/officeDocument/2006/relationships/image" Target="../media/image1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 Id="rId4"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02AC51-726D-4238-8E98-2B041E5B3FEE}"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sk-SK"/>
        </a:p>
      </dgm:t>
    </dgm:pt>
    <dgm:pt modelId="{EAE94585-19E7-498C-B138-971A0724BD13}">
      <dgm:prSet phldrT="[Text]" custT="1"/>
      <dgm:spPr/>
      <dgm:t>
        <a:bodyPr/>
        <a:lstStyle/>
        <a:p>
          <a:r>
            <a:rPr lang="sk-SK" sz="1200" b="1" dirty="0" smtClean="0">
              <a:solidFill>
                <a:schemeClr val="tx1"/>
              </a:solidFill>
              <a:latin typeface="Arial" pitchFamily="34" charset="0"/>
              <a:cs typeface="Arial" pitchFamily="34" charset="0"/>
            </a:rPr>
            <a:t>6.Máj 2008</a:t>
          </a:r>
          <a:endParaRPr lang="sk-SK" sz="1200" b="1" dirty="0">
            <a:solidFill>
              <a:schemeClr val="tx1"/>
            </a:solidFill>
            <a:latin typeface="Arial" pitchFamily="34" charset="0"/>
            <a:cs typeface="Arial" pitchFamily="34" charset="0"/>
          </a:endParaRPr>
        </a:p>
      </dgm:t>
    </dgm:pt>
    <dgm:pt modelId="{7275A8EE-3175-479D-B40B-DAB90F5D3F92}" type="parTrans" cxnId="{90045E95-6A2A-4BB2-9B6F-F627FEC3AA6F}">
      <dgm:prSet/>
      <dgm:spPr/>
      <dgm:t>
        <a:bodyPr/>
        <a:lstStyle/>
        <a:p>
          <a:endParaRPr lang="sk-SK" b="1"/>
        </a:p>
      </dgm:t>
    </dgm:pt>
    <dgm:pt modelId="{5E0EA07D-8F18-45BF-A8B9-C0166B3B2710}" type="sibTrans" cxnId="{90045E95-6A2A-4BB2-9B6F-F627FEC3AA6F}">
      <dgm:prSet/>
      <dgm:spPr/>
      <dgm:t>
        <a:bodyPr/>
        <a:lstStyle/>
        <a:p>
          <a:endParaRPr lang="sk-SK" b="1"/>
        </a:p>
      </dgm:t>
    </dgm:pt>
    <dgm:pt modelId="{92A00709-3630-4C59-9ECD-ACA0641CFEB3}">
      <dgm:prSet phldrT="[Text]" custT="1"/>
      <dgm:spPr/>
      <dgm:t>
        <a:bodyPr/>
        <a:lstStyle/>
        <a:p>
          <a:r>
            <a:rPr lang="sk-SK" sz="1200" b="1" dirty="0" smtClean="0">
              <a:solidFill>
                <a:schemeClr val="tx1"/>
              </a:solidFill>
              <a:latin typeface="Arial" pitchFamily="34" charset="0"/>
              <a:cs typeface="Arial" pitchFamily="34" charset="0"/>
            </a:rPr>
            <a:t>6.Apríl 2010</a:t>
          </a:r>
          <a:endParaRPr lang="sk-SK" sz="1200" b="1" dirty="0">
            <a:solidFill>
              <a:schemeClr val="tx1"/>
            </a:solidFill>
            <a:latin typeface="Arial" pitchFamily="34" charset="0"/>
            <a:cs typeface="Arial" pitchFamily="34" charset="0"/>
          </a:endParaRPr>
        </a:p>
      </dgm:t>
    </dgm:pt>
    <dgm:pt modelId="{3586A36C-2918-4367-AB2C-EB2DAC2989A8}" type="parTrans" cxnId="{9CABEC9A-8F7F-4CA9-9FAA-33F325D8EE3D}">
      <dgm:prSet/>
      <dgm:spPr/>
      <dgm:t>
        <a:bodyPr/>
        <a:lstStyle/>
        <a:p>
          <a:endParaRPr lang="sk-SK" b="1"/>
        </a:p>
      </dgm:t>
    </dgm:pt>
    <dgm:pt modelId="{F92B4512-32C1-4C46-915C-13E39466305C}" type="sibTrans" cxnId="{9CABEC9A-8F7F-4CA9-9FAA-33F325D8EE3D}">
      <dgm:prSet/>
      <dgm:spPr/>
      <dgm:t>
        <a:bodyPr/>
        <a:lstStyle/>
        <a:p>
          <a:endParaRPr lang="sk-SK" b="1"/>
        </a:p>
      </dgm:t>
    </dgm:pt>
    <dgm:pt modelId="{50E56643-9CF8-4BD3-803E-D730156B7F41}">
      <dgm:prSet phldrT="[Text]" custT="1"/>
      <dgm:spPr/>
      <dgm:t>
        <a:bodyPr/>
        <a:lstStyle/>
        <a:p>
          <a:r>
            <a:rPr lang="sk-SK" sz="1200" b="1" dirty="0" smtClean="0">
              <a:solidFill>
                <a:schemeClr val="tx1"/>
              </a:solidFill>
              <a:latin typeface="Arial" pitchFamily="34" charset="0"/>
              <a:cs typeface="Arial" pitchFamily="34" charset="0"/>
            </a:rPr>
            <a:t>2011-2012</a:t>
          </a:r>
        </a:p>
        <a:p>
          <a:r>
            <a:rPr lang="sk-SK" sz="1200" b="1" dirty="0" smtClean="0">
              <a:solidFill>
                <a:srgbClr val="C00000"/>
              </a:solidFill>
              <a:latin typeface="Arial" pitchFamily="34" charset="0"/>
              <a:cs typeface="Arial" pitchFamily="34" charset="0"/>
            </a:rPr>
            <a:t>- Finančná kríza</a:t>
          </a:r>
        </a:p>
        <a:p>
          <a:r>
            <a:rPr lang="sk-SK" sz="1200" b="1" dirty="0" smtClean="0">
              <a:solidFill>
                <a:srgbClr val="C00000"/>
              </a:solidFill>
              <a:latin typeface="Arial" pitchFamily="34" charset="0"/>
              <a:cs typeface="Arial" pitchFamily="34" charset="0"/>
            </a:rPr>
            <a:t>- Zmena vlády </a:t>
          </a:r>
        </a:p>
        <a:p>
          <a:r>
            <a:rPr lang="sk-SK" sz="1200" b="1" dirty="0" smtClean="0">
              <a:solidFill>
                <a:srgbClr val="C00000"/>
              </a:solidFill>
              <a:latin typeface="Arial" pitchFamily="34" charset="0"/>
              <a:cs typeface="Arial" pitchFamily="34" charset="0"/>
            </a:rPr>
            <a:t>- priority </a:t>
          </a:r>
          <a:endParaRPr lang="sk-SK" sz="1200" b="1" dirty="0">
            <a:solidFill>
              <a:srgbClr val="C00000"/>
            </a:solidFill>
            <a:latin typeface="Arial" pitchFamily="34" charset="0"/>
            <a:cs typeface="Arial" pitchFamily="34" charset="0"/>
          </a:endParaRPr>
        </a:p>
      </dgm:t>
    </dgm:pt>
    <dgm:pt modelId="{E2F16925-C7F0-497E-8024-90F28B6765E0}" type="parTrans" cxnId="{89CEF6CE-3FDA-4443-A5AB-A1D55A0A2863}">
      <dgm:prSet/>
      <dgm:spPr/>
      <dgm:t>
        <a:bodyPr/>
        <a:lstStyle/>
        <a:p>
          <a:endParaRPr lang="sk-SK" b="1"/>
        </a:p>
      </dgm:t>
    </dgm:pt>
    <dgm:pt modelId="{2B35AA26-4DFE-4911-83F3-095C776ED3F7}" type="sibTrans" cxnId="{89CEF6CE-3FDA-4443-A5AB-A1D55A0A2863}">
      <dgm:prSet/>
      <dgm:spPr/>
      <dgm:t>
        <a:bodyPr/>
        <a:lstStyle/>
        <a:p>
          <a:endParaRPr lang="sk-SK" b="1"/>
        </a:p>
      </dgm:t>
    </dgm:pt>
    <dgm:pt modelId="{A9983B34-EB0C-429B-88F2-925B7210FED2}">
      <dgm:prSet/>
      <dgm:spPr/>
      <dgm:t>
        <a:bodyPr/>
        <a:lstStyle/>
        <a:p>
          <a:endParaRPr lang="sk-SK"/>
        </a:p>
      </dgm:t>
    </dgm:pt>
    <dgm:pt modelId="{09957B19-55A8-49C0-8FFF-5693B23335A5}" type="parTrans" cxnId="{7BF0D9AF-ED13-4AD3-B6DC-13C414A7ABB4}">
      <dgm:prSet/>
      <dgm:spPr/>
      <dgm:t>
        <a:bodyPr/>
        <a:lstStyle/>
        <a:p>
          <a:endParaRPr lang="sk-SK"/>
        </a:p>
      </dgm:t>
    </dgm:pt>
    <dgm:pt modelId="{61B9AAF5-965F-4FF8-991C-036ED1D787B0}" type="sibTrans" cxnId="{7BF0D9AF-ED13-4AD3-B6DC-13C414A7ABB4}">
      <dgm:prSet/>
      <dgm:spPr/>
      <dgm:t>
        <a:bodyPr/>
        <a:lstStyle/>
        <a:p>
          <a:endParaRPr lang="sk-SK"/>
        </a:p>
      </dgm:t>
    </dgm:pt>
    <dgm:pt modelId="{483C8098-9305-43CD-B70B-722268B8D603}">
      <dgm:prSet/>
      <dgm:spPr/>
      <dgm:t>
        <a:bodyPr/>
        <a:lstStyle/>
        <a:p>
          <a:endParaRPr lang="sk-SK"/>
        </a:p>
      </dgm:t>
    </dgm:pt>
    <dgm:pt modelId="{DDE039C0-7FA4-4C35-B0F0-FCE26FD2CDB9}" type="parTrans" cxnId="{74755E22-182E-421C-8F6D-B712E9CB6C0C}">
      <dgm:prSet/>
      <dgm:spPr/>
      <dgm:t>
        <a:bodyPr/>
        <a:lstStyle/>
        <a:p>
          <a:endParaRPr lang="sk-SK"/>
        </a:p>
      </dgm:t>
    </dgm:pt>
    <dgm:pt modelId="{F9170871-C9A2-4AA4-A7F1-3E6C6E56D64A}" type="sibTrans" cxnId="{74755E22-182E-421C-8F6D-B712E9CB6C0C}">
      <dgm:prSet/>
      <dgm:spPr/>
      <dgm:t>
        <a:bodyPr/>
        <a:lstStyle/>
        <a:p>
          <a:endParaRPr lang="sk-SK"/>
        </a:p>
      </dgm:t>
    </dgm:pt>
    <dgm:pt modelId="{7CAC03C3-4C6E-40E2-99FB-56DB42F81BA3}" type="pres">
      <dgm:prSet presAssocID="{9502AC51-726D-4238-8E98-2B041E5B3FEE}" presName="arrowDiagram" presStyleCnt="0">
        <dgm:presLayoutVars>
          <dgm:chMax val="5"/>
          <dgm:dir/>
          <dgm:resizeHandles val="exact"/>
        </dgm:presLayoutVars>
      </dgm:prSet>
      <dgm:spPr/>
      <dgm:t>
        <a:bodyPr/>
        <a:lstStyle/>
        <a:p>
          <a:endParaRPr lang="sk-SK"/>
        </a:p>
      </dgm:t>
    </dgm:pt>
    <dgm:pt modelId="{55555DC0-33A9-467D-9D3F-CB2C85D73706}" type="pres">
      <dgm:prSet presAssocID="{9502AC51-726D-4238-8E98-2B041E5B3FEE}" presName="arrow" presStyleLbl="bgShp" presStyleIdx="0" presStyleCnt="1" custLinFactNeighborX="282" custLinFactNeighborY="-959"/>
      <dgm:spPr>
        <a:solidFill>
          <a:schemeClr val="accent1">
            <a:lumMod val="60000"/>
            <a:lumOff val="40000"/>
          </a:schemeClr>
        </a:solidFill>
      </dgm:spPr>
    </dgm:pt>
    <dgm:pt modelId="{71AE7372-9903-412B-88A1-AD2C6F18F9D3}" type="pres">
      <dgm:prSet presAssocID="{9502AC51-726D-4238-8E98-2B041E5B3FEE}" presName="arrowDiagram5" presStyleCnt="0"/>
      <dgm:spPr/>
    </dgm:pt>
    <dgm:pt modelId="{24BFBF84-4F51-47ED-9A40-B3BBC38D9232}" type="pres">
      <dgm:prSet presAssocID="{EAE94585-19E7-498C-B138-971A0724BD13}" presName="bullet5a" presStyleLbl="node1" presStyleIdx="0" presStyleCnt="5"/>
      <dgm:spPr>
        <a:solidFill>
          <a:srgbClr val="00B050"/>
        </a:solidFill>
      </dgm:spPr>
    </dgm:pt>
    <dgm:pt modelId="{A30A4C10-D67F-4446-8BDD-56ED48BA0B88}" type="pres">
      <dgm:prSet presAssocID="{EAE94585-19E7-498C-B138-971A0724BD13}" presName="textBox5a" presStyleLbl="revTx" presStyleIdx="0" presStyleCnt="5">
        <dgm:presLayoutVars>
          <dgm:bulletEnabled val="1"/>
        </dgm:presLayoutVars>
      </dgm:prSet>
      <dgm:spPr/>
      <dgm:t>
        <a:bodyPr/>
        <a:lstStyle/>
        <a:p>
          <a:endParaRPr lang="sk-SK"/>
        </a:p>
      </dgm:t>
    </dgm:pt>
    <dgm:pt modelId="{68D169A9-F597-426D-B003-DDE7145A34F0}" type="pres">
      <dgm:prSet presAssocID="{92A00709-3630-4C59-9ECD-ACA0641CFEB3}" presName="bullet5b" presStyleLbl="node1" presStyleIdx="1" presStyleCnt="5"/>
      <dgm:spPr>
        <a:blipFill rotWithShape="0">
          <a:blip xmlns:r="http://schemas.openxmlformats.org/officeDocument/2006/relationships" r:embed="rId1"/>
          <a:tile tx="0" ty="0" sx="100000" sy="100000" flip="none" algn="tl"/>
        </a:blipFill>
      </dgm:spPr>
    </dgm:pt>
    <dgm:pt modelId="{6AAE99DB-36A1-4C80-A44B-CAF3B8828A60}" type="pres">
      <dgm:prSet presAssocID="{92A00709-3630-4C59-9ECD-ACA0641CFEB3}" presName="textBox5b" presStyleLbl="revTx" presStyleIdx="1" presStyleCnt="5">
        <dgm:presLayoutVars>
          <dgm:bulletEnabled val="1"/>
        </dgm:presLayoutVars>
      </dgm:prSet>
      <dgm:spPr/>
      <dgm:t>
        <a:bodyPr/>
        <a:lstStyle/>
        <a:p>
          <a:endParaRPr lang="sk-SK"/>
        </a:p>
      </dgm:t>
    </dgm:pt>
    <dgm:pt modelId="{128C150C-B056-4917-8F31-039CC510351F}" type="pres">
      <dgm:prSet presAssocID="{50E56643-9CF8-4BD3-803E-D730156B7F41}" presName="bullet5c" presStyleLbl="node1" presStyleIdx="2" presStyleCnt="5"/>
      <dgm:spPr>
        <a:blipFill rotWithShape="0">
          <a:blip xmlns:r="http://schemas.openxmlformats.org/officeDocument/2006/relationships" r:embed="rId2"/>
          <a:tile tx="0" ty="0" sx="100000" sy="100000" flip="none" algn="tl"/>
        </a:blipFill>
      </dgm:spPr>
    </dgm:pt>
    <dgm:pt modelId="{13073C51-B45D-4DE3-A19E-F78602B855B1}" type="pres">
      <dgm:prSet presAssocID="{50E56643-9CF8-4BD3-803E-D730156B7F41}" presName="textBox5c" presStyleLbl="revTx" presStyleIdx="2" presStyleCnt="5">
        <dgm:presLayoutVars>
          <dgm:bulletEnabled val="1"/>
        </dgm:presLayoutVars>
      </dgm:prSet>
      <dgm:spPr/>
      <dgm:t>
        <a:bodyPr/>
        <a:lstStyle/>
        <a:p>
          <a:endParaRPr lang="sk-SK"/>
        </a:p>
      </dgm:t>
    </dgm:pt>
    <dgm:pt modelId="{EC062EBA-B258-4159-8C13-E21D23A8BCC1}" type="pres">
      <dgm:prSet presAssocID="{A9983B34-EB0C-429B-88F2-925B7210FED2}" presName="bullet5d" presStyleLbl="node1" presStyleIdx="3" presStyleCnt="5"/>
      <dgm:spPr>
        <a:blipFill rotWithShape="0">
          <a:blip xmlns:r="http://schemas.openxmlformats.org/officeDocument/2006/relationships" r:embed="rId3"/>
          <a:tile tx="0" ty="0" sx="100000" sy="100000" flip="none" algn="tl"/>
        </a:blipFill>
      </dgm:spPr>
    </dgm:pt>
    <dgm:pt modelId="{6303C1A1-0E73-4FA8-BC68-6B4C3F259DC2}" type="pres">
      <dgm:prSet presAssocID="{A9983B34-EB0C-429B-88F2-925B7210FED2}" presName="textBox5d" presStyleLbl="revTx" presStyleIdx="3" presStyleCnt="5">
        <dgm:presLayoutVars>
          <dgm:bulletEnabled val="1"/>
        </dgm:presLayoutVars>
      </dgm:prSet>
      <dgm:spPr/>
      <dgm:t>
        <a:bodyPr/>
        <a:lstStyle/>
        <a:p>
          <a:endParaRPr lang="sk-SK"/>
        </a:p>
      </dgm:t>
    </dgm:pt>
    <dgm:pt modelId="{185A00BB-34E6-48C4-A868-FB2968921FAD}" type="pres">
      <dgm:prSet presAssocID="{483C8098-9305-43CD-B70B-722268B8D603}" presName="bullet5e" presStyleLbl="node1" presStyleIdx="4" presStyleCnt="5"/>
      <dgm:spPr>
        <a:blipFill rotWithShape="0">
          <a:blip xmlns:r="http://schemas.openxmlformats.org/officeDocument/2006/relationships" r:embed="rId4"/>
          <a:tile tx="0" ty="0" sx="100000" sy="100000" flip="none" algn="tl"/>
        </a:blipFill>
      </dgm:spPr>
    </dgm:pt>
    <dgm:pt modelId="{14DDBD9E-D64F-42A2-9D28-7A88C84AFC45}" type="pres">
      <dgm:prSet presAssocID="{483C8098-9305-43CD-B70B-722268B8D603}" presName="textBox5e" presStyleLbl="revTx" presStyleIdx="4" presStyleCnt="5">
        <dgm:presLayoutVars>
          <dgm:bulletEnabled val="1"/>
        </dgm:presLayoutVars>
      </dgm:prSet>
      <dgm:spPr/>
      <dgm:t>
        <a:bodyPr/>
        <a:lstStyle/>
        <a:p>
          <a:endParaRPr lang="sk-SK"/>
        </a:p>
      </dgm:t>
    </dgm:pt>
  </dgm:ptLst>
  <dgm:cxnLst>
    <dgm:cxn modelId="{89CEF6CE-3FDA-4443-A5AB-A1D55A0A2863}" srcId="{9502AC51-726D-4238-8E98-2B041E5B3FEE}" destId="{50E56643-9CF8-4BD3-803E-D730156B7F41}" srcOrd="2" destOrd="0" parTransId="{E2F16925-C7F0-497E-8024-90F28B6765E0}" sibTransId="{2B35AA26-4DFE-4911-83F3-095C776ED3F7}"/>
    <dgm:cxn modelId="{443A36D2-E326-47F9-B7D1-3D564674C9D8}" type="presOf" srcId="{EAE94585-19E7-498C-B138-971A0724BD13}" destId="{A30A4C10-D67F-4446-8BDD-56ED48BA0B88}" srcOrd="0" destOrd="0" presId="urn:microsoft.com/office/officeart/2005/8/layout/arrow2"/>
    <dgm:cxn modelId="{9A311A6B-A9C9-4234-801E-F1DF77C1A59C}" type="presOf" srcId="{50E56643-9CF8-4BD3-803E-D730156B7F41}" destId="{13073C51-B45D-4DE3-A19E-F78602B855B1}" srcOrd="0" destOrd="0" presId="urn:microsoft.com/office/officeart/2005/8/layout/arrow2"/>
    <dgm:cxn modelId="{C745E242-AE8E-459E-949A-24398A39B1E1}" type="presOf" srcId="{9502AC51-726D-4238-8E98-2B041E5B3FEE}" destId="{7CAC03C3-4C6E-40E2-99FB-56DB42F81BA3}" srcOrd="0" destOrd="0" presId="urn:microsoft.com/office/officeart/2005/8/layout/arrow2"/>
    <dgm:cxn modelId="{7BF0D9AF-ED13-4AD3-B6DC-13C414A7ABB4}" srcId="{9502AC51-726D-4238-8E98-2B041E5B3FEE}" destId="{A9983B34-EB0C-429B-88F2-925B7210FED2}" srcOrd="3" destOrd="0" parTransId="{09957B19-55A8-49C0-8FFF-5693B23335A5}" sibTransId="{61B9AAF5-965F-4FF8-991C-036ED1D787B0}"/>
    <dgm:cxn modelId="{377F4ABA-1C73-490F-9CD8-306F595DB50E}" type="presOf" srcId="{483C8098-9305-43CD-B70B-722268B8D603}" destId="{14DDBD9E-D64F-42A2-9D28-7A88C84AFC45}" srcOrd="0" destOrd="0" presId="urn:microsoft.com/office/officeart/2005/8/layout/arrow2"/>
    <dgm:cxn modelId="{9CABEC9A-8F7F-4CA9-9FAA-33F325D8EE3D}" srcId="{9502AC51-726D-4238-8E98-2B041E5B3FEE}" destId="{92A00709-3630-4C59-9ECD-ACA0641CFEB3}" srcOrd="1" destOrd="0" parTransId="{3586A36C-2918-4367-AB2C-EB2DAC2989A8}" sibTransId="{F92B4512-32C1-4C46-915C-13E39466305C}"/>
    <dgm:cxn modelId="{70B749CD-1DE0-4991-9A93-D033545458D6}" type="presOf" srcId="{92A00709-3630-4C59-9ECD-ACA0641CFEB3}" destId="{6AAE99DB-36A1-4C80-A44B-CAF3B8828A60}" srcOrd="0" destOrd="0" presId="urn:microsoft.com/office/officeart/2005/8/layout/arrow2"/>
    <dgm:cxn modelId="{90045E95-6A2A-4BB2-9B6F-F627FEC3AA6F}" srcId="{9502AC51-726D-4238-8E98-2B041E5B3FEE}" destId="{EAE94585-19E7-498C-B138-971A0724BD13}" srcOrd="0" destOrd="0" parTransId="{7275A8EE-3175-479D-B40B-DAB90F5D3F92}" sibTransId="{5E0EA07D-8F18-45BF-A8B9-C0166B3B2710}"/>
    <dgm:cxn modelId="{74755E22-182E-421C-8F6D-B712E9CB6C0C}" srcId="{9502AC51-726D-4238-8E98-2B041E5B3FEE}" destId="{483C8098-9305-43CD-B70B-722268B8D603}" srcOrd="4" destOrd="0" parTransId="{DDE039C0-7FA4-4C35-B0F0-FCE26FD2CDB9}" sibTransId="{F9170871-C9A2-4AA4-A7F1-3E6C6E56D64A}"/>
    <dgm:cxn modelId="{7A0658D6-B3E6-4433-84B8-7A18F6D51A39}" type="presOf" srcId="{A9983B34-EB0C-429B-88F2-925B7210FED2}" destId="{6303C1A1-0E73-4FA8-BC68-6B4C3F259DC2}" srcOrd="0" destOrd="0" presId="urn:microsoft.com/office/officeart/2005/8/layout/arrow2"/>
    <dgm:cxn modelId="{29E00ACC-450D-4524-89D7-0BE95A952878}" type="presParOf" srcId="{7CAC03C3-4C6E-40E2-99FB-56DB42F81BA3}" destId="{55555DC0-33A9-467D-9D3F-CB2C85D73706}" srcOrd="0" destOrd="0" presId="urn:microsoft.com/office/officeart/2005/8/layout/arrow2"/>
    <dgm:cxn modelId="{B6323C19-9152-42C4-8E01-8B3EE5084325}" type="presParOf" srcId="{7CAC03C3-4C6E-40E2-99FB-56DB42F81BA3}" destId="{71AE7372-9903-412B-88A1-AD2C6F18F9D3}" srcOrd="1" destOrd="0" presId="urn:microsoft.com/office/officeart/2005/8/layout/arrow2"/>
    <dgm:cxn modelId="{9F38A4A5-5711-48D8-8FC7-C0D085CE8C77}" type="presParOf" srcId="{71AE7372-9903-412B-88A1-AD2C6F18F9D3}" destId="{24BFBF84-4F51-47ED-9A40-B3BBC38D9232}" srcOrd="0" destOrd="0" presId="urn:microsoft.com/office/officeart/2005/8/layout/arrow2"/>
    <dgm:cxn modelId="{413F02C7-94E2-4C05-82D9-48CB9574F24F}" type="presParOf" srcId="{71AE7372-9903-412B-88A1-AD2C6F18F9D3}" destId="{A30A4C10-D67F-4446-8BDD-56ED48BA0B88}" srcOrd="1" destOrd="0" presId="urn:microsoft.com/office/officeart/2005/8/layout/arrow2"/>
    <dgm:cxn modelId="{C3D7BC8A-E36C-471A-BBBF-8DE9899B4223}" type="presParOf" srcId="{71AE7372-9903-412B-88A1-AD2C6F18F9D3}" destId="{68D169A9-F597-426D-B003-DDE7145A34F0}" srcOrd="2" destOrd="0" presId="urn:microsoft.com/office/officeart/2005/8/layout/arrow2"/>
    <dgm:cxn modelId="{8F72D555-8E8D-4742-A452-56C6A9ADE4EF}" type="presParOf" srcId="{71AE7372-9903-412B-88A1-AD2C6F18F9D3}" destId="{6AAE99DB-36A1-4C80-A44B-CAF3B8828A60}" srcOrd="3" destOrd="0" presId="urn:microsoft.com/office/officeart/2005/8/layout/arrow2"/>
    <dgm:cxn modelId="{DDE98B12-EB73-4599-8FB5-4D7123EC0F14}" type="presParOf" srcId="{71AE7372-9903-412B-88A1-AD2C6F18F9D3}" destId="{128C150C-B056-4917-8F31-039CC510351F}" srcOrd="4" destOrd="0" presId="urn:microsoft.com/office/officeart/2005/8/layout/arrow2"/>
    <dgm:cxn modelId="{95170216-A525-4D7A-A50C-8CC6C83D30D2}" type="presParOf" srcId="{71AE7372-9903-412B-88A1-AD2C6F18F9D3}" destId="{13073C51-B45D-4DE3-A19E-F78602B855B1}" srcOrd="5" destOrd="0" presId="urn:microsoft.com/office/officeart/2005/8/layout/arrow2"/>
    <dgm:cxn modelId="{886D0D88-72DB-4FD0-956A-C5A52F2A7C7E}" type="presParOf" srcId="{71AE7372-9903-412B-88A1-AD2C6F18F9D3}" destId="{EC062EBA-B258-4159-8C13-E21D23A8BCC1}" srcOrd="6" destOrd="0" presId="urn:microsoft.com/office/officeart/2005/8/layout/arrow2"/>
    <dgm:cxn modelId="{E1B15F06-A5DD-4D70-AA2A-E1767BE04574}" type="presParOf" srcId="{71AE7372-9903-412B-88A1-AD2C6F18F9D3}" destId="{6303C1A1-0E73-4FA8-BC68-6B4C3F259DC2}" srcOrd="7" destOrd="0" presId="urn:microsoft.com/office/officeart/2005/8/layout/arrow2"/>
    <dgm:cxn modelId="{7A1A9C98-547F-40E0-A4D1-F27DB393C918}" type="presParOf" srcId="{71AE7372-9903-412B-88A1-AD2C6F18F9D3}" destId="{185A00BB-34E6-48C4-A868-FB2968921FAD}" srcOrd="8" destOrd="0" presId="urn:microsoft.com/office/officeart/2005/8/layout/arrow2"/>
    <dgm:cxn modelId="{7229C243-66AC-4694-8C0B-AE566F2D9E80}" type="presParOf" srcId="{71AE7372-9903-412B-88A1-AD2C6F18F9D3}" destId="{14DDBD9E-D64F-42A2-9D28-7A88C84AFC45}"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555DC0-33A9-467D-9D3F-CB2C85D73706}">
      <dsp:nvSpPr>
        <dsp:cNvPr id="0" name=""/>
        <dsp:cNvSpPr/>
      </dsp:nvSpPr>
      <dsp:spPr>
        <a:xfrm>
          <a:off x="514450" y="0"/>
          <a:ext cx="7241540" cy="4525963"/>
        </a:xfrm>
        <a:prstGeom prst="swooshArrow">
          <a:avLst>
            <a:gd name="adj1" fmla="val 25000"/>
            <a:gd name="adj2" fmla="val 25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dsp:style>
    </dsp:sp>
    <dsp:sp modelId="{24BFBF84-4F51-47ED-9A40-B3BBC38D9232}">
      <dsp:nvSpPr>
        <dsp:cNvPr id="0" name=""/>
        <dsp:cNvSpPr/>
      </dsp:nvSpPr>
      <dsp:spPr>
        <a:xfrm>
          <a:off x="1207321" y="3365506"/>
          <a:ext cx="166555" cy="166555"/>
        </a:xfrm>
        <a:prstGeom prst="ellipse">
          <a:avLst/>
        </a:prstGeom>
        <a:solidFill>
          <a:srgbClr val="00B050"/>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0A4C10-D67F-4446-8BDD-56ED48BA0B88}">
      <dsp:nvSpPr>
        <dsp:cNvPr id="0" name=""/>
        <dsp:cNvSpPr/>
      </dsp:nvSpPr>
      <dsp:spPr>
        <a:xfrm>
          <a:off x="1290599" y="3448783"/>
          <a:ext cx="948641" cy="1077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254" tIns="0" rIns="0" bIns="0" numCol="1" spcCol="1270" anchor="t" anchorCtr="0">
          <a:noAutofit/>
        </a:bodyPr>
        <a:lstStyle/>
        <a:p>
          <a:pPr lvl="0" algn="l" defTabSz="533400">
            <a:lnSpc>
              <a:spcPct val="90000"/>
            </a:lnSpc>
            <a:spcBef>
              <a:spcPct val="0"/>
            </a:spcBef>
            <a:spcAft>
              <a:spcPct val="35000"/>
            </a:spcAft>
          </a:pPr>
          <a:r>
            <a:rPr lang="sk-SK" sz="1200" b="1" kern="1200" dirty="0" smtClean="0">
              <a:solidFill>
                <a:schemeClr val="tx1"/>
              </a:solidFill>
              <a:latin typeface="Arial" pitchFamily="34" charset="0"/>
              <a:cs typeface="Arial" pitchFamily="34" charset="0"/>
            </a:rPr>
            <a:t>6.Máj 2008</a:t>
          </a:r>
          <a:endParaRPr lang="sk-SK" sz="1200" b="1" kern="1200" dirty="0">
            <a:solidFill>
              <a:schemeClr val="tx1"/>
            </a:solidFill>
            <a:latin typeface="Arial" pitchFamily="34" charset="0"/>
            <a:cs typeface="Arial" pitchFamily="34" charset="0"/>
          </a:endParaRPr>
        </a:p>
      </dsp:txBody>
      <dsp:txXfrm>
        <a:off x="1290599" y="3448783"/>
        <a:ext cx="948641" cy="1077179"/>
      </dsp:txXfrm>
    </dsp:sp>
    <dsp:sp modelId="{68D169A9-F597-426D-B003-DDE7145A34F0}">
      <dsp:nvSpPr>
        <dsp:cNvPr id="0" name=""/>
        <dsp:cNvSpPr/>
      </dsp:nvSpPr>
      <dsp:spPr>
        <a:xfrm>
          <a:off x="2108893" y="2499236"/>
          <a:ext cx="260695" cy="260695"/>
        </a:xfrm>
        <a:prstGeom prst="ellipse">
          <a:avLst/>
        </a:prstGeom>
        <a:blipFill rotWithShape="0">
          <a:blip xmlns:r="http://schemas.openxmlformats.org/officeDocument/2006/relationships" r:embed="rId1"/>
          <a:tile tx="0" ty="0" sx="100000" sy="100000" flip="none" algn="tl"/>
        </a:blip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AE99DB-36A1-4C80-A44B-CAF3B8828A60}">
      <dsp:nvSpPr>
        <dsp:cNvPr id="0" name=""/>
        <dsp:cNvSpPr/>
      </dsp:nvSpPr>
      <dsp:spPr>
        <a:xfrm>
          <a:off x="2239240"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lvl="0" algn="l" defTabSz="533400">
            <a:lnSpc>
              <a:spcPct val="90000"/>
            </a:lnSpc>
            <a:spcBef>
              <a:spcPct val="0"/>
            </a:spcBef>
            <a:spcAft>
              <a:spcPct val="35000"/>
            </a:spcAft>
          </a:pPr>
          <a:r>
            <a:rPr lang="sk-SK" sz="1200" b="1" kern="1200" dirty="0" smtClean="0">
              <a:solidFill>
                <a:schemeClr val="tx1"/>
              </a:solidFill>
              <a:latin typeface="Arial" pitchFamily="34" charset="0"/>
              <a:cs typeface="Arial" pitchFamily="34" charset="0"/>
            </a:rPr>
            <a:t>6.Apríl 2010</a:t>
          </a:r>
          <a:endParaRPr lang="sk-SK" sz="1200" b="1" kern="1200" dirty="0">
            <a:solidFill>
              <a:schemeClr val="tx1"/>
            </a:solidFill>
            <a:latin typeface="Arial" pitchFamily="34" charset="0"/>
            <a:cs typeface="Arial" pitchFamily="34" charset="0"/>
          </a:endParaRPr>
        </a:p>
      </dsp:txBody>
      <dsp:txXfrm>
        <a:off x="2239240" y="2629584"/>
        <a:ext cx="1202095" cy="1896378"/>
      </dsp:txXfrm>
    </dsp:sp>
    <dsp:sp modelId="{128C150C-B056-4917-8F31-039CC510351F}">
      <dsp:nvSpPr>
        <dsp:cNvPr id="0" name=""/>
        <dsp:cNvSpPr/>
      </dsp:nvSpPr>
      <dsp:spPr>
        <a:xfrm>
          <a:off x="3267539" y="1808574"/>
          <a:ext cx="347593" cy="347593"/>
        </a:xfrm>
        <a:prstGeom prst="ellipse">
          <a:avLst/>
        </a:prstGeom>
        <a:blipFill rotWithShape="0">
          <a:blip xmlns:r="http://schemas.openxmlformats.org/officeDocument/2006/relationships" r:embed="rId2"/>
          <a:tile tx="0" ty="0" sx="100000" sy="100000" flip="none" algn="tl"/>
        </a:blip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073C51-B45D-4DE3-A19E-F78602B855B1}">
      <dsp:nvSpPr>
        <dsp:cNvPr id="0" name=""/>
        <dsp:cNvSpPr/>
      </dsp:nvSpPr>
      <dsp:spPr>
        <a:xfrm>
          <a:off x="3441336"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lvl="0" algn="l" defTabSz="533400">
            <a:lnSpc>
              <a:spcPct val="90000"/>
            </a:lnSpc>
            <a:spcBef>
              <a:spcPct val="0"/>
            </a:spcBef>
            <a:spcAft>
              <a:spcPct val="35000"/>
            </a:spcAft>
          </a:pPr>
          <a:r>
            <a:rPr lang="sk-SK" sz="1200" b="1" kern="1200" dirty="0" smtClean="0">
              <a:solidFill>
                <a:schemeClr val="tx1"/>
              </a:solidFill>
              <a:latin typeface="Arial" pitchFamily="34" charset="0"/>
              <a:cs typeface="Arial" pitchFamily="34" charset="0"/>
            </a:rPr>
            <a:t>2011-2012</a:t>
          </a:r>
        </a:p>
        <a:p>
          <a:pPr lvl="0" algn="l" defTabSz="533400">
            <a:lnSpc>
              <a:spcPct val="90000"/>
            </a:lnSpc>
            <a:spcBef>
              <a:spcPct val="0"/>
            </a:spcBef>
            <a:spcAft>
              <a:spcPct val="35000"/>
            </a:spcAft>
          </a:pPr>
          <a:r>
            <a:rPr lang="sk-SK" sz="1200" b="1" kern="1200" dirty="0" smtClean="0">
              <a:solidFill>
                <a:srgbClr val="C00000"/>
              </a:solidFill>
              <a:latin typeface="Arial" pitchFamily="34" charset="0"/>
              <a:cs typeface="Arial" pitchFamily="34" charset="0"/>
            </a:rPr>
            <a:t>- Finančná kríza</a:t>
          </a:r>
        </a:p>
        <a:p>
          <a:pPr lvl="0" algn="l" defTabSz="533400">
            <a:lnSpc>
              <a:spcPct val="90000"/>
            </a:lnSpc>
            <a:spcBef>
              <a:spcPct val="0"/>
            </a:spcBef>
            <a:spcAft>
              <a:spcPct val="35000"/>
            </a:spcAft>
          </a:pPr>
          <a:r>
            <a:rPr lang="sk-SK" sz="1200" b="1" kern="1200" dirty="0" smtClean="0">
              <a:solidFill>
                <a:srgbClr val="C00000"/>
              </a:solidFill>
              <a:latin typeface="Arial" pitchFamily="34" charset="0"/>
              <a:cs typeface="Arial" pitchFamily="34" charset="0"/>
            </a:rPr>
            <a:t>- Zmena vlády </a:t>
          </a:r>
        </a:p>
        <a:p>
          <a:pPr lvl="0" algn="l" defTabSz="533400">
            <a:lnSpc>
              <a:spcPct val="90000"/>
            </a:lnSpc>
            <a:spcBef>
              <a:spcPct val="0"/>
            </a:spcBef>
            <a:spcAft>
              <a:spcPct val="35000"/>
            </a:spcAft>
          </a:pPr>
          <a:r>
            <a:rPr lang="sk-SK" sz="1200" b="1" kern="1200" dirty="0" smtClean="0">
              <a:solidFill>
                <a:srgbClr val="C00000"/>
              </a:solidFill>
              <a:latin typeface="Arial" pitchFamily="34" charset="0"/>
              <a:cs typeface="Arial" pitchFamily="34" charset="0"/>
            </a:rPr>
            <a:t>- priority </a:t>
          </a:r>
          <a:endParaRPr lang="sk-SK" sz="1200" b="1" kern="1200" dirty="0">
            <a:solidFill>
              <a:srgbClr val="C00000"/>
            </a:solidFill>
            <a:latin typeface="Arial" pitchFamily="34" charset="0"/>
            <a:cs typeface="Arial" pitchFamily="34" charset="0"/>
          </a:endParaRPr>
        </a:p>
      </dsp:txBody>
      <dsp:txXfrm>
        <a:off x="3441336" y="1982371"/>
        <a:ext cx="1397617" cy="2543591"/>
      </dsp:txXfrm>
    </dsp:sp>
    <dsp:sp modelId="{EC062EBA-B258-4159-8C13-E21D23A8BCC1}">
      <dsp:nvSpPr>
        <dsp:cNvPr id="0" name=""/>
        <dsp:cNvSpPr/>
      </dsp:nvSpPr>
      <dsp:spPr>
        <a:xfrm>
          <a:off x="4614466" y="1269080"/>
          <a:ext cx="448975" cy="448975"/>
        </a:xfrm>
        <a:prstGeom prst="ellipse">
          <a:avLst/>
        </a:prstGeom>
        <a:blipFill rotWithShape="0">
          <a:blip xmlns:r="http://schemas.openxmlformats.org/officeDocument/2006/relationships" r:embed="rId3"/>
          <a:tile tx="0" ty="0" sx="100000" sy="100000" flip="none" algn="tl"/>
        </a:blip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03C1A1-0E73-4FA8-BC68-6B4C3F259DC2}">
      <dsp:nvSpPr>
        <dsp:cNvPr id="0" name=""/>
        <dsp:cNvSpPr/>
      </dsp:nvSpPr>
      <dsp:spPr>
        <a:xfrm>
          <a:off x="4838954" y="1493567"/>
          <a:ext cx="1448308" cy="30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lvl="0" algn="l" defTabSz="2889250">
            <a:lnSpc>
              <a:spcPct val="90000"/>
            </a:lnSpc>
            <a:spcBef>
              <a:spcPct val="0"/>
            </a:spcBef>
            <a:spcAft>
              <a:spcPct val="35000"/>
            </a:spcAft>
          </a:pPr>
          <a:endParaRPr lang="sk-SK" sz="6500" kern="1200"/>
        </a:p>
      </dsp:txBody>
      <dsp:txXfrm>
        <a:off x="4838954" y="1493567"/>
        <a:ext cx="1448308" cy="3032395"/>
      </dsp:txXfrm>
    </dsp:sp>
    <dsp:sp modelId="{185A00BB-34E6-48C4-A868-FB2968921FAD}">
      <dsp:nvSpPr>
        <dsp:cNvPr id="0" name=""/>
        <dsp:cNvSpPr/>
      </dsp:nvSpPr>
      <dsp:spPr>
        <a:xfrm>
          <a:off x="6001221" y="908813"/>
          <a:ext cx="572081" cy="572081"/>
        </a:xfrm>
        <a:prstGeom prst="ellipse">
          <a:avLst/>
        </a:prstGeom>
        <a:blipFill rotWithShape="0">
          <a:blip xmlns:r="http://schemas.openxmlformats.org/officeDocument/2006/relationships" r:embed="rId4"/>
          <a:tile tx="0" ty="0" sx="100000" sy="100000" flip="none" algn="tl"/>
        </a:blip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DDBD9E-D64F-42A2-9D28-7A88C84AFC45}">
      <dsp:nvSpPr>
        <dsp:cNvPr id="0" name=""/>
        <dsp:cNvSpPr/>
      </dsp:nvSpPr>
      <dsp:spPr>
        <a:xfrm>
          <a:off x="6287262" y="1194854"/>
          <a:ext cx="1448308" cy="333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lvl="0" algn="l" defTabSz="2889250">
            <a:lnSpc>
              <a:spcPct val="90000"/>
            </a:lnSpc>
            <a:spcBef>
              <a:spcPct val="0"/>
            </a:spcBef>
            <a:spcAft>
              <a:spcPct val="35000"/>
            </a:spcAft>
          </a:pPr>
          <a:endParaRPr lang="sk-SK" sz="6500" kern="1200"/>
        </a:p>
      </dsp:txBody>
      <dsp:txXfrm>
        <a:off x="6287262" y="1194854"/>
        <a:ext cx="1448308" cy="333110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8C53CB-22C4-452E-ABE7-7DAFCB9C6880}" type="datetimeFigureOut">
              <a:rPr lang="sk-SK" smtClean="0"/>
              <a:t>12.5.2016</a:t>
            </a:fld>
            <a:endParaRPr lang="sk-SK"/>
          </a:p>
        </p:txBody>
      </p:sp>
      <p:sp>
        <p:nvSpPr>
          <p:cNvPr id="4" name="Zástupný symbol obrazu snímky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3110CA-4CB3-438B-B1C9-254BD31AEE1D}" type="slidenum">
              <a:rPr lang="sk-SK" smtClean="0"/>
              <a:t>‹#›</a:t>
            </a:fld>
            <a:endParaRPr lang="sk-SK"/>
          </a:p>
        </p:txBody>
      </p:sp>
    </p:spTree>
    <p:extLst>
      <p:ext uri="{BB962C8B-B14F-4D97-AF65-F5344CB8AC3E}">
        <p14:creationId xmlns:p14="http://schemas.microsoft.com/office/powerpoint/2010/main" val="126070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423110CA-4CB3-438B-B1C9-254BD31AEE1D}" type="slidenum">
              <a:rPr lang="sk-SK" smtClean="0"/>
              <a:t>2</a:t>
            </a:fld>
            <a:endParaRPr lang="sk-SK"/>
          </a:p>
        </p:txBody>
      </p:sp>
    </p:spTree>
    <p:extLst>
      <p:ext uri="{BB962C8B-B14F-4D97-AF65-F5344CB8AC3E}">
        <p14:creationId xmlns:p14="http://schemas.microsoft.com/office/powerpoint/2010/main" val="594284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4451"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002"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8003"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0355"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1379"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03"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7"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5475"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Rectangle 1"/>
          <p:cNvSpPr>
            <a:spLocks noGrp="1" noRot="1" noChangeAspect="1" noChangeArrowheads="1" noTextEdit="1"/>
          </p:cNvSpPr>
          <p:nvPr>
            <p:ph type="sldImg"/>
          </p:nvPr>
        </p:nvSpPr>
        <p:spPr>
          <a:xfrm>
            <a:off x="1319213" y="877888"/>
            <a:ext cx="4221162"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499" name="Rectangle 2"/>
          <p:cNvSpPr>
            <a:spLocks noGrp="1" noChangeArrowheads="1"/>
          </p:cNvSpPr>
          <p:nvPr>
            <p:ph type="body" idx="1"/>
          </p:nvPr>
        </p:nvSpPr>
        <p:spPr>
          <a:xfrm>
            <a:off x="1061392" y="4350019"/>
            <a:ext cx="4743858" cy="3512328"/>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ltLang="sk-SK"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sk-SK" smtClean="0"/>
              <a:t>Upravte štýly predlohy textu</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en-US" dirty="0"/>
          </a:p>
        </p:txBody>
      </p:sp>
      <p:sp>
        <p:nvSpPr>
          <p:cNvPr id="7" name="Date Placeholder 6"/>
          <p:cNvSpPr>
            <a:spLocks noGrp="1"/>
          </p:cNvSpPr>
          <p:nvPr>
            <p:ph type="dt" sz="half" idx="10"/>
          </p:nvPr>
        </p:nvSpPr>
        <p:spPr/>
        <p:txBody>
          <a:bodyPr/>
          <a:lstStyle/>
          <a:p>
            <a:fld id="{6EACE9EA-37F4-4708-AE07-D77BF41A5243}" type="datetimeFigureOut">
              <a:rPr lang="sk-SK" smtClean="0"/>
              <a:t>12.5.2016</a:t>
            </a:fld>
            <a:endParaRPr lang="sk-SK"/>
          </a:p>
        </p:txBody>
      </p:sp>
      <p:sp>
        <p:nvSpPr>
          <p:cNvPr id="8" name="Slide Number Placeholder 7"/>
          <p:cNvSpPr>
            <a:spLocks noGrp="1"/>
          </p:cNvSpPr>
          <p:nvPr>
            <p:ph type="sldNum" sz="quarter" idx="11"/>
          </p:nvPr>
        </p:nvSpPr>
        <p:spPr/>
        <p:txBody>
          <a:bodyPr/>
          <a:lstStyle/>
          <a:p>
            <a:fld id="{63A63767-2B4E-4829-9C6A-77CFAD84AAC0}" type="slidenum">
              <a:rPr lang="sk-SK" smtClean="0"/>
              <a:t>‹#›</a:t>
            </a:fld>
            <a:endParaRPr lang="sk-SK"/>
          </a:p>
        </p:txBody>
      </p:sp>
      <p:sp>
        <p:nvSpPr>
          <p:cNvPr id="9" name="Footer Placeholder 8"/>
          <p:cNvSpPr>
            <a:spLocks noGrp="1"/>
          </p:cNvSpPr>
          <p:nvPr>
            <p:ph type="ftr" sz="quarter" idx="12"/>
          </p:nvPr>
        </p:nvSpPr>
        <p:spPr/>
        <p:txBody>
          <a:bodyPr/>
          <a:lstStyle/>
          <a:p>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Vertical Text Placeholder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6EACE9EA-37F4-4708-AE07-D77BF41A5243}" type="datetimeFigureOut">
              <a:rPr lang="sk-SK" smtClean="0"/>
              <a:t>12.5.2016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sk-SK" smtClean="0"/>
              <a:t>Upravte štýly predlohy textu</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6EACE9EA-37F4-4708-AE07-D77BF41A5243}" type="datetimeFigureOut">
              <a:rPr lang="sk-SK" smtClean="0"/>
              <a:t>12.5.2016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k-SK" smtClean="0"/>
              <a:t>Upravte štýl predlohy podnadpisov</a:t>
            </a:r>
            <a:endParaRPr lang="sk-SK"/>
          </a:p>
        </p:txBody>
      </p:sp>
    </p:spTree>
    <p:extLst>
      <p:ext uri="{BB962C8B-B14F-4D97-AF65-F5344CB8AC3E}">
        <p14:creationId xmlns:p14="http://schemas.microsoft.com/office/powerpoint/2010/main" val="692255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Tree>
    <p:extLst>
      <p:ext uri="{BB962C8B-B14F-4D97-AF65-F5344CB8AC3E}">
        <p14:creationId xmlns:p14="http://schemas.microsoft.com/office/powerpoint/2010/main" val="2784591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Upravte štýl predlohy textu.</a:t>
            </a:r>
          </a:p>
        </p:txBody>
      </p:sp>
    </p:spTree>
    <p:extLst>
      <p:ext uri="{BB962C8B-B14F-4D97-AF65-F5344CB8AC3E}">
        <p14:creationId xmlns:p14="http://schemas.microsoft.com/office/powerpoint/2010/main" val="2575251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844550" y="1906588"/>
            <a:ext cx="3741738" cy="4319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738688" y="1906588"/>
            <a:ext cx="3741737" cy="4319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Tree>
    <p:extLst>
      <p:ext uri="{BB962C8B-B14F-4D97-AF65-F5344CB8AC3E}">
        <p14:creationId xmlns:p14="http://schemas.microsoft.com/office/powerpoint/2010/main" val="1043429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sk-SK" smtClean="0"/>
              <a:t>Upravte štýly predlohy textu</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Tree>
    <p:extLst>
      <p:ext uri="{BB962C8B-B14F-4D97-AF65-F5344CB8AC3E}">
        <p14:creationId xmlns:p14="http://schemas.microsoft.com/office/powerpoint/2010/main" val="4090070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Tree>
    <p:extLst>
      <p:ext uri="{BB962C8B-B14F-4D97-AF65-F5344CB8AC3E}">
        <p14:creationId xmlns:p14="http://schemas.microsoft.com/office/powerpoint/2010/main" val="3711357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9090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Tree>
    <p:extLst>
      <p:ext uri="{BB962C8B-B14F-4D97-AF65-F5344CB8AC3E}">
        <p14:creationId xmlns:p14="http://schemas.microsoft.com/office/powerpoint/2010/main" val="710395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4" name="Date Placeholder 3"/>
          <p:cNvSpPr>
            <a:spLocks noGrp="1"/>
          </p:cNvSpPr>
          <p:nvPr>
            <p:ph type="dt" sz="half" idx="10"/>
          </p:nvPr>
        </p:nvSpPr>
        <p:spPr/>
        <p:txBody>
          <a:bodyPr/>
          <a:lstStyle/>
          <a:p>
            <a:fld id="{6EACE9EA-37F4-4708-AE07-D77BF41A5243}" type="datetimeFigureOut">
              <a:rPr lang="sk-SK" smtClean="0"/>
              <a:t>12.5.2016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Tree>
    <p:extLst>
      <p:ext uri="{BB962C8B-B14F-4D97-AF65-F5344CB8AC3E}">
        <p14:creationId xmlns:p14="http://schemas.microsoft.com/office/powerpoint/2010/main" val="646463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Tree>
    <p:extLst>
      <p:ext uri="{BB962C8B-B14F-4D97-AF65-F5344CB8AC3E}">
        <p14:creationId xmlns:p14="http://schemas.microsoft.com/office/powerpoint/2010/main" val="304152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529388" y="274638"/>
            <a:ext cx="1951037" cy="5951537"/>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671513" y="274638"/>
            <a:ext cx="5705475" cy="5951537"/>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Tree>
    <p:extLst>
      <p:ext uri="{BB962C8B-B14F-4D97-AF65-F5344CB8AC3E}">
        <p14:creationId xmlns:p14="http://schemas.microsoft.com/office/powerpoint/2010/main" val="15351947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Rozloženie obsahu">
    <p:spTree>
      <p:nvGrpSpPr>
        <p:cNvPr id="1" name=""/>
        <p:cNvGrpSpPr/>
        <p:nvPr/>
      </p:nvGrpSpPr>
      <p:grpSpPr>
        <a:xfrm>
          <a:off x="0" y="0"/>
          <a:ext cx="0" cy="0"/>
          <a:chOff x="0" y="0"/>
          <a:chExt cx="0" cy="0"/>
        </a:xfrm>
      </p:grpSpPr>
      <p:sp>
        <p:nvSpPr>
          <p:cNvPr id="2" name="Nadpis 1"/>
          <p:cNvSpPr>
            <a:spLocks noGrp="1"/>
          </p:cNvSpPr>
          <p:nvPr>
            <p:ph type="title"/>
          </p:nvPr>
        </p:nvSpPr>
        <p:spPr>
          <a:xfrm>
            <a:off x="671513" y="274638"/>
            <a:ext cx="7807325" cy="1143000"/>
          </a:xfrm>
        </p:spPr>
        <p:txBody>
          <a:bodyPr/>
          <a:lstStyle/>
          <a:p>
            <a:r>
              <a:rPr lang="sk-SK" smtClean="0"/>
              <a:t>Upravte štýly predlohy textu</a:t>
            </a:r>
            <a:endParaRPr lang="sk-SK"/>
          </a:p>
        </p:txBody>
      </p:sp>
    </p:spTree>
    <p:extLst>
      <p:ext uri="{BB962C8B-B14F-4D97-AF65-F5344CB8AC3E}">
        <p14:creationId xmlns:p14="http://schemas.microsoft.com/office/powerpoint/2010/main" val="275253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sk-SK" smtClean="0"/>
              <a:t>Upravte štýly predlohy textu</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Date Placeholder 3"/>
          <p:cNvSpPr>
            <a:spLocks noGrp="1"/>
          </p:cNvSpPr>
          <p:nvPr>
            <p:ph type="dt" sz="half" idx="10"/>
          </p:nvPr>
        </p:nvSpPr>
        <p:spPr/>
        <p:txBody>
          <a:bodyPr/>
          <a:lstStyle/>
          <a:p>
            <a:fld id="{6EACE9EA-37F4-4708-AE07-D77BF41A5243}" type="datetimeFigureOut">
              <a:rPr lang="sk-SK" smtClean="0"/>
              <a:t>12.5.2016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63A63767-2B4E-4829-9C6A-77CFAD84AAC0}" type="slidenum">
              <a:rPr lang="sk-SK" smtClean="0"/>
              <a:t>‹#›</a:t>
            </a:fld>
            <a:endParaRPr lang="sk-SK"/>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5" name="Date Placeholder 4"/>
          <p:cNvSpPr>
            <a:spLocks noGrp="1"/>
          </p:cNvSpPr>
          <p:nvPr>
            <p:ph type="dt" sz="half" idx="10"/>
          </p:nvPr>
        </p:nvSpPr>
        <p:spPr/>
        <p:txBody>
          <a:bodyPr/>
          <a:lstStyle/>
          <a:p>
            <a:fld id="{6EACE9EA-37F4-4708-AE07-D77BF41A5243}" type="datetimeFigureOut">
              <a:rPr lang="sk-SK" smtClean="0"/>
              <a:t>12.5.2016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63A63767-2B4E-4829-9C6A-77CFAD84AAC0}" type="slidenum">
              <a:rPr lang="sk-SK" smtClean="0"/>
              <a:t>‹#›</a:t>
            </a:fld>
            <a:endParaRPr lang="sk-SK"/>
          </a:p>
        </p:txBody>
      </p:sp>
      <p:sp>
        <p:nvSpPr>
          <p:cNvPr id="9" name="Content Placeholder 8"/>
          <p:cNvSpPr>
            <a:spLocks noGrp="1"/>
          </p:cNvSpPr>
          <p:nvPr>
            <p:ph sz="quarter" idx="13"/>
          </p:nvPr>
        </p:nvSpPr>
        <p:spPr>
          <a:xfrm>
            <a:off x="365760" y="1600200"/>
            <a:ext cx="4041648" cy="452628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smtClean="0"/>
              <a:t>Upravte štýly predlohy textu</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7" name="Date Placeholder 6"/>
          <p:cNvSpPr>
            <a:spLocks noGrp="1"/>
          </p:cNvSpPr>
          <p:nvPr>
            <p:ph type="dt" sz="half" idx="10"/>
          </p:nvPr>
        </p:nvSpPr>
        <p:spPr/>
        <p:txBody>
          <a:bodyPr/>
          <a:lstStyle/>
          <a:p>
            <a:fld id="{6EACE9EA-37F4-4708-AE07-D77BF41A5243}" type="datetimeFigureOut">
              <a:rPr lang="sk-SK" smtClean="0"/>
              <a:t>12.5.2016</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63A63767-2B4E-4829-9C6A-77CFAD84AAC0}" type="slidenum">
              <a:rPr lang="sk-SK" smtClean="0"/>
              <a:t>‹#›</a:t>
            </a:fld>
            <a:endParaRPr lang="sk-SK"/>
          </a:p>
        </p:txBody>
      </p:sp>
      <p:sp>
        <p:nvSpPr>
          <p:cNvPr id="11" name="Content Placeholder 10"/>
          <p:cNvSpPr>
            <a:spLocks noGrp="1"/>
          </p:cNvSpPr>
          <p:nvPr>
            <p:ph sz="quarter" idx="13"/>
          </p:nvPr>
        </p:nvSpPr>
        <p:spPr>
          <a:xfrm>
            <a:off x="457200" y="2212848"/>
            <a:ext cx="4041648" cy="3913632"/>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Date Placeholder 2"/>
          <p:cNvSpPr>
            <a:spLocks noGrp="1"/>
          </p:cNvSpPr>
          <p:nvPr>
            <p:ph type="dt" sz="half" idx="10"/>
          </p:nvPr>
        </p:nvSpPr>
        <p:spPr/>
        <p:txBody>
          <a:bodyPr/>
          <a:lstStyle/>
          <a:p>
            <a:fld id="{6EACE9EA-37F4-4708-AE07-D77BF41A5243}" type="datetimeFigureOut">
              <a:rPr lang="sk-SK" smtClean="0"/>
              <a:t>12.5.2016</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CE9EA-37F4-4708-AE07-D77BF41A5243}" type="datetimeFigureOut">
              <a:rPr lang="sk-SK" smtClean="0"/>
              <a:t>12.5.2016</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sk-SK" smtClean="0"/>
              <a:t>Upravte štýly predlohy textu</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6EACE9EA-37F4-4708-AE07-D77BF41A5243}" type="datetimeFigureOut">
              <a:rPr lang="sk-SK" smtClean="0"/>
              <a:t>12.5.2016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sk-SK" smtClean="0"/>
              <a:t>Upravte štýly predlohy textu</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6EACE9EA-37F4-4708-AE07-D77BF41A5243}" type="datetimeFigureOut">
              <a:rPr lang="sk-SK" smtClean="0"/>
              <a:t>12.5.2016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63A63767-2B4E-4829-9C6A-77CFAD84AAC0}" type="slidenum">
              <a:rPr lang="sk-SK" smtClean="0"/>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sk-SK" smtClean="0"/>
              <a:t>Upravte štýly predlohy textu</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EACE9EA-37F4-4708-AE07-D77BF41A5243}" type="datetimeFigureOut">
              <a:rPr lang="sk-SK" smtClean="0"/>
              <a:t>12.5.2016</a:t>
            </a:fld>
            <a:endParaRPr lang="sk-SK"/>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sk-SK"/>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3A63767-2B4E-4829-9C6A-77CFAD84AAC0}" type="slidenum">
              <a:rPr lang="sk-SK" smtClean="0"/>
              <a:t>‹#›</a:t>
            </a:fld>
            <a:endParaRPr lang="sk-SK"/>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671513" y="274638"/>
            <a:ext cx="7807325"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sk-SK" smtClean="0"/>
              <a:t>Kliknúť na editáciu formátu textu titulku</a:t>
            </a:r>
          </a:p>
        </p:txBody>
      </p:sp>
      <p:sp>
        <p:nvSpPr>
          <p:cNvPr id="4099" name="Rectangle 2"/>
          <p:cNvSpPr>
            <a:spLocks noGrp="1" noChangeArrowheads="1"/>
          </p:cNvSpPr>
          <p:nvPr>
            <p:ph type="body" idx="1"/>
          </p:nvPr>
        </p:nvSpPr>
        <p:spPr bwMode="auto">
          <a:xfrm>
            <a:off x="844550" y="1906588"/>
            <a:ext cx="7635875" cy="4319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578" rIns="0" bIns="0" numCol="1" anchor="t" anchorCtr="0" compatLnSpc="1">
            <a:prstTxWarp prst="textNoShape">
              <a:avLst/>
            </a:prstTxWarp>
          </a:bodyPr>
          <a:lstStyle/>
          <a:p>
            <a:pPr lvl="0"/>
            <a:r>
              <a:rPr lang="en-GB" altLang="sk-SK" smtClean="0"/>
              <a:t>Kliknúť na editáciu formátu textu osnovy</a:t>
            </a:r>
          </a:p>
          <a:p>
            <a:pPr lvl="1"/>
            <a:r>
              <a:rPr lang="en-GB" altLang="sk-SK" smtClean="0"/>
              <a:t>Druhá úroveň</a:t>
            </a:r>
          </a:p>
          <a:p>
            <a:pPr lvl="2"/>
            <a:r>
              <a:rPr lang="en-GB" altLang="sk-SK" smtClean="0"/>
              <a:t>Tretia úroveň</a:t>
            </a:r>
          </a:p>
          <a:p>
            <a:pPr lvl="3"/>
            <a:r>
              <a:rPr lang="en-GB" altLang="sk-SK" smtClean="0"/>
              <a:t>Štvrtá úroveň osnovy</a:t>
            </a:r>
          </a:p>
          <a:p>
            <a:pPr lvl="4"/>
            <a:r>
              <a:rPr lang="en-GB" altLang="sk-SK" smtClean="0"/>
              <a:t>Piata úroveň osnovy</a:t>
            </a:r>
          </a:p>
          <a:p>
            <a:pPr lvl="4"/>
            <a:r>
              <a:rPr lang="en-GB" altLang="sk-SK" smtClean="0"/>
              <a:t>Šiesta úroveň</a:t>
            </a:r>
          </a:p>
          <a:p>
            <a:pPr lvl="4"/>
            <a:r>
              <a:rPr lang="en-GB" altLang="sk-SK" smtClean="0"/>
              <a:t>Siedma úroveň</a:t>
            </a:r>
          </a:p>
          <a:p>
            <a:pPr lvl="4"/>
            <a:r>
              <a:rPr lang="en-GB" altLang="sk-SK" smtClean="0"/>
              <a:t>Ȏsma úroveň textu</a:t>
            </a:r>
          </a:p>
          <a:p>
            <a:pPr lvl="4"/>
            <a:r>
              <a:rPr lang="en-GB" altLang="sk-SK" smtClean="0"/>
              <a:t>Deviata úroveň</a:t>
            </a:r>
          </a:p>
        </p:txBody>
      </p:sp>
      <p:sp>
        <p:nvSpPr>
          <p:cNvPr id="4100" name="AutoShape 3"/>
          <p:cNvSpPr>
            <a:spLocks noChangeArrowheads="1"/>
          </p:cNvSpPr>
          <p:nvPr/>
        </p:nvSpPr>
        <p:spPr bwMode="auto">
          <a:xfrm>
            <a:off x="0" y="0"/>
            <a:ext cx="412750" cy="6858000"/>
          </a:xfrm>
          <a:prstGeom prst="roundRect">
            <a:avLst>
              <a:gd name="adj" fmla="val 384"/>
            </a:avLst>
          </a:prstGeom>
          <a:gradFill rotWithShape="0">
            <a:gsLst>
              <a:gs pos="0">
                <a:srgbClr val="999999"/>
              </a:gs>
              <a:gs pos="100000">
                <a:srgbClr val="999999">
                  <a:alpha val="0"/>
                </a:srgbClr>
              </a:gs>
            </a:gsLst>
            <a:lin ang="540000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sk-SK" altLang="sk-SK">
              <a:solidFill>
                <a:srgbClr val="000000"/>
              </a:solidFill>
              <a:ea typeface="Arial Unicode MS" pitchFamily="34" charset="-128"/>
            </a:endParaRPr>
          </a:p>
        </p:txBody>
      </p:sp>
    </p:spTree>
    <p:extLst>
      <p:ext uri="{BB962C8B-B14F-4D97-AF65-F5344CB8AC3E}">
        <p14:creationId xmlns:p14="http://schemas.microsoft.com/office/powerpoint/2010/main" val="137537176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3600" b="1" i="1">
          <a:solidFill>
            <a:srgbClr val="99284C"/>
          </a:solidFill>
          <a:latin typeface="+mj-lt"/>
          <a:ea typeface="Arial Unicode MS" pitchFamily="34" charset="-128"/>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3600" b="1" i="1">
          <a:solidFill>
            <a:srgbClr val="99284C"/>
          </a:solidFill>
          <a:latin typeface="Arial" charset="0"/>
          <a:ea typeface="Arial Unicode MS" pitchFamily="34" charset="-128"/>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3600" b="1" i="1">
          <a:solidFill>
            <a:srgbClr val="99284C"/>
          </a:solidFill>
          <a:latin typeface="Arial" charset="0"/>
          <a:ea typeface="Arial Unicode MS" pitchFamily="34" charset="-128"/>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3600" b="1" i="1">
          <a:solidFill>
            <a:srgbClr val="99284C"/>
          </a:solidFill>
          <a:latin typeface="Arial" charset="0"/>
          <a:ea typeface="Arial Unicode MS" pitchFamily="34" charset="-128"/>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3600" b="1" i="1">
          <a:solidFill>
            <a:srgbClr val="99284C"/>
          </a:solidFill>
          <a:latin typeface="Arial" charset="0"/>
          <a:ea typeface="Arial Unicode MS" pitchFamily="34" charset="-128"/>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3600" b="1" i="1">
          <a:solidFill>
            <a:srgbClr val="99284C"/>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3600" b="1" i="1">
          <a:solidFill>
            <a:srgbClr val="99284C"/>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3600" b="1" i="1">
          <a:solidFill>
            <a:srgbClr val="99284C"/>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3600" b="1" i="1">
          <a:solidFill>
            <a:srgbClr val="99284C"/>
          </a:solidFill>
          <a:latin typeface="Arial" charset="0"/>
          <a:cs typeface="Arial Unicode MS" charset="0"/>
        </a:defRPr>
      </a:lvl9pPr>
    </p:titleStyle>
    <p:bodyStyle>
      <a:lvl1pPr marL="342900" indent="-342900" algn="l" defTabSz="449263" rtl="0" eaLnBrk="0" fontAlgn="base" hangingPunct="0">
        <a:lnSpc>
          <a:spcPct val="93000"/>
        </a:lnSpc>
        <a:spcBef>
          <a:spcPct val="0"/>
        </a:spcBef>
        <a:spcAft>
          <a:spcPct val="0"/>
        </a:spcAft>
        <a:buClr>
          <a:srgbClr val="000000"/>
        </a:buClr>
        <a:buSzPct val="100000"/>
        <a:buFont typeface="Times New Roman" pitchFamily="18" charset="0"/>
        <a:defRPr sz="2900">
          <a:solidFill>
            <a:srgbClr val="333333"/>
          </a:solidFill>
          <a:latin typeface="+mn-lt"/>
          <a:ea typeface="Arial Unicode MS" pitchFamily="34" charset="-128"/>
          <a:cs typeface="+mn-cs"/>
        </a:defRPr>
      </a:lvl1pPr>
      <a:lvl2pPr marL="742950" indent="-285750" algn="l" defTabSz="449263" rtl="0" eaLnBrk="0" fontAlgn="base" hangingPunct="0">
        <a:lnSpc>
          <a:spcPct val="93000"/>
        </a:lnSpc>
        <a:spcBef>
          <a:spcPct val="0"/>
        </a:spcBef>
        <a:spcAft>
          <a:spcPct val="0"/>
        </a:spcAft>
        <a:buClr>
          <a:srgbClr val="000000"/>
        </a:buClr>
        <a:buSzPct val="100000"/>
        <a:buFont typeface="Times New Roman" pitchFamily="18" charset="0"/>
        <a:defRPr sz="2500">
          <a:solidFill>
            <a:srgbClr val="333333"/>
          </a:solidFill>
          <a:latin typeface="+mn-lt"/>
          <a:ea typeface="Microsoft YaHei" charset="-122"/>
          <a:cs typeface="+mn-cs"/>
        </a:defRPr>
      </a:lvl2pPr>
      <a:lvl3pPr marL="1143000" indent="-228600" algn="l" defTabSz="449263" rtl="0" eaLnBrk="0" fontAlgn="base" hangingPunct="0">
        <a:lnSpc>
          <a:spcPct val="93000"/>
        </a:lnSpc>
        <a:spcBef>
          <a:spcPct val="0"/>
        </a:spcBef>
        <a:spcAft>
          <a:spcPct val="0"/>
        </a:spcAft>
        <a:buClr>
          <a:srgbClr val="000000"/>
        </a:buClr>
        <a:buSzPct val="100000"/>
        <a:buFont typeface="Times New Roman" pitchFamily="18" charset="0"/>
        <a:defRPr sz="2200">
          <a:solidFill>
            <a:srgbClr val="333333"/>
          </a:solidFill>
          <a:latin typeface="+mn-lt"/>
          <a:ea typeface="Microsoft YaHei" charset="-122"/>
          <a:cs typeface="+mn-cs"/>
        </a:defRPr>
      </a:lvl3pPr>
      <a:lvl4pPr marL="1600200" indent="-228600" algn="l" defTabSz="449263" rtl="0" eaLnBrk="0" fontAlgn="base" hangingPunct="0">
        <a:lnSpc>
          <a:spcPct val="93000"/>
        </a:lnSpc>
        <a:spcBef>
          <a:spcPct val="0"/>
        </a:spcBef>
        <a:spcAft>
          <a:spcPct val="0"/>
        </a:spcAft>
        <a:buClr>
          <a:srgbClr val="000000"/>
        </a:buClr>
        <a:buSzPct val="100000"/>
        <a:buFont typeface="Times New Roman" pitchFamily="18" charset="0"/>
        <a:defRPr>
          <a:solidFill>
            <a:srgbClr val="333333"/>
          </a:solidFill>
          <a:latin typeface="+mn-lt"/>
          <a:ea typeface="Microsoft YaHei" charset="-122"/>
          <a:cs typeface="+mn-cs"/>
        </a:defRPr>
      </a:lvl4pPr>
      <a:lvl5pPr marL="2057400" indent="-228600" algn="l" defTabSz="449263" rtl="0" eaLnBrk="0" fontAlgn="base" hangingPunct="0">
        <a:lnSpc>
          <a:spcPct val="93000"/>
        </a:lnSpc>
        <a:spcBef>
          <a:spcPct val="0"/>
        </a:spcBef>
        <a:spcAft>
          <a:spcPct val="0"/>
        </a:spcAft>
        <a:buClr>
          <a:srgbClr val="000000"/>
        </a:buClr>
        <a:buSzPct val="100000"/>
        <a:buFont typeface="Times New Roman" pitchFamily="18" charset="0"/>
        <a:defRPr>
          <a:solidFill>
            <a:srgbClr val="333333"/>
          </a:solidFill>
          <a:latin typeface="+mn-lt"/>
          <a:ea typeface="Microsoft YaHei" charset="-122"/>
          <a:cs typeface="+mn-cs"/>
        </a:defRPr>
      </a:lvl5pPr>
      <a:lvl6pPr marL="2514600" indent="-228600" algn="l" defTabSz="449263" rtl="0" fontAlgn="base" hangingPunct="0">
        <a:lnSpc>
          <a:spcPct val="93000"/>
        </a:lnSpc>
        <a:spcBef>
          <a:spcPct val="0"/>
        </a:spcBef>
        <a:spcAft>
          <a:spcPct val="0"/>
        </a:spcAft>
        <a:buClr>
          <a:srgbClr val="000000"/>
        </a:buClr>
        <a:buSzPct val="100000"/>
        <a:buFont typeface="Times New Roman" pitchFamily="16" charset="0"/>
        <a:defRPr>
          <a:solidFill>
            <a:srgbClr val="333333"/>
          </a:solidFill>
          <a:latin typeface="+mn-lt"/>
          <a:ea typeface="Microsoft YaHei" charset="-122"/>
          <a:cs typeface="+mn-cs"/>
        </a:defRPr>
      </a:lvl6pPr>
      <a:lvl7pPr marL="2971800" indent="-228600" algn="l" defTabSz="449263" rtl="0" fontAlgn="base" hangingPunct="0">
        <a:lnSpc>
          <a:spcPct val="93000"/>
        </a:lnSpc>
        <a:spcBef>
          <a:spcPct val="0"/>
        </a:spcBef>
        <a:spcAft>
          <a:spcPct val="0"/>
        </a:spcAft>
        <a:buClr>
          <a:srgbClr val="000000"/>
        </a:buClr>
        <a:buSzPct val="100000"/>
        <a:buFont typeface="Times New Roman" pitchFamily="16" charset="0"/>
        <a:defRPr>
          <a:solidFill>
            <a:srgbClr val="333333"/>
          </a:solidFill>
          <a:latin typeface="+mn-lt"/>
          <a:ea typeface="Microsoft YaHei" charset="-122"/>
          <a:cs typeface="+mn-cs"/>
        </a:defRPr>
      </a:lvl7pPr>
      <a:lvl8pPr marL="3429000" indent="-228600" algn="l" defTabSz="449263" rtl="0" fontAlgn="base" hangingPunct="0">
        <a:lnSpc>
          <a:spcPct val="93000"/>
        </a:lnSpc>
        <a:spcBef>
          <a:spcPct val="0"/>
        </a:spcBef>
        <a:spcAft>
          <a:spcPct val="0"/>
        </a:spcAft>
        <a:buClr>
          <a:srgbClr val="000000"/>
        </a:buClr>
        <a:buSzPct val="100000"/>
        <a:buFont typeface="Times New Roman" pitchFamily="16" charset="0"/>
        <a:defRPr>
          <a:solidFill>
            <a:srgbClr val="333333"/>
          </a:solidFill>
          <a:latin typeface="+mn-lt"/>
          <a:ea typeface="Microsoft YaHei" charset="-122"/>
          <a:cs typeface="+mn-cs"/>
        </a:defRPr>
      </a:lvl8pPr>
      <a:lvl9pPr marL="3886200" indent="-228600" algn="l" defTabSz="449263" rtl="0" fontAlgn="base" hangingPunct="0">
        <a:lnSpc>
          <a:spcPct val="93000"/>
        </a:lnSpc>
        <a:spcBef>
          <a:spcPct val="0"/>
        </a:spcBef>
        <a:spcAft>
          <a:spcPct val="0"/>
        </a:spcAft>
        <a:buClr>
          <a:srgbClr val="000000"/>
        </a:buClr>
        <a:buSzPct val="100000"/>
        <a:buFont typeface="Times New Roman" pitchFamily="16" charset="0"/>
        <a:defRPr>
          <a:solidFill>
            <a:srgbClr val="333333"/>
          </a:solidFill>
          <a:latin typeface="+mn-lt"/>
          <a:ea typeface="Microsoft YaHei" charset="-122"/>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Layout" Target="../diagrams/layout1.xml"/><Relationship Id="rId7" Type="http://schemas.openxmlformats.org/officeDocument/2006/relationships/image" Target="../media/image16.jpeg"/><Relationship Id="rId12"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0.jpeg"/><Relationship Id="rId5" Type="http://schemas.openxmlformats.org/officeDocument/2006/relationships/diagramColors" Target="../diagrams/colors1.xml"/><Relationship Id="rId10" Type="http://schemas.openxmlformats.org/officeDocument/2006/relationships/image" Target="../media/image19.jpeg"/><Relationship Id="rId4" Type="http://schemas.openxmlformats.org/officeDocument/2006/relationships/diagramQuickStyle" Target="../diagrams/quickStyle1.xml"/><Relationship Id="rId9"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sk-SK" dirty="0"/>
          </a:p>
        </p:txBody>
      </p:sp>
      <p:sp>
        <p:nvSpPr>
          <p:cNvPr id="3" name="Zástupný symbol obsahu 2"/>
          <p:cNvSpPr>
            <a:spLocks noGrp="1"/>
          </p:cNvSpPr>
          <p:nvPr>
            <p:ph idx="1"/>
          </p:nvPr>
        </p:nvSpPr>
        <p:spPr/>
        <p:txBody>
          <a:bodyPr/>
          <a:lstStyle/>
          <a:p>
            <a:endParaRPr lang="sk-SK"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398" y="23654"/>
            <a:ext cx="7477992" cy="5608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bdĺžnik 4"/>
          <p:cNvSpPr/>
          <p:nvPr/>
        </p:nvSpPr>
        <p:spPr>
          <a:xfrm>
            <a:off x="1313139" y="23654"/>
            <a:ext cx="6552728" cy="2062103"/>
          </a:xfrm>
          <a:prstGeom prst="rect">
            <a:avLst/>
          </a:prstGeom>
        </p:spPr>
        <p:txBody>
          <a:bodyPr wrap="square">
            <a:spAutoFit/>
          </a:bodyPr>
          <a:lstStyle/>
          <a:p>
            <a:pPr algn="ctr"/>
            <a:r>
              <a:rPr lang="sk-SK" sz="3200" b="1" dirty="0">
                <a:solidFill>
                  <a:schemeClr val="accent2">
                    <a:lumMod val="50000"/>
                  </a:schemeClr>
                </a:solidFill>
                <a:latin typeface="Aharoni" pitchFamily="2" charset="-79"/>
                <a:cs typeface="Aharoni" pitchFamily="2" charset="-79"/>
              </a:rPr>
              <a:t>Cesty riešenia protónovej terapie v kontexte moderných technológií na Slovensku – vízia alebo realita?</a:t>
            </a:r>
          </a:p>
        </p:txBody>
      </p:sp>
      <p:pic>
        <p:nvPicPr>
          <p:cNvPr id="9" name="Picture 6" descr="http://www.uvn.sk/uvn/images/stories/web/uvn-log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5" y="21061"/>
            <a:ext cx="1035394" cy="10353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4580866"/>
            <a:ext cx="2403351" cy="159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BlokTextu 3"/>
          <p:cNvSpPr txBox="1"/>
          <p:nvPr/>
        </p:nvSpPr>
        <p:spPr>
          <a:xfrm>
            <a:off x="913204" y="4643737"/>
            <a:ext cx="5400600" cy="1231106"/>
          </a:xfrm>
          <a:prstGeom prst="rect">
            <a:avLst/>
          </a:prstGeom>
          <a:noFill/>
        </p:spPr>
        <p:txBody>
          <a:bodyPr wrap="square" rtlCol="0">
            <a:spAutoFit/>
          </a:bodyPr>
          <a:lstStyle/>
          <a:p>
            <a:pPr lvl="0" hangingPunct="0"/>
            <a:r>
              <a:rPr lang="sk-SK" sz="1400" b="1" dirty="0">
                <a:solidFill>
                  <a:schemeClr val="bg2">
                    <a:lumMod val="10000"/>
                  </a:schemeClr>
                </a:solidFill>
                <a:latin typeface="Arial" pitchFamily="18"/>
                <a:ea typeface="Microsoft YaHei" pitchFamily="2"/>
                <a:cs typeface="Mangal" pitchFamily="2"/>
              </a:rPr>
              <a:t>Peter </a:t>
            </a:r>
            <a:r>
              <a:rPr lang="sk-SK" sz="1400" b="1" dirty="0" err="1">
                <a:solidFill>
                  <a:schemeClr val="bg2">
                    <a:lumMod val="10000"/>
                  </a:schemeClr>
                </a:solidFill>
                <a:latin typeface="Arial" pitchFamily="18"/>
                <a:ea typeface="Microsoft YaHei" pitchFamily="2"/>
                <a:cs typeface="Mangal" pitchFamily="2"/>
              </a:rPr>
              <a:t>Vaněk</a:t>
            </a:r>
            <a:r>
              <a:rPr lang="sk-SK" sz="1400" b="1" dirty="0">
                <a:solidFill>
                  <a:schemeClr val="bg2">
                    <a:lumMod val="10000"/>
                  </a:schemeClr>
                </a:solidFill>
                <a:latin typeface="Arial" pitchFamily="18"/>
                <a:ea typeface="Microsoft YaHei" pitchFamily="2"/>
                <a:cs typeface="Mangal" pitchFamily="2"/>
              </a:rPr>
              <a:t>- Klinika radiačnej a klinickej onkológie UVN SNP-FN Ružomberok</a:t>
            </a:r>
          </a:p>
          <a:p>
            <a:pPr lvl="0" hangingPunct="0"/>
            <a:r>
              <a:rPr lang="sk-SK" sz="1400" b="1" dirty="0">
                <a:solidFill>
                  <a:schemeClr val="bg2">
                    <a:lumMod val="10000"/>
                  </a:schemeClr>
                </a:solidFill>
                <a:latin typeface="Arial" pitchFamily="18"/>
                <a:ea typeface="Microsoft YaHei" pitchFamily="2"/>
                <a:cs typeface="Mangal" pitchFamily="2"/>
              </a:rPr>
              <a:t>Igor </a:t>
            </a:r>
            <a:r>
              <a:rPr lang="sk-SK" sz="1400" b="1" dirty="0" err="1">
                <a:solidFill>
                  <a:schemeClr val="bg2">
                    <a:lumMod val="10000"/>
                  </a:schemeClr>
                </a:solidFill>
                <a:latin typeface="Arial" pitchFamily="18"/>
                <a:ea typeface="Microsoft YaHei" pitchFamily="2"/>
                <a:cs typeface="Mangal" pitchFamily="2"/>
              </a:rPr>
              <a:t>Čombor</a:t>
            </a:r>
            <a:r>
              <a:rPr lang="sk-SK" sz="1400" b="1" dirty="0">
                <a:solidFill>
                  <a:schemeClr val="bg2">
                    <a:lumMod val="10000"/>
                  </a:schemeClr>
                </a:solidFill>
                <a:latin typeface="Arial" pitchFamily="18"/>
                <a:ea typeface="Microsoft YaHei" pitchFamily="2"/>
                <a:cs typeface="Mangal" pitchFamily="2"/>
              </a:rPr>
              <a:t> – Centrum </a:t>
            </a:r>
            <a:r>
              <a:rPr lang="sk-SK" sz="1400" b="1" dirty="0" err="1">
                <a:solidFill>
                  <a:schemeClr val="bg2">
                    <a:lumMod val="10000"/>
                  </a:schemeClr>
                </a:solidFill>
                <a:latin typeface="Arial" pitchFamily="18"/>
                <a:ea typeface="Microsoft YaHei" pitchFamily="2"/>
                <a:cs typeface="Mangal" pitchFamily="2"/>
              </a:rPr>
              <a:t>vedecko</a:t>
            </a:r>
            <a:r>
              <a:rPr lang="sk-SK" sz="1400" b="1" dirty="0">
                <a:solidFill>
                  <a:schemeClr val="bg2">
                    <a:lumMod val="10000"/>
                  </a:schemeClr>
                </a:solidFill>
                <a:latin typeface="Arial" pitchFamily="18"/>
                <a:ea typeface="Microsoft YaHei" pitchFamily="2"/>
                <a:cs typeface="Mangal" pitchFamily="2"/>
              </a:rPr>
              <a:t> technických informácií SR</a:t>
            </a:r>
          </a:p>
          <a:p>
            <a:pPr lvl="0" hangingPunct="0"/>
            <a:r>
              <a:rPr lang="sk-SK" sz="1400" b="1" dirty="0" err="1">
                <a:solidFill>
                  <a:schemeClr val="bg2">
                    <a:lumMod val="10000"/>
                  </a:schemeClr>
                </a:solidFill>
                <a:latin typeface="Arial" pitchFamily="18"/>
                <a:ea typeface="Microsoft YaHei" pitchFamily="2"/>
                <a:cs typeface="Mangal" pitchFamily="2"/>
              </a:rPr>
              <a:t>Vedecko</a:t>
            </a:r>
            <a:r>
              <a:rPr lang="sk-SK" sz="1400" b="1" dirty="0">
                <a:solidFill>
                  <a:schemeClr val="bg2">
                    <a:lumMod val="10000"/>
                  </a:schemeClr>
                </a:solidFill>
                <a:latin typeface="Arial" pitchFamily="18"/>
                <a:ea typeface="Microsoft YaHei" pitchFamily="2"/>
                <a:cs typeface="Mangal" pitchFamily="2"/>
              </a:rPr>
              <a:t> protónový komplex Ružomberok</a:t>
            </a:r>
          </a:p>
          <a:p>
            <a:endParaRPr lang="sk-SK" dirty="0"/>
          </a:p>
        </p:txBody>
      </p:sp>
      <p:sp>
        <p:nvSpPr>
          <p:cNvPr id="6" name="BlokTextu 5"/>
          <p:cNvSpPr txBox="1"/>
          <p:nvPr/>
        </p:nvSpPr>
        <p:spPr>
          <a:xfrm>
            <a:off x="892398" y="6453336"/>
            <a:ext cx="3738996" cy="276999"/>
          </a:xfrm>
          <a:prstGeom prst="rect">
            <a:avLst/>
          </a:prstGeom>
          <a:noFill/>
        </p:spPr>
        <p:txBody>
          <a:bodyPr wrap="square" rtlCol="0">
            <a:spAutoFit/>
          </a:bodyPr>
          <a:lstStyle/>
          <a:p>
            <a:r>
              <a:rPr lang="sk-SK" sz="1200" dirty="0" smtClean="0">
                <a:latin typeface="Arial" pitchFamily="34" charset="0"/>
                <a:cs typeface="Arial" pitchFamily="34" charset="0"/>
              </a:rPr>
              <a:t>Trenčín, 13.-14.máj 2016  </a:t>
            </a:r>
            <a:endParaRPr lang="sk-SK" sz="1200" dirty="0">
              <a:latin typeface="Arial" pitchFamily="34" charset="0"/>
              <a:cs typeface="Arial" pitchFamily="34" charset="0"/>
            </a:endParaRPr>
          </a:p>
        </p:txBody>
      </p:sp>
    </p:spTree>
    <p:extLst>
      <p:ext uri="{BB962C8B-B14F-4D97-AF65-F5344CB8AC3E}">
        <p14:creationId xmlns:p14="http://schemas.microsoft.com/office/powerpoint/2010/main" val="198535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a:xfrm>
            <a:off x="468313" y="-36513"/>
            <a:ext cx="8229600" cy="1600201"/>
          </a:xfrm>
        </p:spPr>
        <p:txBody>
          <a:bodyPr lIns="90000" tIns="45000" rIns="90000" bIns="45000" anchor="t"/>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i="0" dirty="0" err="1" smtClean="0">
                <a:solidFill>
                  <a:srgbClr val="2F5897"/>
                </a:solidFill>
                <a:latin typeface="Arial" pitchFamily="34" charset="0"/>
                <a:cs typeface="Arial" pitchFamily="34" charset="0"/>
              </a:rPr>
              <a:t>Doporučenie</a:t>
            </a:r>
            <a:r>
              <a:rPr lang="cs-CZ" altLang="sk-SK" sz="3200" i="0" dirty="0" smtClean="0">
                <a:solidFill>
                  <a:srgbClr val="2F5897"/>
                </a:solidFill>
                <a:latin typeface="Arial" pitchFamily="34" charset="0"/>
                <a:cs typeface="Arial" pitchFamily="34" charset="0"/>
              </a:rPr>
              <a:t> ASTRO </a:t>
            </a:r>
            <a:r>
              <a:rPr lang="cs-CZ" altLang="sk-SK" sz="3200" i="0" dirty="0" err="1" smtClean="0">
                <a:solidFill>
                  <a:srgbClr val="2F5897"/>
                </a:solidFill>
                <a:latin typeface="Arial" pitchFamily="34" charset="0"/>
                <a:cs typeface="Arial" pitchFamily="34" charset="0"/>
              </a:rPr>
              <a:t>pre</a:t>
            </a:r>
            <a:r>
              <a:rPr lang="cs-CZ" altLang="sk-SK" sz="3200" i="0" dirty="0" smtClean="0">
                <a:solidFill>
                  <a:srgbClr val="2F5897"/>
                </a:solidFill>
                <a:latin typeface="Arial" pitchFamily="34" charset="0"/>
                <a:cs typeface="Arial" pitchFamily="34" charset="0"/>
              </a:rPr>
              <a:t> úhradu </a:t>
            </a:r>
            <a:r>
              <a:rPr lang="cs-CZ" altLang="sk-SK" sz="3200" i="0" dirty="0" err="1" smtClean="0">
                <a:solidFill>
                  <a:srgbClr val="2F5897"/>
                </a:solidFill>
                <a:latin typeface="Arial" pitchFamily="34" charset="0"/>
                <a:cs typeface="Arial" pitchFamily="34" charset="0"/>
              </a:rPr>
              <a:t>protónovej</a:t>
            </a:r>
            <a:r>
              <a:rPr lang="cs-CZ" altLang="sk-SK" sz="3200" i="0" dirty="0" smtClean="0">
                <a:solidFill>
                  <a:srgbClr val="2F5897"/>
                </a:solidFill>
                <a:latin typeface="Arial" pitchFamily="34" charset="0"/>
                <a:cs typeface="Arial" pitchFamily="34" charset="0"/>
              </a:rPr>
              <a:t> terapie(20.5.2014) </a:t>
            </a:r>
          </a:p>
        </p:txBody>
      </p:sp>
      <p:sp>
        <p:nvSpPr>
          <p:cNvPr id="31747" name="Text Box 2"/>
          <p:cNvSpPr txBox="1">
            <a:spLocks noChangeArrowheads="1"/>
          </p:cNvSpPr>
          <p:nvPr/>
        </p:nvSpPr>
        <p:spPr bwMode="auto">
          <a:xfrm>
            <a:off x="468313" y="1600199"/>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defTabSz="449263" eaLnBrk="1" fontAlgn="base">
              <a:spcBef>
                <a:spcPts val="488"/>
              </a:spcBef>
              <a:spcAft>
                <a:spcPts val="1425"/>
              </a:spcAft>
              <a:buClr>
                <a:srgbClr val="000000"/>
              </a:buClr>
              <a:buSzPct val="45000"/>
              <a:buFont typeface="Arial" charset="0"/>
              <a:buChar char="•"/>
            </a:pPr>
            <a:r>
              <a:rPr lang="cs-CZ" altLang="sk-SK" dirty="0" smtClean="0">
                <a:solidFill>
                  <a:srgbClr val="0084D1"/>
                </a:solidFill>
                <a:latin typeface="Arial" pitchFamily="34" charset="0"/>
                <a:ea typeface="Arial Unicode MS" pitchFamily="34" charset="-128"/>
                <a:cs typeface="Arial" pitchFamily="34" charset="0"/>
              </a:rPr>
              <a:t>Popis </a:t>
            </a:r>
            <a:r>
              <a:rPr lang="cs-CZ" altLang="sk-SK" dirty="0">
                <a:solidFill>
                  <a:srgbClr val="0084D1"/>
                </a:solidFill>
                <a:latin typeface="Arial" pitchFamily="34" charset="0"/>
                <a:ea typeface="Arial Unicode MS" pitchFamily="34" charset="-128"/>
                <a:cs typeface="Arial" pitchFamily="34" charset="0"/>
              </a:rPr>
              <a:t>metodických a technologických </a:t>
            </a:r>
            <a:r>
              <a:rPr lang="cs-CZ" altLang="sk-SK" dirty="0" err="1">
                <a:solidFill>
                  <a:srgbClr val="0084D1"/>
                </a:solidFill>
                <a:latin typeface="Arial" pitchFamily="34" charset="0"/>
                <a:ea typeface="Arial Unicode MS" pitchFamily="34" charset="-128"/>
                <a:cs typeface="Arial" pitchFamily="34" charset="0"/>
              </a:rPr>
              <a:t>požiadavkov</a:t>
            </a:r>
            <a:r>
              <a:rPr lang="cs-CZ" altLang="sk-SK" dirty="0">
                <a:solidFill>
                  <a:srgbClr val="0084D1"/>
                </a:solidFill>
                <a:latin typeface="Arial" pitchFamily="34" charset="0"/>
                <a:ea typeface="Arial Unicode MS" pitchFamily="34" charset="-128"/>
                <a:cs typeface="Arial" pitchFamily="34" charset="0"/>
              </a:rPr>
              <a:t> na  </a:t>
            </a:r>
            <a:r>
              <a:rPr lang="cs-CZ" altLang="sk-SK" dirty="0" err="1">
                <a:solidFill>
                  <a:srgbClr val="0084D1"/>
                </a:solidFill>
                <a:latin typeface="Arial" pitchFamily="34" charset="0"/>
                <a:ea typeface="Arial Unicode MS" pitchFamily="34" charset="-128"/>
                <a:cs typeface="Arial" pitchFamily="34" charset="0"/>
              </a:rPr>
              <a:t>správne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prevádzanie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protónovej</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rádioterapie</a:t>
            </a:r>
            <a:endParaRPr lang="cs-CZ" altLang="sk-SK" dirty="0">
              <a:solidFill>
                <a:srgbClr val="0084D1"/>
              </a:solidFill>
              <a:latin typeface="Arial" pitchFamily="34" charset="0"/>
              <a:ea typeface="Arial Unicode MS" pitchFamily="34" charset="-128"/>
              <a:cs typeface="Arial" pitchFamily="34" charset="0"/>
            </a:endParaRPr>
          </a:p>
          <a:p>
            <a:pPr defTabSz="449263" eaLnBrk="1" fontAlgn="base">
              <a:spcBef>
                <a:spcPts val="488"/>
              </a:spcBef>
              <a:spcAft>
                <a:spcPts val="1425"/>
              </a:spcAft>
              <a:buClr>
                <a:srgbClr val="000000"/>
              </a:buClr>
              <a:buSzPct val="45000"/>
              <a:buFont typeface="Arial" charset="0"/>
              <a:buChar char="•"/>
            </a:pPr>
            <a:r>
              <a:rPr lang="cs-CZ" altLang="sk-SK" dirty="0" smtClean="0">
                <a:solidFill>
                  <a:srgbClr val="0084D1"/>
                </a:solidFill>
                <a:latin typeface="Arial" pitchFamily="34" charset="0"/>
                <a:ea typeface="Arial Unicode MS" pitchFamily="34" charset="-128"/>
                <a:cs typeface="Arial" pitchFamily="34" charset="0"/>
              </a:rPr>
              <a:t>Definuje  nutné dokumenty, </a:t>
            </a:r>
            <a:r>
              <a:rPr lang="cs-CZ" altLang="sk-SK" dirty="0" err="1">
                <a:solidFill>
                  <a:srgbClr val="0084D1"/>
                </a:solidFill>
                <a:latin typeface="Arial" pitchFamily="34" charset="0"/>
                <a:ea typeface="Arial Unicode MS" pitchFamily="34" charset="-128"/>
                <a:cs typeface="Arial" pitchFamily="34" charset="0"/>
              </a:rPr>
              <a:t>ktoré</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musia</a:t>
            </a:r>
            <a:r>
              <a:rPr lang="cs-CZ" altLang="sk-SK" dirty="0">
                <a:solidFill>
                  <a:srgbClr val="0084D1"/>
                </a:solidFill>
                <a:latin typeface="Arial" pitchFamily="34" charset="0"/>
                <a:ea typeface="Arial Unicode MS" pitchFamily="34" charset="-128"/>
                <a:cs typeface="Arial" pitchFamily="34" charset="0"/>
              </a:rPr>
              <a:t>  byť poskytnuté ZP k </a:t>
            </a:r>
            <a:r>
              <a:rPr lang="cs-CZ" altLang="sk-SK" dirty="0" err="1">
                <a:solidFill>
                  <a:srgbClr val="0084D1"/>
                </a:solidFill>
                <a:latin typeface="Arial" pitchFamily="34" charset="0"/>
                <a:ea typeface="Arial Unicode MS" pitchFamily="34" charset="-128"/>
                <a:cs typeface="Arial" pitchFamily="34" charset="0"/>
              </a:rPr>
              <a:t>posúdeniu</a:t>
            </a:r>
            <a:r>
              <a:rPr lang="cs-CZ" altLang="sk-SK" dirty="0">
                <a:solidFill>
                  <a:srgbClr val="0084D1"/>
                </a:solidFill>
                <a:latin typeface="Arial" pitchFamily="34" charset="0"/>
                <a:ea typeface="Arial Unicode MS" pitchFamily="34" charset="-128"/>
                <a:cs typeface="Arial" pitchFamily="34" charset="0"/>
              </a:rPr>
              <a:t>  úhrady.</a:t>
            </a:r>
          </a:p>
          <a:p>
            <a:pPr defTabSz="449263" eaLnBrk="1" fontAlgn="base">
              <a:spcBef>
                <a:spcPts val="488"/>
              </a:spcBef>
              <a:spcAft>
                <a:spcPts val="1425"/>
              </a:spcAft>
              <a:buClr>
                <a:srgbClr val="000000"/>
              </a:buClr>
              <a:buSzPct val="45000"/>
              <a:buFont typeface="Arial" charset="0"/>
              <a:buChar char="•"/>
            </a:pPr>
            <a:r>
              <a:rPr lang="cs-CZ" altLang="sk-SK" dirty="0" smtClean="0">
                <a:solidFill>
                  <a:srgbClr val="0084D1"/>
                </a:solidFill>
                <a:latin typeface="Arial" pitchFamily="34" charset="0"/>
                <a:ea typeface="Arial Unicode MS" pitchFamily="34" charset="-128"/>
                <a:cs typeface="Arial" pitchFamily="34" charset="0"/>
              </a:rPr>
              <a:t>Dokumenty</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lekárske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zdôvodnenie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indikácie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doloženie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ožarovacieho</a:t>
            </a:r>
            <a:r>
              <a:rPr lang="cs-CZ" altLang="sk-SK" dirty="0">
                <a:solidFill>
                  <a:srgbClr val="0084D1"/>
                </a:solidFill>
                <a:latin typeface="Arial" pitchFamily="34" charset="0"/>
                <a:ea typeface="Arial Unicode MS" pitchFamily="34" charset="-128"/>
                <a:cs typeface="Arial" pitchFamily="34" charset="0"/>
              </a:rPr>
              <a:t> plánu, </a:t>
            </a:r>
            <a:r>
              <a:rPr lang="cs-CZ" altLang="sk-SK" dirty="0" err="1">
                <a:solidFill>
                  <a:srgbClr val="0084D1"/>
                </a:solidFill>
                <a:latin typeface="Arial" pitchFamily="34" charset="0"/>
                <a:ea typeface="Arial Unicode MS" pitchFamily="34" charset="-128"/>
                <a:cs typeface="Arial" pitchFamily="34" charset="0"/>
              </a:rPr>
              <a:t>vrátane</a:t>
            </a:r>
            <a:r>
              <a:rPr lang="cs-CZ" altLang="sk-SK" dirty="0">
                <a:solidFill>
                  <a:srgbClr val="0084D1"/>
                </a:solidFill>
                <a:latin typeface="Arial" pitchFamily="34" charset="0"/>
                <a:ea typeface="Arial Unicode MS" pitchFamily="34" charset="-128"/>
                <a:cs typeface="Arial" pitchFamily="34" charset="0"/>
              </a:rPr>
              <a:t>  </a:t>
            </a:r>
            <a:r>
              <a:rPr lang="cs-CZ" altLang="sk-SK" dirty="0" err="1" smtClean="0">
                <a:solidFill>
                  <a:srgbClr val="0084D1"/>
                </a:solidFill>
                <a:latin typeface="Arial" pitchFamily="34" charset="0"/>
                <a:ea typeface="Arial Unicode MS" pitchFamily="34" charset="-128"/>
                <a:cs typeface="Arial" pitchFamily="34" charset="0"/>
              </a:rPr>
              <a:t>detailov</a:t>
            </a:r>
            <a:r>
              <a:rPr lang="cs-CZ" altLang="sk-SK" dirty="0" smtClean="0">
                <a:solidFill>
                  <a:srgbClr val="0084D1"/>
                </a:solidFill>
                <a:latin typeface="Arial" pitchFamily="34" charset="0"/>
                <a:ea typeface="Arial Unicode MS" pitchFamily="34" charset="-128"/>
                <a:cs typeface="Arial" pitchFamily="34" charset="0"/>
              </a:rPr>
              <a:t>  </a:t>
            </a:r>
            <a:r>
              <a:rPr lang="cs-CZ" altLang="sk-SK" dirty="0">
                <a:solidFill>
                  <a:srgbClr val="0084D1"/>
                </a:solidFill>
                <a:latin typeface="Arial" pitchFamily="34" charset="0"/>
                <a:ea typeface="Arial Unicode MS" pitchFamily="34" charset="-128"/>
                <a:cs typeface="Arial" pitchFamily="34" charset="0"/>
              </a:rPr>
              <a:t>o  </a:t>
            </a:r>
            <a:r>
              <a:rPr lang="cs-CZ" altLang="sk-SK" dirty="0" err="1">
                <a:solidFill>
                  <a:srgbClr val="0084D1"/>
                </a:solidFill>
                <a:latin typeface="Arial" pitchFamily="34" charset="0"/>
                <a:ea typeface="Arial Unicode MS" pitchFamily="34" charset="-128"/>
                <a:cs typeface="Arial" pitchFamily="34" charset="0"/>
              </a:rPr>
              <a:t>modulácii</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zväzku</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ožarovacieho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poľa</a:t>
            </a:r>
            <a:r>
              <a:rPr lang="cs-CZ" altLang="sk-SK" dirty="0">
                <a:solidFill>
                  <a:srgbClr val="0084D1"/>
                </a:solidFill>
                <a:latin typeface="Arial" pitchFamily="34" charset="0"/>
                <a:ea typeface="Arial Unicode MS" pitchFamily="34" charset="-128"/>
                <a:cs typeface="Arial" pitchFamily="34" charset="0"/>
              </a:rPr>
              <a:t>, popis </a:t>
            </a:r>
            <a:r>
              <a:rPr lang="cs-CZ" altLang="sk-SK" dirty="0" smtClean="0">
                <a:solidFill>
                  <a:srgbClr val="0084D1"/>
                </a:solidFill>
                <a:latin typeface="Arial" pitchFamily="34" charset="0"/>
                <a:ea typeface="Arial Unicode MS" pitchFamily="34" charset="-128"/>
                <a:cs typeface="Arial" pitchFamily="34" charset="0"/>
              </a:rPr>
              <a:t>techniky </a:t>
            </a:r>
            <a:r>
              <a:rPr lang="cs-CZ" altLang="sk-SK" dirty="0" err="1">
                <a:solidFill>
                  <a:srgbClr val="0084D1"/>
                </a:solidFill>
                <a:latin typeface="Arial" pitchFamily="34" charset="0"/>
                <a:ea typeface="Arial Unicode MS" pitchFamily="34" charset="-128"/>
                <a:cs typeface="Arial" pitchFamily="34" charset="0"/>
              </a:rPr>
              <a:t>dodania</a:t>
            </a:r>
            <a:r>
              <a:rPr lang="cs-CZ" altLang="sk-SK" dirty="0">
                <a:solidFill>
                  <a:srgbClr val="0084D1"/>
                </a:solidFill>
                <a:latin typeface="Arial" pitchFamily="34" charset="0"/>
                <a:ea typeface="Arial Unicode MS" pitchFamily="34" charset="-128"/>
                <a:cs typeface="Arial" pitchFamily="34" charset="0"/>
              </a:rPr>
              <a:t> dávky, </a:t>
            </a:r>
            <a:r>
              <a:rPr lang="cs-CZ" altLang="sk-SK" dirty="0" err="1">
                <a:solidFill>
                  <a:srgbClr val="0084D1"/>
                </a:solidFill>
                <a:latin typeface="Arial" pitchFamily="34" charset="0"/>
                <a:ea typeface="Arial Unicode MS" pitchFamily="34" charset="-128"/>
                <a:cs typeface="Arial" pitchFamily="34" charset="0"/>
              </a:rPr>
              <a:t>vrátane</a:t>
            </a:r>
            <a:r>
              <a:rPr lang="cs-CZ" altLang="sk-SK" dirty="0">
                <a:solidFill>
                  <a:srgbClr val="0084D1"/>
                </a:solidFill>
                <a:latin typeface="Arial" pitchFamily="34" charset="0"/>
                <a:ea typeface="Arial Unicode MS" pitchFamily="34" charset="-128"/>
                <a:cs typeface="Arial" pitchFamily="34" charset="0"/>
              </a:rPr>
              <a:t> popisu </a:t>
            </a:r>
            <a:r>
              <a:rPr lang="cs-CZ" altLang="sk-SK" dirty="0" err="1">
                <a:solidFill>
                  <a:srgbClr val="0084D1"/>
                </a:solidFill>
                <a:latin typeface="Arial" pitchFamily="34" charset="0"/>
                <a:ea typeface="Arial Unicode MS" pitchFamily="34" charset="-128"/>
                <a:cs typeface="Arial" pitchFamily="34" charset="0"/>
              </a:rPr>
              <a:t>použitej</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fixácie</a:t>
            </a:r>
            <a:r>
              <a:rPr lang="cs-CZ" altLang="sk-SK" dirty="0">
                <a:solidFill>
                  <a:srgbClr val="0084D1"/>
                </a:solidFill>
                <a:latin typeface="Arial" pitchFamily="34" charset="0"/>
                <a:ea typeface="Arial Unicode MS" pitchFamily="34" charset="-128"/>
                <a:cs typeface="Arial" pitchFamily="34" charset="0"/>
              </a:rPr>
              <a:t> a IGRT </a:t>
            </a:r>
            <a:r>
              <a:rPr lang="cs-CZ" altLang="sk-SK" dirty="0" err="1">
                <a:solidFill>
                  <a:srgbClr val="0084D1"/>
                </a:solidFill>
                <a:latin typeface="Arial" pitchFamily="34" charset="0"/>
                <a:ea typeface="Arial Unicode MS" pitchFamily="34" charset="-128"/>
                <a:cs typeface="Arial" pitchFamily="34" charset="0"/>
              </a:rPr>
              <a:t>technológie</a:t>
            </a:r>
            <a:r>
              <a:rPr lang="cs-CZ" altLang="sk-SK" dirty="0">
                <a:solidFill>
                  <a:srgbClr val="0084D1"/>
                </a:solidFill>
                <a:latin typeface="Arial" pitchFamily="34" charset="0"/>
                <a:ea typeface="Arial Unicode MS" pitchFamily="34" charset="-128"/>
                <a:cs typeface="Arial" pitchFamily="34" charset="0"/>
              </a:rPr>
              <a:t> a </a:t>
            </a:r>
            <a:r>
              <a:rPr lang="cs-CZ" altLang="sk-SK" dirty="0" err="1">
                <a:solidFill>
                  <a:srgbClr val="0084D1"/>
                </a:solidFill>
                <a:latin typeface="Arial" pitchFamily="34" charset="0"/>
                <a:ea typeface="Arial Unicode MS" pitchFamily="34" charset="-128"/>
                <a:cs typeface="Arial" pitchFamily="34" charset="0"/>
              </a:rPr>
              <a:t>verifikácie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ožarovacieho</a:t>
            </a:r>
            <a:r>
              <a:rPr lang="cs-CZ" altLang="sk-SK" dirty="0">
                <a:solidFill>
                  <a:srgbClr val="0084D1"/>
                </a:solidFill>
                <a:latin typeface="Arial" pitchFamily="34" charset="0"/>
                <a:ea typeface="Arial Unicode MS" pitchFamily="34" charset="-128"/>
                <a:cs typeface="Arial" pitchFamily="34" charset="0"/>
              </a:rPr>
              <a:t>  plánu nezávislým </a:t>
            </a:r>
            <a:r>
              <a:rPr lang="cs-CZ" altLang="sk-SK" dirty="0" err="1">
                <a:solidFill>
                  <a:srgbClr val="0084D1"/>
                </a:solidFill>
                <a:latin typeface="Arial" pitchFamily="34" charset="0"/>
                <a:ea typeface="Arial Unicode MS" pitchFamily="34" charset="-128"/>
                <a:cs typeface="Arial" pitchFamily="34" charset="0"/>
              </a:rPr>
              <a:t>fyzikálným</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meraním</a:t>
            </a:r>
            <a:r>
              <a:rPr lang="cs-CZ" altLang="sk-SK" dirty="0">
                <a:solidFill>
                  <a:srgbClr val="0084D1"/>
                </a:solidFill>
                <a:latin typeface="Arial" pitchFamily="34" charset="0"/>
                <a:ea typeface="Arial Unicode MS" pitchFamily="34" charset="-128"/>
                <a:cs typeface="Arial" pitchFamily="34" charset="0"/>
              </a:rPr>
              <a:t>. </a:t>
            </a:r>
          </a:p>
          <a:p>
            <a:pPr defTabSz="449263" eaLnBrk="1" fontAlgn="base">
              <a:spcBef>
                <a:spcPts val="488"/>
              </a:spcBef>
              <a:spcAft>
                <a:spcPts val="1425"/>
              </a:spcAft>
              <a:buClr>
                <a:srgbClr val="000000"/>
              </a:buClr>
              <a:buSzPct val="45000"/>
              <a:buFont typeface="Arial" charset="0"/>
              <a:buChar char="•"/>
            </a:pPr>
            <a:r>
              <a:rPr lang="cs-CZ" altLang="sk-SK" b="1" dirty="0">
                <a:solidFill>
                  <a:srgbClr val="000080"/>
                </a:solidFill>
                <a:latin typeface="Arial" pitchFamily="34" charset="0"/>
                <a:ea typeface="Arial Unicode MS" pitchFamily="34" charset="-128"/>
                <a:cs typeface="Arial" pitchFamily="34" charset="0"/>
              </a:rPr>
              <a:t> </a:t>
            </a:r>
            <a:r>
              <a:rPr lang="cs-CZ" altLang="sk-SK" b="1" dirty="0" err="1">
                <a:solidFill>
                  <a:srgbClr val="000080"/>
                </a:solidFill>
                <a:latin typeface="Arial" pitchFamily="34" charset="0"/>
                <a:ea typeface="Arial Unicode MS" pitchFamily="34" charset="-128"/>
                <a:cs typeface="Arial" pitchFamily="34" charset="0"/>
              </a:rPr>
              <a:t>správne</a:t>
            </a:r>
            <a:r>
              <a:rPr lang="cs-CZ" altLang="sk-SK" b="1" dirty="0">
                <a:solidFill>
                  <a:srgbClr val="000080"/>
                </a:solidFill>
                <a:latin typeface="Arial" pitchFamily="34" charset="0"/>
                <a:ea typeface="Arial Unicode MS" pitchFamily="34" charset="-128"/>
                <a:cs typeface="Arial" pitchFamily="34" charset="0"/>
              </a:rPr>
              <a:t> </a:t>
            </a:r>
            <a:r>
              <a:rPr lang="cs-CZ" altLang="sk-SK" b="1" dirty="0" err="1">
                <a:solidFill>
                  <a:srgbClr val="000080"/>
                </a:solidFill>
                <a:latin typeface="Arial" pitchFamily="34" charset="0"/>
                <a:ea typeface="Arial Unicode MS" pitchFamily="34" charset="-128"/>
                <a:cs typeface="Arial" pitchFamily="34" charset="0"/>
              </a:rPr>
              <a:t>posúdenie</a:t>
            </a:r>
            <a:r>
              <a:rPr lang="cs-CZ" altLang="sk-SK" b="1" dirty="0">
                <a:solidFill>
                  <a:srgbClr val="000080"/>
                </a:solidFill>
                <a:latin typeface="Arial" pitchFamily="34" charset="0"/>
                <a:ea typeface="Arial Unicode MS" pitchFamily="34" charset="-128"/>
                <a:cs typeface="Arial" pitchFamily="34" charset="0"/>
              </a:rPr>
              <a:t> </a:t>
            </a:r>
            <a:r>
              <a:rPr lang="cs-CZ" altLang="sk-SK" b="1" dirty="0" err="1">
                <a:solidFill>
                  <a:srgbClr val="000080"/>
                </a:solidFill>
                <a:latin typeface="Arial" pitchFamily="34" charset="0"/>
                <a:ea typeface="Arial Unicode MS" pitchFamily="34" charset="-128"/>
                <a:cs typeface="Arial" pitchFamily="34" charset="0"/>
              </a:rPr>
              <a:t>zdravotnej</a:t>
            </a:r>
            <a:r>
              <a:rPr lang="cs-CZ" altLang="sk-SK" b="1" dirty="0">
                <a:solidFill>
                  <a:srgbClr val="000080"/>
                </a:solidFill>
                <a:latin typeface="Arial" pitchFamily="34" charset="0"/>
                <a:ea typeface="Arial Unicode MS" pitchFamily="34" charset="-128"/>
                <a:cs typeface="Arial" pitchFamily="34" charset="0"/>
              </a:rPr>
              <a:t>  </a:t>
            </a:r>
            <a:r>
              <a:rPr lang="cs-CZ" altLang="sk-SK" b="1" dirty="0" err="1">
                <a:solidFill>
                  <a:srgbClr val="000080"/>
                </a:solidFill>
                <a:latin typeface="Arial" pitchFamily="34" charset="0"/>
                <a:ea typeface="Arial Unicode MS" pitchFamily="34" charset="-128"/>
                <a:cs typeface="Arial" pitchFamily="34" charset="0"/>
              </a:rPr>
              <a:t>dokumentáciu</a:t>
            </a:r>
            <a:r>
              <a:rPr lang="cs-CZ" altLang="sk-SK" b="1" dirty="0">
                <a:solidFill>
                  <a:srgbClr val="000080"/>
                </a:solidFill>
                <a:latin typeface="Arial" pitchFamily="34" charset="0"/>
                <a:ea typeface="Arial Unicode MS" pitchFamily="34" charset="-128"/>
                <a:cs typeface="Arial" pitchFamily="34" charset="0"/>
              </a:rPr>
              <a:t> </a:t>
            </a:r>
          </a:p>
        </p:txBody>
      </p:sp>
      <p:pic>
        <p:nvPicPr>
          <p:cNvPr id="3174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83" r="3861"/>
          <a:stretch/>
        </p:blipFill>
        <p:spPr bwMode="auto">
          <a:xfrm>
            <a:off x="6948264" y="5805264"/>
            <a:ext cx="2015760" cy="905222"/>
          </a:xfrm>
          <a:prstGeom prst="rect">
            <a:avLst/>
          </a:prstGeom>
          <a:noFill/>
          <a:ln>
            <a:noFill/>
          </a:ln>
          <a:effectLst>
            <a:outerShdw dist="101823" dir="2700000" algn="ctr" rotWithShape="0">
              <a:srgbClr val="99CCFF"/>
            </a:outerShdw>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Lst>
        </p:spPr>
      </p:pic>
    </p:spTree>
    <p:extLst>
      <p:ext uri="{BB962C8B-B14F-4D97-AF65-F5344CB8AC3E}">
        <p14:creationId xmlns:p14="http://schemas.microsoft.com/office/powerpoint/2010/main" val="9682741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a:xfrm>
            <a:off x="457200" y="0"/>
            <a:ext cx="8229600" cy="1600200"/>
          </a:xfrm>
        </p:spPr>
        <p:txBody>
          <a:bodyPr lIns="90000" tIns="45000" rIns="90000" bIns="45000" anchor="t"/>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i="0" dirty="0" err="1" smtClean="0">
                <a:solidFill>
                  <a:srgbClr val="0070C0"/>
                </a:solidFill>
                <a:latin typeface="Arial" pitchFamily="34" charset="0"/>
                <a:cs typeface="Arial" pitchFamily="34" charset="0"/>
              </a:rPr>
              <a:t>Doporučenie</a:t>
            </a:r>
            <a:r>
              <a:rPr lang="cs-CZ" altLang="sk-SK" sz="3200" i="0" dirty="0" smtClean="0">
                <a:solidFill>
                  <a:srgbClr val="0070C0"/>
                </a:solidFill>
                <a:latin typeface="Arial" pitchFamily="34" charset="0"/>
                <a:cs typeface="Arial" pitchFamily="34" charset="0"/>
              </a:rPr>
              <a:t> ASTRO </a:t>
            </a:r>
            <a:r>
              <a:rPr lang="cs-CZ" altLang="sk-SK" sz="3200" i="0" dirty="0" err="1" smtClean="0">
                <a:solidFill>
                  <a:srgbClr val="0070C0"/>
                </a:solidFill>
                <a:latin typeface="Arial" pitchFamily="34" charset="0"/>
                <a:cs typeface="Arial" pitchFamily="34" charset="0"/>
              </a:rPr>
              <a:t>pre</a:t>
            </a:r>
            <a:r>
              <a:rPr lang="cs-CZ" altLang="sk-SK" sz="3200" i="0" dirty="0" smtClean="0">
                <a:solidFill>
                  <a:srgbClr val="0070C0"/>
                </a:solidFill>
                <a:latin typeface="Arial" pitchFamily="34" charset="0"/>
                <a:cs typeface="Arial" pitchFamily="34" charset="0"/>
              </a:rPr>
              <a:t> úhradu </a:t>
            </a:r>
            <a:r>
              <a:rPr lang="cs-CZ" altLang="sk-SK" sz="3200" i="0" dirty="0" err="1" smtClean="0">
                <a:solidFill>
                  <a:srgbClr val="0070C0"/>
                </a:solidFill>
                <a:latin typeface="Arial" pitchFamily="34" charset="0"/>
                <a:cs typeface="Arial" pitchFamily="34" charset="0"/>
              </a:rPr>
              <a:t>protónovej</a:t>
            </a:r>
            <a:r>
              <a:rPr lang="cs-CZ" altLang="sk-SK" sz="3200" i="0" dirty="0" smtClean="0">
                <a:solidFill>
                  <a:srgbClr val="0070C0"/>
                </a:solidFill>
                <a:latin typeface="Arial" pitchFamily="34" charset="0"/>
                <a:cs typeface="Arial" pitchFamily="34" charset="0"/>
              </a:rPr>
              <a:t> terapie(20.5.2014</a:t>
            </a:r>
            <a:r>
              <a:rPr lang="cs-CZ" altLang="sk-SK" sz="3200" i="0" dirty="0" smtClean="0">
                <a:solidFill>
                  <a:srgbClr val="2F5897"/>
                </a:solidFill>
                <a:latin typeface="Arial" pitchFamily="34" charset="0"/>
                <a:cs typeface="Arial" pitchFamily="34" charset="0"/>
              </a:rPr>
              <a:t>) </a:t>
            </a:r>
          </a:p>
        </p:txBody>
      </p:sp>
      <p:sp>
        <p:nvSpPr>
          <p:cNvPr id="32771" name="Text Box 2"/>
          <p:cNvSpPr txBox="1">
            <a:spLocks noChangeArrowheads="1"/>
          </p:cNvSpPr>
          <p:nvPr/>
        </p:nvSpPr>
        <p:spPr bwMode="auto">
          <a:xfrm>
            <a:off x="471488" y="1449388"/>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spcBef>
                <a:spcPts val="488"/>
              </a:spcBef>
              <a:spcAft>
                <a:spcPts val="1425"/>
              </a:spcAft>
            </a:pPr>
            <a:r>
              <a:rPr lang="cs-CZ" altLang="sk-SK" sz="2400" dirty="0">
                <a:solidFill>
                  <a:srgbClr val="808080"/>
                </a:solidFill>
                <a:latin typeface="Century Gothic" pitchFamily="34" charset="0"/>
                <a:ea typeface="Arial Unicode MS" pitchFamily="34" charset="-128"/>
              </a:rPr>
              <a:t> </a:t>
            </a:r>
          </a:p>
          <a:p>
            <a:pPr eaLnBrk="1" hangingPunct="1">
              <a:lnSpc>
                <a:spcPct val="100000"/>
              </a:lnSpc>
              <a:spcBef>
                <a:spcPts val="488"/>
              </a:spcBef>
              <a:spcAft>
                <a:spcPts val="1425"/>
              </a:spcAft>
              <a:buSzPct val="45000"/>
              <a:buFont typeface="Arial" charset="0"/>
              <a:buChar char="•"/>
            </a:pPr>
            <a:r>
              <a:rPr lang="cs-CZ" altLang="sk-SK" sz="2000" dirty="0">
                <a:solidFill>
                  <a:srgbClr val="0084D1"/>
                </a:solidFill>
                <a:latin typeface="Arial" pitchFamily="34" charset="0"/>
                <a:ea typeface="Arial Unicode MS" pitchFamily="34" charset="-128"/>
                <a:cs typeface="Arial" pitchFamily="34" charset="0"/>
              </a:rPr>
              <a:t>definuje všeobecné  </a:t>
            </a:r>
            <a:r>
              <a:rPr lang="cs-CZ" altLang="sk-SK" sz="2000" dirty="0" err="1">
                <a:solidFill>
                  <a:srgbClr val="0084D1"/>
                </a:solidFill>
                <a:latin typeface="Arial" pitchFamily="34" charset="0"/>
                <a:ea typeface="Arial Unicode MS" pitchFamily="34" charset="-128"/>
                <a:cs typeface="Arial" pitchFamily="34" charset="0"/>
              </a:rPr>
              <a:t>podmienky</a:t>
            </a:r>
            <a:r>
              <a:rPr lang="cs-CZ" altLang="sk-SK" sz="2000" dirty="0">
                <a:solidFill>
                  <a:srgbClr val="0084D1"/>
                </a:solidFill>
                <a:latin typeface="Arial" pitchFamily="34" charset="0"/>
                <a:ea typeface="Arial Unicode MS" pitchFamily="34" charset="-128"/>
                <a:cs typeface="Arial" pitchFamily="34" charset="0"/>
              </a:rPr>
              <a:t> , </a:t>
            </a:r>
            <a:r>
              <a:rPr lang="cs-CZ" altLang="sk-SK" sz="2000" dirty="0" err="1">
                <a:solidFill>
                  <a:srgbClr val="0084D1"/>
                </a:solidFill>
                <a:latin typeface="Arial" pitchFamily="34" charset="0"/>
                <a:ea typeface="Arial Unicode MS" pitchFamily="34" charset="-128"/>
                <a:cs typeface="Arial" pitchFamily="34" charset="0"/>
              </a:rPr>
              <a:t>kedy</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môže</a:t>
            </a:r>
            <a:r>
              <a:rPr lang="cs-CZ" altLang="sk-SK" sz="2000" dirty="0">
                <a:solidFill>
                  <a:srgbClr val="0084D1"/>
                </a:solidFill>
                <a:latin typeface="Arial" pitchFamily="34" charset="0"/>
                <a:ea typeface="Arial Unicode MS" pitchFamily="34" charset="-128"/>
                <a:cs typeface="Arial" pitchFamily="34" charset="0"/>
              </a:rPr>
              <a:t> byť </a:t>
            </a:r>
            <a:r>
              <a:rPr lang="cs-CZ" altLang="sk-SK" sz="2000" dirty="0" err="1">
                <a:solidFill>
                  <a:srgbClr val="0084D1"/>
                </a:solidFill>
                <a:latin typeface="Arial" pitchFamily="34" charset="0"/>
                <a:ea typeface="Arial Unicode MS" pitchFamily="34" charset="-128"/>
                <a:cs typeface="Arial" pitchFamily="34" charset="0"/>
              </a:rPr>
              <a:t>protónová</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rádioterapie</a:t>
            </a:r>
            <a:r>
              <a:rPr lang="cs-CZ" altLang="sk-SK" sz="2000" dirty="0">
                <a:solidFill>
                  <a:srgbClr val="0084D1"/>
                </a:solidFill>
                <a:latin typeface="Arial" pitchFamily="34" charset="0"/>
                <a:ea typeface="Arial Unicode MS" pitchFamily="34" charset="-128"/>
                <a:cs typeface="Arial" pitchFamily="34" charset="0"/>
              </a:rPr>
              <a:t> vhodná </a:t>
            </a:r>
          </a:p>
          <a:p>
            <a:pPr eaLnBrk="1" hangingPunct="1">
              <a:lnSpc>
                <a:spcPct val="100000"/>
              </a:lnSpc>
              <a:spcBef>
                <a:spcPts val="488"/>
              </a:spcBef>
              <a:spcAft>
                <a:spcPts val="1425"/>
              </a:spcAft>
              <a:buSzPct val="45000"/>
              <a:buFont typeface="Arial" charset="0"/>
              <a:buChar char="•"/>
            </a:pP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situácia</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kedy</a:t>
            </a:r>
            <a:r>
              <a:rPr lang="cs-CZ" altLang="sk-SK" sz="2000" dirty="0">
                <a:solidFill>
                  <a:srgbClr val="0084D1"/>
                </a:solidFill>
                <a:latin typeface="Arial" pitchFamily="34" charset="0"/>
                <a:ea typeface="Arial Unicode MS" pitchFamily="34" charset="-128"/>
                <a:cs typeface="Arial" pitchFamily="34" charset="0"/>
              </a:rPr>
              <a:t> zdravé </a:t>
            </a:r>
            <a:r>
              <a:rPr lang="cs-CZ" altLang="sk-SK" sz="2000" dirty="0" err="1">
                <a:solidFill>
                  <a:srgbClr val="0084D1"/>
                </a:solidFill>
                <a:latin typeface="Arial" pitchFamily="34" charset="0"/>
                <a:ea typeface="Arial Unicode MS" pitchFamily="34" charset="-128"/>
                <a:cs typeface="Arial" pitchFamily="34" charset="0"/>
              </a:rPr>
              <a:t>tkanivá</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nemôžu</a:t>
            </a:r>
            <a:r>
              <a:rPr lang="cs-CZ" altLang="sk-SK" sz="2000" dirty="0">
                <a:solidFill>
                  <a:srgbClr val="0084D1"/>
                </a:solidFill>
                <a:latin typeface="Arial" pitchFamily="34" charset="0"/>
                <a:ea typeface="Arial Unicode MS" pitchFamily="34" charset="-128"/>
                <a:cs typeface="Arial" pitchFamily="34" charset="0"/>
              </a:rPr>
              <a:t>  byť </a:t>
            </a:r>
            <a:r>
              <a:rPr lang="cs-CZ" altLang="sk-SK" sz="2000" dirty="0" err="1">
                <a:solidFill>
                  <a:srgbClr val="0084D1"/>
                </a:solidFill>
                <a:latin typeface="Arial" pitchFamily="34" charset="0"/>
                <a:ea typeface="Arial Unicode MS" pitchFamily="34" charset="-128"/>
                <a:cs typeface="Arial" pitchFamily="34" charset="0"/>
              </a:rPr>
              <a:t>adekvátne</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chránené</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fotónovou</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rádioterapiou</a:t>
            </a:r>
            <a:r>
              <a:rPr lang="cs-CZ" altLang="sk-SK" sz="2000" dirty="0">
                <a:solidFill>
                  <a:srgbClr val="0084D1"/>
                </a:solidFill>
                <a:latin typeface="Arial" pitchFamily="34" charset="0"/>
                <a:ea typeface="Arial Unicode MS" pitchFamily="34" charset="-128"/>
                <a:cs typeface="Arial" pitchFamily="34" charset="0"/>
              </a:rPr>
              <a:t>  a toto </a:t>
            </a:r>
            <a:r>
              <a:rPr lang="cs-CZ" altLang="sk-SK" sz="2000" dirty="0" err="1">
                <a:solidFill>
                  <a:srgbClr val="0084D1"/>
                </a:solidFill>
                <a:latin typeface="Arial" pitchFamily="34" charset="0"/>
                <a:ea typeface="Arial Unicode MS" pitchFamily="34" charset="-128"/>
                <a:cs typeface="Arial" pitchFamily="34" charset="0"/>
              </a:rPr>
              <a:t>chránenie</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predstavuje</a:t>
            </a:r>
            <a:r>
              <a:rPr lang="cs-CZ" altLang="sk-SK" sz="2000" dirty="0">
                <a:solidFill>
                  <a:srgbClr val="0084D1"/>
                </a:solidFill>
                <a:latin typeface="Arial" pitchFamily="34" charset="0"/>
                <a:ea typeface="Arial Unicode MS" pitchFamily="34" charset="-128"/>
                <a:cs typeface="Arial" pitchFamily="34" charset="0"/>
              </a:rPr>
              <a:t> klinický </a:t>
            </a:r>
            <a:r>
              <a:rPr lang="cs-CZ" altLang="sk-SK" sz="2000" dirty="0" err="1">
                <a:solidFill>
                  <a:srgbClr val="0084D1"/>
                </a:solidFill>
                <a:latin typeface="Arial" pitchFamily="34" charset="0"/>
                <a:ea typeface="Arial Unicode MS" pitchFamily="34" charset="-128"/>
                <a:cs typeface="Arial" pitchFamily="34" charset="0"/>
              </a:rPr>
              <a:t>prínos</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pre</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smtClean="0">
                <a:solidFill>
                  <a:srgbClr val="0084D1"/>
                </a:solidFill>
                <a:latin typeface="Arial" pitchFamily="34" charset="0"/>
                <a:ea typeface="Arial Unicode MS" pitchFamily="34" charset="-128"/>
                <a:cs typeface="Arial" pitchFamily="34" charset="0"/>
              </a:rPr>
              <a:t>pacienta</a:t>
            </a:r>
            <a:r>
              <a:rPr lang="cs-CZ" altLang="sk-SK" sz="2000" dirty="0">
                <a:solidFill>
                  <a:srgbClr val="0084D1"/>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SzPct val="45000"/>
              <a:buFont typeface="Arial" charset="0"/>
              <a:buChar char="•"/>
            </a:pPr>
            <a:r>
              <a:rPr lang="cs-CZ" altLang="sk-SK" sz="2000" dirty="0" err="1">
                <a:solidFill>
                  <a:srgbClr val="0084D1"/>
                </a:solidFill>
                <a:latin typeface="Arial" pitchFamily="34" charset="0"/>
                <a:ea typeface="Arial Unicode MS" pitchFamily="34" charset="-128"/>
                <a:cs typeface="Arial" pitchFamily="34" charset="0"/>
              </a:rPr>
              <a:t>Napríklad</a:t>
            </a:r>
            <a:r>
              <a:rPr lang="cs-CZ" altLang="sk-SK" sz="2000" dirty="0">
                <a:solidFill>
                  <a:srgbClr val="0084D1"/>
                </a:solidFill>
                <a:latin typeface="Arial" pitchFamily="34" charset="0"/>
                <a:ea typeface="Arial Unicode MS" pitchFamily="34" charset="-128"/>
                <a:cs typeface="Arial" pitchFamily="34" charset="0"/>
              </a:rPr>
              <a:t> : </a:t>
            </a:r>
            <a:r>
              <a:rPr lang="cs-CZ" altLang="sk-SK" sz="2000" dirty="0" err="1">
                <a:solidFill>
                  <a:srgbClr val="0084D1"/>
                </a:solidFill>
                <a:latin typeface="Arial" pitchFamily="34" charset="0"/>
                <a:ea typeface="Arial Unicode MS" pitchFamily="34" charset="-128"/>
                <a:cs typeface="Arial" pitchFamily="34" charset="0"/>
              </a:rPr>
              <a:t>Lokalizácia</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cieľového</a:t>
            </a:r>
            <a:r>
              <a:rPr lang="cs-CZ" altLang="sk-SK" sz="2000" dirty="0">
                <a:solidFill>
                  <a:srgbClr val="0084D1"/>
                </a:solidFill>
                <a:latin typeface="Arial" pitchFamily="34" charset="0"/>
                <a:ea typeface="Arial Unicode MS" pitchFamily="34" charset="-128"/>
                <a:cs typeface="Arial" pitchFamily="34" charset="0"/>
              </a:rPr>
              <a:t>  objemu v </a:t>
            </a:r>
            <a:r>
              <a:rPr lang="cs-CZ" altLang="sk-SK" sz="2000" dirty="0" err="1">
                <a:solidFill>
                  <a:srgbClr val="0084D1"/>
                </a:solidFill>
                <a:latin typeface="Arial" pitchFamily="34" charset="0"/>
                <a:ea typeface="Arial Unicode MS" pitchFamily="34" charset="-128"/>
                <a:cs typeface="Arial" pitchFamily="34" charset="0"/>
              </a:rPr>
              <a:t>tesnej</a:t>
            </a:r>
            <a:r>
              <a:rPr lang="cs-CZ" altLang="sk-SK" sz="2000" dirty="0">
                <a:solidFill>
                  <a:srgbClr val="0084D1"/>
                </a:solidFill>
                <a:latin typeface="Arial" pitchFamily="34" charset="0"/>
                <a:ea typeface="Arial Unicode MS" pitchFamily="34" charset="-128"/>
                <a:cs typeface="Arial" pitchFamily="34" charset="0"/>
              </a:rPr>
              <a:t> blízkosti </a:t>
            </a:r>
            <a:r>
              <a:rPr lang="cs-CZ" altLang="sk-SK" sz="2000" dirty="0" err="1">
                <a:solidFill>
                  <a:srgbClr val="0084D1"/>
                </a:solidFill>
                <a:latin typeface="Arial" pitchFamily="34" charset="0"/>
                <a:ea typeface="Arial Unicode MS" pitchFamily="34" charset="-128"/>
                <a:cs typeface="Arial" pitchFamily="34" charset="0"/>
              </a:rPr>
              <a:t>jedného</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alebo</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viacerých</a:t>
            </a:r>
            <a:r>
              <a:rPr lang="cs-CZ" altLang="sk-SK" sz="2000" dirty="0">
                <a:solidFill>
                  <a:srgbClr val="0084D1"/>
                </a:solidFill>
                <a:latin typeface="Arial" pitchFamily="34" charset="0"/>
                <a:ea typeface="Arial Unicode MS" pitchFamily="34" charset="-128"/>
                <a:cs typeface="Arial" pitchFamily="34" charset="0"/>
              </a:rPr>
              <a:t>  OAR  a </a:t>
            </a:r>
            <a:r>
              <a:rPr lang="cs-CZ" altLang="sk-SK" sz="2000" dirty="0" err="1">
                <a:solidFill>
                  <a:srgbClr val="0084D1"/>
                </a:solidFill>
                <a:latin typeface="Arial" pitchFamily="34" charset="0"/>
                <a:ea typeface="Arial Unicode MS" pitchFamily="34" charset="-128"/>
                <a:cs typeface="Arial" pitchFamily="34" charset="0"/>
              </a:rPr>
              <a:t>potreba</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dosiahnutia</a:t>
            </a:r>
            <a:r>
              <a:rPr lang="cs-CZ" altLang="sk-SK" sz="2000" dirty="0">
                <a:solidFill>
                  <a:srgbClr val="0084D1"/>
                </a:solidFill>
                <a:latin typeface="Arial" pitchFamily="34" charset="0"/>
                <a:ea typeface="Arial Unicode MS" pitchFamily="34" charset="-128"/>
                <a:cs typeface="Arial" pitchFamily="34" charset="0"/>
              </a:rPr>
              <a:t> strmého dávkového gradientu, aby se </a:t>
            </a:r>
            <a:r>
              <a:rPr lang="cs-CZ" altLang="sk-SK" sz="2000" dirty="0" err="1">
                <a:solidFill>
                  <a:srgbClr val="0084D1"/>
                </a:solidFill>
                <a:latin typeface="Arial" pitchFamily="34" charset="0"/>
                <a:ea typeface="Arial Unicode MS" pitchFamily="34" charset="-128"/>
                <a:cs typeface="Arial" pitchFamily="34" charset="0"/>
              </a:rPr>
              <a:t>vylúčilo</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prekročenie</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tolerančných</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dávok</a:t>
            </a:r>
            <a:r>
              <a:rPr lang="cs-CZ" altLang="sk-SK" sz="2000" dirty="0">
                <a:solidFill>
                  <a:srgbClr val="0084D1"/>
                </a:solidFill>
                <a:latin typeface="Arial" pitchFamily="34" charset="0"/>
                <a:ea typeface="Arial Unicode MS" pitchFamily="34" charset="-128"/>
                <a:cs typeface="Arial" pitchFamily="34" charset="0"/>
              </a:rPr>
              <a:t> na kritické </a:t>
            </a:r>
            <a:r>
              <a:rPr lang="cs-CZ" altLang="sk-SK" sz="2000" dirty="0" err="1">
                <a:solidFill>
                  <a:srgbClr val="0084D1"/>
                </a:solidFill>
                <a:latin typeface="Arial" pitchFamily="34" charset="0"/>
                <a:ea typeface="Arial Unicode MS" pitchFamily="34" charset="-128"/>
                <a:cs typeface="Arial" pitchFamily="34" charset="0"/>
              </a:rPr>
              <a:t>štruktúry</a:t>
            </a:r>
            <a:r>
              <a:rPr lang="cs-CZ" altLang="sk-SK" sz="2000" dirty="0">
                <a:solidFill>
                  <a:srgbClr val="0084D1"/>
                </a:solidFill>
                <a:latin typeface="Arial" pitchFamily="34" charset="0"/>
                <a:ea typeface="Arial Unicode MS" pitchFamily="34" charset="-128"/>
                <a:cs typeface="Arial" pitchFamily="34" charset="0"/>
              </a:rPr>
              <a:t>;</a:t>
            </a:r>
          </a:p>
          <a:p>
            <a:pPr eaLnBrk="1" hangingPunct="1">
              <a:lnSpc>
                <a:spcPct val="100000"/>
              </a:lnSpc>
              <a:spcBef>
                <a:spcPts val="488"/>
              </a:spcBef>
              <a:spcAft>
                <a:spcPts val="1425"/>
              </a:spcAft>
              <a:buClrTx/>
              <a:buSzTx/>
              <a:buFontTx/>
              <a:buNone/>
            </a:pPr>
            <a:endParaRPr lang="cs-CZ" altLang="sk-SK" sz="2000" dirty="0">
              <a:solidFill>
                <a:srgbClr val="0084D1"/>
              </a:solidFill>
              <a:latin typeface="Century Gothic" pitchFamily="34" charset="0"/>
              <a:ea typeface="Arial Unicode MS" pitchFamily="34" charset="-128"/>
            </a:endParaRPr>
          </a:p>
          <a:p>
            <a:pPr eaLnBrk="1" hangingPunct="1">
              <a:lnSpc>
                <a:spcPct val="100000"/>
              </a:lnSpc>
              <a:spcBef>
                <a:spcPts val="488"/>
              </a:spcBef>
              <a:spcAft>
                <a:spcPts val="1425"/>
              </a:spcAft>
              <a:buClrTx/>
              <a:buSzTx/>
              <a:buFontTx/>
              <a:buNone/>
            </a:pPr>
            <a:endParaRPr lang="cs-CZ" altLang="sk-SK" sz="1300" b="1" dirty="0">
              <a:solidFill>
                <a:srgbClr val="808080"/>
              </a:solidFill>
              <a:latin typeface="Century Gothic" pitchFamily="34" charset="0"/>
              <a:ea typeface="Arial Unicode MS" pitchFamily="34" charset="-128"/>
            </a:endParaRPr>
          </a:p>
        </p:txBody>
      </p:sp>
      <p:pic>
        <p:nvPicPr>
          <p:cNvPr id="327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5888775"/>
            <a:ext cx="2138883" cy="945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1350286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a:xfrm>
            <a:off x="671513" y="111125"/>
            <a:ext cx="7808912" cy="1473200"/>
          </a:xfrm>
        </p:spPr>
        <p:txBody>
          <a:bodyPr/>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Lst>
            </a:pPr>
            <a:r>
              <a:rPr lang="cs-CZ" altLang="sk-SK" sz="3200" i="0" dirty="0" err="1" smtClean="0">
                <a:solidFill>
                  <a:srgbClr val="2F5897"/>
                </a:solidFill>
                <a:latin typeface="Arial" pitchFamily="34" charset="0"/>
                <a:cs typeface="Arial" pitchFamily="34" charset="0"/>
              </a:rPr>
              <a:t>Doporučenie</a:t>
            </a:r>
            <a:r>
              <a:rPr lang="cs-CZ" altLang="sk-SK" sz="3200" i="0" dirty="0" smtClean="0">
                <a:solidFill>
                  <a:srgbClr val="2F5897"/>
                </a:solidFill>
                <a:latin typeface="Arial" pitchFamily="34" charset="0"/>
                <a:cs typeface="Arial" pitchFamily="34" charset="0"/>
              </a:rPr>
              <a:t> ASTRO </a:t>
            </a:r>
            <a:r>
              <a:rPr lang="cs-CZ" altLang="sk-SK" sz="3200" i="0" dirty="0" err="1" smtClean="0">
                <a:solidFill>
                  <a:srgbClr val="2F5897"/>
                </a:solidFill>
                <a:latin typeface="Arial" pitchFamily="34" charset="0"/>
                <a:cs typeface="Arial" pitchFamily="34" charset="0"/>
              </a:rPr>
              <a:t>pre</a:t>
            </a:r>
            <a:r>
              <a:rPr lang="cs-CZ" altLang="sk-SK" sz="3200" i="0" dirty="0" smtClean="0">
                <a:solidFill>
                  <a:srgbClr val="2F5897"/>
                </a:solidFill>
                <a:latin typeface="Arial" pitchFamily="34" charset="0"/>
                <a:cs typeface="Arial" pitchFamily="34" charset="0"/>
              </a:rPr>
              <a:t> úhradu </a:t>
            </a:r>
            <a:r>
              <a:rPr lang="cs-CZ" altLang="sk-SK" sz="3200" i="0" dirty="0" err="1" smtClean="0">
                <a:solidFill>
                  <a:srgbClr val="2F5897"/>
                </a:solidFill>
                <a:latin typeface="Arial" pitchFamily="34" charset="0"/>
                <a:cs typeface="Arial" pitchFamily="34" charset="0"/>
              </a:rPr>
              <a:t>protónovej</a:t>
            </a:r>
            <a:r>
              <a:rPr lang="cs-CZ" altLang="sk-SK" sz="3200" i="0" dirty="0" smtClean="0">
                <a:solidFill>
                  <a:srgbClr val="2F5897"/>
                </a:solidFill>
                <a:latin typeface="Arial" pitchFamily="34" charset="0"/>
                <a:cs typeface="Arial" pitchFamily="34" charset="0"/>
              </a:rPr>
              <a:t> terapie(20.5.2014) </a:t>
            </a:r>
          </a:p>
        </p:txBody>
      </p:sp>
      <p:sp>
        <p:nvSpPr>
          <p:cNvPr id="33795" name="Text Box 2"/>
          <p:cNvSpPr txBox="1">
            <a:spLocks noChangeArrowheads="1"/>
          </p:cNvSpPr>
          <p:nvPr/>
        </p:nvSpPr>
        <p:spPr bwMode="auto">
          <a:xfrm>
            <a:off x="720725" y="1566863"/>
            <a:ext cx="7559675" cy="413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7520" rIns="90000" bIns="45000"/>
          <a:lstStyle>
            <a:lvl1pPr marL="215900" indent="-215900"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Microsoft YaHei" pitchFamily="34" charset="-122"/>
              </a:defRPr>
            </a:lvl9pPr>
          </a:lstStyle>
          <a:p>
            <a:pPr eaLnBrk="1" hangingPunct="1">
              <a:lnSpc>
                <a:spcPct val="99000"/>
              </a:lnSpc>
              <a:spcBef>
                <a:spcPts val="488"/>
              </a:spcBef>
              <a:spcAft>
                <a:spcPts val="1425"/>
              </a:spcAft>
              <a:buSzPct val="45000"/>
              <a:buFont typeface="Wingdings" pitchFamily="2" charset="2"/>
              <a:buChar char=""/>
            </a:pPr>
            <a:r>
              <a:rPr lang="sk-SK" altLang="sk-SK" dirty="0">
                <a:solidFill>
                  <a:srgbClr val="0084D1"/>
                </a:solidFill>
                <a:latin typeface="Arial" pitchFamily="34" charset="0"/>
                <a:ea typeface="Arial Unicode MS" pitchFamily="34" charset="-128"/>
                <a:cs typeface="Arial" pitchFamily="34" charset="0"/>
              </a:rPr>
              <a:t>Situácie, kedy je potrebné  zníženie </a:t>
            </a:r>
            <a:r>
              <a:rPr lang="sk-SK" altLang="sk-SK" dirty="0" err="1">
                <a:solidFill>
                  <a:srgbClr val="0084D1"/>
                </a:solidFill>
                <a:latin typeface="Arial" pitchFamily="34" charset="0"/>
                <a:ea typeface="Arial Unicode MS" pitchFamily="34" charset="-128"/>
                <a:cs typeface="Arial" pitchFamily="34" charset="0"/>
              </a:rPr>
              <a:t>nehomogenity</a:t>
            </a:r>
            <a:r>
              <a:rPr lang="sk-SK" altLang="sk-SK" dirty="0">
                <a:solidFill>
                  <a:srgbClr val="0084D1"/>
                </a:solidFill>
                <a:latin typeface="Arial" pitchFamily="34" charset="0"/>
                <a:ea typeface="Arial Unicode MS" pitchFamily="34" charset="-128"/>
                <a:cs typeface="Arial" pitchFamily="34" charset="0"/>
              </a:rPr>
              <a:t> dávky vo veľkých liečebných  objemoch a eliminácia  „</a:t>
            </a:r>
            <a:r>
              <a:rPr lang="sk-SK" altLang="sk-SK" dirty="0" err="1">
                <a:solidFill>
                  <a:srgbClr val="0084D1"/>
                </a:solidFill>
                <a:latin typeface="Arial" pitchFamily="34" charset="0"/>
                <a:ea typeface="Arial Unicode MS" pitchFamily="34" charset="-128"/>
                <a:cs typeface="Arial" pitchFamily="34" charset="0"/>
              </a:rPr>
              <a:t>hot-spots</a:t>
            </a:r>
            <a:r>
              <a:rPr lang="sk-SK" altLang="sk-SK" dirty="0">
                <a:solidFill>
                  <a:srgbClr val="0084D1"/>
                </a:solidFill>
                <a:latin typeface="Arial" pitchFamily="34" charset="0"/>
                <a:ea typeface="Arial Unicode MS" pitchFamily="34" charset="-128"/>
                <a:cs typeface="Arial" pitchFamily="34" charset="0"/>
              </a:rPr>
              <a:t>“ v cieľovom  objeme, aby  sa znížilo riziko </a:t>
            </a:r>
            <a:r>
              <a:rPr lang="sk-SK" altLang="sk-SK" dirty="0" err="1">
                <a:solidFill>
                  <a:srgbClr val="0084D1"/>
                </a:solidFill>
                <a:latin typeface="Arial" pitchFamily="34" charset="0"/>
                <a:ea typeface="Arial Unicode MS" pitchFamily="34" charset="-128"/>
                <a:cs typeface="Arial" pitchFamily="34" charset="0"/>
              </a:rPr>
              <a:t>exscesívnej</a:t>
            </a:r>
            <a:r>
              <a:rPr lang="sk-SK" altLang="sk-SK" dirty="0">
                <a:solidFill>
                  <a:srgbClr val="0084D1"/>
                </a:solidFill>
                <a:latin typeface="Arial" pitchFamily="34" charset="0"/>
                <a:ea typeface="Arial Unicode MS" pitchFamily="34" charset="-128"/>
                <a:cs typeface="Arial" pitchFamily="34" charset="0"/>
              </a:rPr>
              <a:t>   včasnej a neskorej  </a:t>
            </a:r>
            <a:r>
              <a:rPr lang="sk-SK" altLang="sk-SK" dirty="0" err="1">
                <a:solidFill>
                  <a:srgbClr val="0084D1"/>
                </a:solidFill>
                <a:latin typeface="Arial" pitchFamily="34" charset="0"/>
                <a:ea typeface="Arial Unicode MS" pitchFamily="34" charset="-128"/>
                <a:cs typeface="Arial" pitchFamily="34" charset="0"/>
              </a:rPr>
              <a:t>postradiačnej</a:t>
            </a:r>
            <a:r>
              <a:rPr lang="sk-SK" altLang="sk-SK" dirty="0">
                <a:solidFill>
                  <a:srgbClr val="0084D1"/>
                </a:solidFill>
                <a:latin typeface="Arial" pitchFamily="34" charset="0"/>
                <a:ea typeface="Arial Unicode MS" pitchFamily="34" charset="-128"/>
                <a:cs typeface="Arial" pitchFamily="34" charset="0"/>
              </a:rPr>
              <a:t> toxicity;</a:t>
            </a:r>
          </a:p>
          <a:p>
            <a:pPr eaLnBrk="1" hangingPunct="1">
              <a:lnSpc>
                <a:spcPct val="99000"/>
              </a:lnSpc>
              <a:spcBef>
                <a:spcPts val="488"/>
              </a:spcBef>
              <a:spcAft>
                <a:spcPts val="1425"/>
              </a:spcAft>
              <a:buSzPct val="45000"/>
              <a:buFont typeface="Wingdings" pitchFamily="2" charset="2"/>
              <a:buChar char=""/>
            </a:pPr>
            <a:r>
              <a:rPr lang="sk-SK" altLang="sk-SK" dirty="0">
                <a:solidFill>
                  <a:srgbClr val="0084D1"/>
                </a:solidFill>
                <a:latin typeface="Arial" pitchFamily="34" charset="0"/>
                <a:ea typeface="Arial Unicode MS" pitchFamily="34" charset="-128"/>
                <a:cs typeface="Arial" pitchFamily="34" charset="0"/>
              </a:rPr>
              <a:t>Situácie, kedy fotónovej techniky zvyšujú pravdepodobnosť klinicky významnej toxicity pre zdravé tkanivá  v dôsledku  prekročenia tolerančných dávok, ktoré súvisia s   integrálnou  dávkou;</a:t>
            </a:r>
          </a:p>
          <a:p>
            <a:pPr eaLnBrk="1" hangingPunct="1">
              <a:lnSpc>
                <a:spcPct val="99000"/>
              </a:lnSpc>
              <a:spcBef>
                <a:spcPts val="488"/>
              </a:spcBef>
              <a:spcAft>
                <a:spcPts val="1425"/>
              </a:spcAft>
              <a:buSzPct val="45000"/>
              <a:buFont typeface="Wingdings" pitchFamily="2" charset="2"/>
              <a:buChar char=""/>
            </a:pPr>
            <a:r>
              <a:rPr lang="sk-SK" altLang="sk-SK" dirty="0">
                <a:solidFill>
                  <a:srgbClr val="0084D1"/>
                </a:solidFill>
                <a:latin typeface="Arial" pitchFamily="34" charset="0"/>
                <a:ea typeface="Arial Unicode MS" pitchFamily="34" charset="-128"/>
                <a:cs typeface="Arial" pitchFamily="34" charset="0"/>
              </a:rPr>
              <a:t>Rádioterapia predtým ožiarenej oblasti, u ktorej musí byť dávková distribúcia v nádore </a:t>
            </a:r>
            <a:r>
              <a:rPr lang="sk-SK" altLang="sk-SK" dirty="0" err="1">
                <a:solidFill>
                  <a:srgbClr val="0084D1"/>
                </a:solidFill>
                <a:latin typeface="Arial" pitchFamily="34" charset="0"/>
                <a:ea typeface="Arial Unicode MS" pitchFamily="34" charset="-128"/>
                <a:cs typeface="Arial" pitchFamily="34" charset="0"/>
              </a:rPr>
              <a:t>nežiadúcím</a:t>
            </a:r>
            <a:r>
              <a:rPr lang="sk-SK" altLang="sk-SK" dirty="0">
                <a:solidFill>
                  <a:srgbClr val="0084D1"/>
                </a:solidFill>
                <a:latin typeface="Arial" pitchFamily="34" charset="0"/>
                <a:ea typeface="Arial Unicode MS" pitchFamily="34" charset="-128"/>
                <a:cs typeface="Arial" pitchFamily="34" charset="0"/>
              </a:rPr>
              <a:t> spôsobom redukovaná v dôsledku nutnosti dodržania tolerančných </a:t>
            </a:r>
            <a:r>
              <a:rPr lang="sk-SK" altLang="sk-SK" dirty="0" smtClean="0">
                <a:solidFill>
                  <a:srgbClr val="0084D1"/>
                </a:solidFill>
                <a:latin typeface="Arial" pitchFamily="34" charset="0"/>
                <a:ea typeface="Arial Unicode MS" pitchFamily="34" charset="-128"/>
                <a:cs typeface="Arial" pitchFamily="34" charset="0"/>
              </a:rPr>
              <a:t>dávok - </a:t>
            </a:r>
            <a:r>
              <a:rPr lang="sk-SK" altLang="sk-SK" b="1" dirty="0" err="1" smtClean="0">
                <a:solidFill>
                  <a:srgbClr val="000080"/>
                </a:solidFill>
                <a:latin typeface="Arial" pitchFamily="34" charset="0"/>
                <a:ea typeface="Arial Unicode MS" pitchFamily="34" charset="-128"/>
                <a:cs typeface="Arial" pitchFamily="34" charset="0"/>
              </a:rPr>
              <a:t>reiradiácia</a:t>
            </a:r>
            <a:r>
              <a:rPr lang="sk-SK" altLang="sk-SK" b="1" dirty="0" smtClean="0">
                <a:solidFill>
                  <a:srgbClr val="000080"/>
                </a:solidFill>
                <a:latin typeface="Arial" pitchFamily="34" charset="0"/>
                <a:ea typeface="Arial Unicode MS" pitchFamily="34" charset="-128"/>
                <a:cs typeface="Arial" pitchFamily="34" charset="0"/>
              </a:rPr>
              <a:t> </a:t>
            </a:r>
            <a:endParaRPr lang="sk-SK" altLang="sk-SK" b="1" dirty="0">
              <a:solidFill>
                <a:srgbClr val="000080"/>
              </a:solidFill>
              <a:latin typeface="Arial" pitchFamily="34" charset="0"/>
              <a:ea typeface="Arial Unicode MS" pitchFamily="34" charset="-128"/>
              <a:cs typeface="Arial" pitchFamily="34" charset="0"/>
            </a:endParaRPr>
          </a:p>
        </p:txBody>
      </p:sp>
      <p:pic>
        <p:nvPicPr>
          <p:cNvPr id="3379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5813497"/>
            <a:ext cx="2304257" cy="101849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05596172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Grp="1" noChangeArrowheads="1"/>
          </p:cNvSpPr>
          <p:nvPr>
            <p:ph type="title"/>
          </p:nvPr>
        </p:nvSpPr>
        <p:spPr>
          <a:xfrm>
            <a:off x="457200" y="0"/>
            <a:ext cx="8229600" cy="1600200"/>
          </a:xfrm>
        </p:spPr>
        <p:txBody>
          <a:bodyPr lIns="90000" tIns="45000" rIns="90000" bIns="45000" anchor="t"/>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i="0" dirty="0" err="1" smtClean="0">
                <a:solidFill>
                  <a:srgbClr val="2F5897"/>
                </a:solidFill>
                <a:latin typeface="Arial" pitchFamily="34" charset="0"/>
                <a:cs typeface="Arial" pitchFamily="34" charset="0"/>
              </a:rPr>
              <a:t>Doporučenie</a:t>
            </a:r>
            <a:r>
              <a:rPr lang="cs-CZ" altLang="sk-SK" sz="3200" i="0" dirty="0" smtClean="0">
                <a:solidFill>
                  <a:srgbClr val="2F5897"/>
                </a:solidFill>
                <a:latin typeface="Arial" pitchFamily="34" charset="0"/>
                <a:cs typeface="Arial" pitchFamily="34" charset="0"/>
              </a:rPr>
              <a:t> ASTRO </a:t>
            </a:r>
            <a:r>
              <a:rPr lang="cs-CZ" altLang="sk-SK" sz="3200" i="0" dirty="0" err="1" smtClean="0">
                <a:solidFill>
                  <a:srgbClr val="2F5897"/>
                </a:solidFill>
                <a:latin typeface="Arial" pitchFamily="34" charset="0"/>
                <a:cs typeface="Arial" pitchFamily="34" charset="0"/>
              </a:rPr>
              <a:t>pre</a:t>
            </a:r>
            <a:r>
              <a:rPr lang="cs-CZ" altLang="sk-SK" sz="3200" i="0" dirty="0" smtClean="0">
                <a:solidFill>
                  <a:srgbClr val="2F5897"/>
                </a:solidFill>
                <a:latin typeface="Arial" pitchFamily="34" charset="0"/>
                <a:cs typeface="Arial" pitchFamily="34" charset="0"/>
              </a:rPr>
              <a:t> úhradu </a:t>
            </a:r>
            <a:r>
              <a:rPr lang="cs-CZ" altLang="sk-SK" sz="3200" i="0" dirty="0" err="1" smtClean="0">
                <a:solidFill>
                  <a:srgbClr val="2F5897"/>
                </a:solidFill>
                <a:latin typeface="Arial" pitchFamily="34" charset="0"/>
                <a:cs typeface="Arial" pitchFamily="34" charset="0"/>
              </a:rPr>
              <a:t>protónovej</a:t>
            </a:r>
            <a:r>
              <a:rPr lang="cs-CZ" altLang="sk-SK" sz="3200" i="0" dirty="0" smtClean="0">
                <a:solidFill>
                  <a:srgbClr val="2F5897"/>
                </a:solidFill>
                <a:latin typeface="Arial" pitchFamily="34" charset="0"/>
                <a:cs typeface="Arial" pitchFamily="34" charset="0"/>
              </a:rPr>
              <a:t> terapie(20.5.2014) </a:t>
            </a:r>
          </a:p>
        </p:txBody>
      </p:sp>
      <p:sp>
        <p:nvSpPr>
          <p:cNvPr id="34819" name="Text Box 2"/>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spcBef>
                <a:spcPts val="488"/>
              </a:spcBef>
              <a:spcAft>
                <a:spcPts val="1425"/>
              </a:spcAft>
              <a:buSzPct val="45000"/>
              <a:buFont typeface="Arial" charset="0"/>
              <a:buChar char="•"/>
            </a:pPr>
            <a:r>
              <a:rPr lang="cs-CZ" altLang="sk-SK" dirty="0" err="1">
                <a:solidFill>
                  <a:srgbClr val="0084D1"/>
                </a:solidFill>
                <a:latin typeface="Arial" pitchFamily="34" charset="0"/>
                <a:ea typeface="Arial Unicode MS" pitchFamily="34" charset="-128"/>
                <a:cs typeface="Arial" pitchFamily="34" charset="0"/>
              </a:rPr>
              <a:t>Pre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schválenie</a:t>
            </a:r>
            <a:r>
              <a:rPr lang="cs-CZ" altLang="sk-SK" dirty="0">
                <a:solidFill>
                  <a:srgbClr val="0084D1"/>
                </a:solidFill>
                <a:latin typeface="Arial" pitchFamily="34" charset="0"/>
                <a:ea typeface="Arial Unicode MS" pitchFamily="34" charset="-128"/>
                <a:cs typeface="Arial" pitchFamily="34" charset="0"/>
              </a:rPr>
              <a:t>  úhrady je </a:t>
            </a:r>
            <a:r>
              <a:rPr lang="cs-CZ" altLang="sk-SK" dirty="0" err="1">
                <a:solidFill>
                  <a:srgbClr val="0084D1"/>
                </a:solidFill>
                <a:latin typeface="Arial" pitchFamily="34" charset="0"/>
                <a:ea typeface="Arial Unicode MS" pitchFamily="34" charset="-128"/>
                <a:cs typeface="Arial" pitchFamily="34" charset="0"/>
              </a:rPr>
              <a:t>potrebné</a:t>
            </a:r>
            <a:r>
              <a:rPr lang="cs-CZ" altLang="sk-SK" dirty="0">
                <a:solidFill>
                  <a:srgbClr val="0084D1"/>
                </a:solidFill>
                <a:latin typeface="Arial" pitchFamily="34" charset="0"/>
                <a:ea typeface="Arial Unicode MS" pitchFamily="34" charset="-128"/>
                <a:cs typeface="Arial" pitchFamily="34" charset="0"/>
              </a:rPr>
              <a:t>, aby </a:t>
            </a:r>
            <a:r>
              <a:rPr lang="cs-CZ" altLang="sk-SK" dirty="0" err="1">
                <a:solidFill>
                  <a:srgbClr val="0084D1"/>
                </a:solidFill>
                <a:latin typeface="Arial" pitchFamily="34" charset="0"/>
                <a:ea typeface="Arial Unicode MS" pitchFamily="34" charset="-128"/>
                <a:cs typeface="Arial" pitchFamily="34" charset="0"/>
              </a:rPr>
              <a:t>vo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všetkých</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týchto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situáciách</a:t>
            </a:r>
            <a:r>
              <a:rPr lang="cs-CZ" altLang="sk-SK" dirty="0">
                <a:solidFill>
                  <a:srgbClr val="0084D1"/>
                </a:solidFill>
                <a:latin typeface="Arial" pitchFamily="34" charset="0"/>
                <a:ea typeface="Arial Unicode MS" pitchFamily="34" charset="-128"/>
                <a:cs typeface="Arial" pitchFamily="34" charset="0"/>
              </a:rPr>
              <a:t> bol </a:t>
            </a:r>
            <a:r>
              <a:rPr lang="cs-CZ" altLang="sk-SK" dirty="0" err="1">
                <a:solidFill>
                  <a:srgbClr val="0084D1"/>
                </a:solidFill>
                <a:latin typeface="Arial" pitchFamily="34" charset="0"/>
                <a:ea typeface="Arial Unicode MS" pitchFamily="34" charset="-128"/>
                <a:cs typeface="Arial" pitchFamily="34" charset="0"/>
              </a:rPr>
              <a:t>ožarovací</a:t>
            </a:r>
            <a:r>
              <a:rPr lang="cs-CZ" altLang="sk-SK" dirty="0">
                <a:solidFill>
                  <a:srgbClr val="0084D1"/>
                </a:solidFill>
                <a:latin typeface="Arial" pitchFamily="34" charset="0"/>
                <a:ea typeface="Arial Unicode MS" pitchFamily="34" charset="-128"/>
                <a:cs typeface="Arial" pitchFamily="34" charset="0"/>
              </a:rPr>
              <a:t> plán, resp. DVH , </a:t>
            </a:r>
            <a:r>
              <a:rPr lang="cs-CZ" altLang="sk-SK" dirty="0" err="1">
                <a:solidFill>
                  <a:srgbClr val="0084D1"/>
                </a:solidFill>
                <a:latin typeface="Arial" pitchFamily="34" charset="0"/>
                <a:ea typeface="Arial Unicode MS" pitchFamily="34" charset="-128"/>
                <a:cs typeface="Arial" pitchFamily="34" charset="0"/>
              </a:rPr>
              <a:t>významne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lepšie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protóny</a:t>
            </a:r>
            <a:r>
              <a:rPr lang="cs-CZ" altLang="sk-SK" dirty="0">
                <a:solidFill>
                  <a:srgbClr val="0084D1"/>
                </a:solidFill>
                <a:latin typeface="Arial" pitchFamily="34" charset="0"/>
                <a:ea typeface="Arial Unicode MS" pitchFamily="34" charset="-128"/>
                <a:cs typeface="Arial" pitchFamily="34" charset="0"/>
              </a:rPr>
              <a:t> v porovnaní s  fotonovou </a:t>
            </a:r>
            <a:r>
              <a:rPr lang="cs-CZ" altLang="sk-SK" dirty="0" err="1">
                <a:solidFill>
                  <a:srgbClr val="0084D1"/>
                </a:solidFill>
                <a:latin typeface="Arial" pitchFamily="34" charset="0"/>
                <a:ea typeface="Arial Unicode MS" pitchFamily="34" charset="-128"/>
                <a:cs typeface="Arial" pitchFamily="34" charset="0"/>
              </a:rPr>
              <a:t>terapiou</a:t>
            </a:r>
            <a:endParaRPr lang="cs-CZ" altLang="sk-SK" dirty="0">
              <a:solidFill>
                <a:srgbClr val="0084D1"/>
              </a:solidFill>
              <a:latin typeface="Arial" pitchFamily="34" charset="0"/>
              <a:ea typeface="Arial Unicode MS" pitchFamily="34" charset="-128"/>
              <a:cs typeface="Arial" pitchFamily="34" charset="0"/>
            </a:endParaRPr>
          </a:p>
          <a:p>
            <a:pPr eaLnBrk="1" hangingPunct="1">
              <a:lnSpc>
                <a:spcPct val="100000"/>
              </a:lnSpc>
              <a:spcBef>
                <a:spcPts val="488"/>
              </a:spcBef>
              <a:spcAft>
                <a:spcPts val="1425"/>
              </a:spcAft>
              <a:buSzPct val="45000"/>
              <a:buFont typeface="Arial" charset="0"/>
              <a:buChar char="•"/>
            </a:pPr>
            <a:r>
              <a:rPr lang="cs-CZ" altLang="sk-SK" dirty="0" err="1">
                <a:solidFill>
                  <a:srgbClr val="0084D1"/>
                </a:solidFill>
                <a:latin typeface="Arial" pitchFamily="34" charset="0"/>
                <a:ea typeface="Arial Unicode MS" pitchFamily="34" charset="-128"/>
                <a:cs typeface="Arial" pitchFamily="34" charset="0"/>
              </a:rPr>
              <a:t>Jednoznačne</a:t>
            </a:r>
            <a:r>
              <a:rPr lang="cs-CZ" altLang="sk-SK" dirty="0">
                <a:solidFill>
                  <a:srgbClr val="0084D1"/>
                </a:solidFill>
                <a:latin typeface="Arial" pitchFamily="34" charset="0"/>
                <a:ea typeface="Arial Unicode MS" pitchFamily="34" charset="-128"/>
                <a:cs typeface="Arial" pitchFamily="34" charset="0"/>
              </a:rPr>
              <a:t> teda doporučuje </a:t>
            </a:r>
            <a:r>
              <a:rPr lang="cs-CZ" altLang="sk-SK" dirty="0" err="1">
                <a:solidFill>
                  <a:srgbClr val="0084D1"/>
                </a:solidFill>
                <a:latin typeface="Arial" pitchFamily="34" charset="0"/>
                <a:ea typeface="Arial Unicode MS" pitchFamily="34" charset="-128"/>
                <a:cs typeface="Arial" pitchFamily="34" charset="0"/>
              </a:rPr>
              <a:t>porovnanie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smtClean="0">
                <a:solidFill>
                  <a:srgbClr val="0084D1"/>
                </a:solidFill>
                <a:latin typeface="Arial" pitchFamily="34" charset="0"/>
                <a:ea typeface="Arial Unicode MS" pitchFamily="34" charset="-128"/>
                <a:cs typeface="Arial" pitchFamily="34" charset="0"/>
              </a:rPr>
              <a:t>ožarovacích</a:t>
            </a:r>
            <a:r>
              <a:rPr lang="cs-CZ" altLang="sk-SK" dirty="0" smtClean="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plánov</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fotónovú</a:t>
            </a:r>
            <a:r>
              <a:rPr lang="cs-CZ" altLang="sk-SK" dirty="0">
                <a:solidFill>
                  <a:srgbClr val="0084D1"/>
                </a:solidFill>
                <a:latin typeface="Arial" pitchFamily="34" charset="0"/>
                <a:ea typeface="Arial Unicode MS" pitchFamily="34" charset="-128"/>
                <a:cs typeface="Arial" pitchFamily="34" charset="0"/>
              </a:rPr>
              <a:t>  a </a:t>
            </a:r>
            <a:r>
              <a:rPr lang="cs-CZ" altLang="sk-SK" dirty="0" err="1">
                <a:solidFill>
                  <a:srgbClr val="0084D1"/>
                </a:solidFill>
                <a:latin typeface="Arial" pitchFamily="34" charset="0"/>
                <a:ea typeface="Arial Unicode MS" pitchFamily="34" charset="-128"/>
                <a:cs typeface="Arial" pitchFamily="34" charset="0"/>
              </a:rPr>
              <a:t>protónovú</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rádioterapiu</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ako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hlavného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nástroja</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schválenie</a:t>
            </a:r>
            <a:r>
              <a:rPr lang="cs-CZ" altLang="sk-SK" dirty="0">
                <a:solidFill>
                  <a:srgbClr val="0084D1"/>
                </a:solidFill>
                <a:latin typeface="Arial" pitchFamily="34" charset="0"/>
                <a:ea typeface="Arial Unicode MS" pitchFamily="34" charset="-128"/>
                <a:cs typeface="Arial" pitchFamily="34" charset="0"/>
              </a:rPr>
              <a:t> úhrady.</a:t>
            </a:r>
          </a:p>
          <a:p>
            <a:pPr eaLnBrk="1" hangingPunct="1">
              <a:lnSpc>
                <a:spcPct val="100000"/>
              </a:lnSpc>
              <a:spcBef>
                <a:spcPts val="488"/>
              </a:spcBef>
              <a:spcAft>
                <a:spcPts val="1425"/>
              </a:spcAft>
              <a:buSzPct val="45000"/>
              <a:buFont typeface="Wingdings" pitchFamily="2" charset="2"/>
              <a:buChar char=""/>
            </a:pPr>
            <a:r>
              <a:rPr lang="cs-CZ" altLang="sk-SK" b="1" dirty="0">
                <a:solidFill>
                  <a:srgbClr val="002060"/>
                </a:solidFill>
                <a:latin typeface="Arial" pitchFamily="34" charset="0"/>
                <a:ea typeface="Arial Unicode MS" pitchFamily="34" charset="-128"/>
                <a:cs typeface="Arial" pitchFamily="34" charset="0"/>
              </a:rPr>
              <a:t>Definuje </a:t>
            </a:r>
            <a:r>
              <a:rPr lang="cs-CZ" altLang="sk-SK" b="1" dirty="0" err="1">
                <a:solidFill>
                  <a:srgbClr val="002060"/>
                </a:solidFill>
                <a:latin typeface="Arial" pitchFamily="34" charset="0"/>
                <a:ea typeface="Arial Unicode MS" pitchFamily="34" charset="-128"/>
                <a:cs typeface="Arial" pitchFamily="34" charset="0"/>
              </a:rPr>
              <a:t>dve</a:t>
            </a:r>
            <a:r>
              <a:rPr lang="cs-CZ" altLang="sk-SK" b="1" dirty="0">
                <a:solidFill>
                  <a:srgbClr val="002060"/>
                </a:solidFill>
                <a:latin typeface="Arial" pitchFamily="34" charset="0"/>
                <a:ea typeface="Arial Unicode MS" pitchFamily="34" charset="-128"/>
                <a:cs typeface="Arial" pitchFamily="34" charset="0"/>
              </a:rPr>
              <a:t> skupiny :</a:t>
            </a:r>
          </a:p>
          <a:p>
            <a:pPr eaLnBrk="1" hangingPunct="1">
              <a:lnSpc>
                <a:spcPct val="100000"/>
              </a:lnSpc>
              <a:spcBef>
                <a:spcPts val="488"/>
              </a:spcBef>
              <a:spcAft>
                <a:spcPts val="1425"/>
              </a:spcAft>
              <a:buClrTx/>
              <a:buSzTx/>
              <a:buFontTx/>
              <a:buNone/>
            </a:pPr>
            <a:r>
              <a:rPr lang="cs-CZ" altLang="sk-SK" dirty="0">
                <a:solidFill>
                  <a:srgbClr val="0084D1"/>
                </a:solidFill>
                <a:latin typeface="Arial" pitchFamily="34" charset="0"/>
                <a:ea typeface="Arial Unicode MS" pitchFamily="34" charset="-128"/>
                <a:cs typeface="Arial" pitchFamily="34" charset="0"/>
              </a:rPr>
              <a:t> </a:t>
            </a:r>
            <a:r>
              <a:rPr lang="cs-CZ" altLang="sk-SK" b="1" dirty="0">
                <a:solidFill>
                  <a:srgbClr val="002060"/>
                </a:solidFill>
                <a:latin typeface="Arial" pitchFamily="34" charset="0"/>
                <a:ea typeface="Arial Unicode MS" pitchFamily="34" charset="-128"/>
                <a:cs typeface="Arial" pitchFamily="34" charset="0"/>
              </a:rPr>
              <a:t>Prvá skupina </a:t>
            </a:r>
            <a:r>
              <a:rPr lang="cs-CZ" altLang="sk-SK" dirty="0">
                <a:solidFill>
                  <a:srgbClr val="0084D1"/>
                </a:solidFill>
                <a:latin typeface="Arial" pitchFamily="34" charset="0"/>
                <a:ea typeface="Arial Unicode MS" pitchFamily="34" charset="-128"/>
                <a:cs typeface="Arial" pitchFamily="34" charset="0"/>
              </a:rPr>
              <a:t>zahrnuje </a:t>
            </a:r>
            <a:r>
              <a:rPr lang="cs-CZ" altLang="sk-SK" dirty="0" err="1">
                <a:solidFill>
                  <a:srgbClr val="0084D1"/>
                </a:solidFill>
                <a:latin typeface="Arial" pitchFamily="34" charset="0"/>
                <a:ea typeface="Arial Unicode MS" pitchFamily="34" charset="-128"/>
                <a:cs typeface="Arial" pitchFamily="34" charset="0"/>
              </a:rPr>
              <a:t>indikácie</a:t>
            </a:r>
            <a:r>
              <a:rPr lang="cs-CZ" altLang="sk-SK" dirty="0">
                <a:solidFill>
                  <a:srgbClr val="0084D1"/>
                </a:solidFill>
                <a:latin typeface="Arial" pitchFamily="34" charset="0"/>
                <a:ea typeface="Arial Unicode MS" pitchFamily="34" charset="-128"/>
                <a:cs typeface="Arial" pitchFamily="34" charset="0"/>
              </a:rPr>
              <a:t>, u </a:t>
            </a:r>
            <a:r>
              <a:rPr lang="cs-CZ" altLang="sk-SK" dirty="0" err="1">
                <a:solidFill>
                  <a:srgbClr val="0084D1"/>
                </a:solidFill>
                <a:latin typeface="Arial" pitchFamily="34" charset="0"/>
                <a:ea typeface="Arial Unicode MS" pitchFamily="34" charset="-128"/>
                <a:cs typeface="Arial" pitchFamily="34" charset="0"/>
              </a:rPr>
              <a:t>ktorých</a:t>
            </a:r>
            <a:r>
              <a:rPr lang="cs-CZ" altLang="sk-SK" dirty="0">
                <a:solidFill>
                  <a:srgbClr val="0084D1"/>
                </a:solidFill>
                <a:latin typeface="Arial" pitchFamily="34" charset="0"/>
                <a:ea typeface="Arial Unicode MS" pitchFamily="34" charset="-128"/>
                <a:cs typeface="Arial" pitchFamily="34" charset="0"/>
              </a:rPr>
              <a:t> je </a:t>
            </a:r>
            <a:r>
              <a:rPr lang="cs-CZ" altLang="sk-SK" dirty="0" err="1">
                <a:solidFill>
                  <a:srgbClr val="0084D1"/>
                </a:solidFill>
                <a:latin typeface="Arial" pitchFamily="34" charset="0"/>
                <a:ea typeface="Arial Unicode MS" pitchFamily="34" charset="-128"/>
                <a:cs typeface="Arial" pitchFamily="34" charset="0"/>
              </a:rPr>
              <a:t>použitie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protónov</a:t>
            </a:r>
            <a:r>
              <a:rPr lang="cs-CZ" altLang="sk-SK" dirty="0">
                <a:solidFill>
                  <a:srgbClr val="0084D1"/>
                </a:solidFill>
                <a:latin typeface="Arial" pitchFamily="34" charset="0"/>
                <a:ea typeface="Arial Unicode MS" pitchFamily="34" charset="-128"/>
                <a:cs typeface="Arial" pitchFamily="34" charset="0"/>
              </a:rPr>
              <a:t> vhodné  u vysokého </a:t>
            </a:r>
            <a:r>
              <a:rPr lang="cs-CZ" altLang="sk-SK" dirty="0" err="1">
                <a:solidFill>
                  <a:srgbClr val="0084D1"/>
                </a:solidFill>
                <a:latin typeface="Arial" pitchFamily="34" charset="0"/>
                <a:ea typeface="Arial Unicode MS" pitchFamily="34" charset="-128"/>
                <a:cs typeface="Arial" pitchFamily="34" charset="0"/>
              </a:rPr>
              <a:t>percenta</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prípadov</a:t>
            </a:r>
            <a:r>
              <a:rPr lang="cs-CZ" altLang="sk-SK" dirty="0">
                <a:solidFill>
                  <a:srgbClr val="0084D1"/>
                </a:solidFill>
                <a:latin typeface="Arial" pitchFamily="34" charset="0"/>
                <a:ea typeface="Arial Unicode MS" pitchFamily="34" charset="-128"/>
                <a:cs typeface="Arial" pitchFamily="34" charset="0"/>
              </a:rPr>
              <a:t> a </a:t>
            </a:r>
            <a:r>
              <a:rPr lang="cs-CZ" altLang="sk-SK" b="1" dirty="0">
                <a:solidFill>
                  <a:srgbClr val="002060"/>
                </a:solidFill>
                <a:latin typeface="Arial" pitchFamily="34" charset="0"/>
                <a:ea typeface="Arial Unicode MS" pitchFamily="34" charset="-128"/>
                <a:cs typeface="Arial" pitchFamily="34" charset="0"/>
              </a:rPr>
              <a:t>druhá zahrnuje </a:t>
            </a:r>
            <a:r>
              <a:rPr lang="cs-CZ" altLang="sk-SK" dirty="0" err="1">
                <a:solidFill>
                  <a:srgbClr val="0084D1"/>
                </a:solidFill>
                <a:latin typeface="Arial" pitchFamily="34" charset="0"/>
                <a:ea typeface="Arial Unicode MS" pitchFamily="34" charset="-128"/>
                <a:cs typeface="Arial" pitchFamily="34" charset="0"/>
              </a:rPr>
              <a:t>indikácie</a:t>
            </a:r>
            <a:r>
              <a:rPr lang="cs-CZ" altLang="sk-SK" dirty="0">
                <a:solidFill>
                  <a:srgbClr val="0084D1"/>
                </a:solidFill>
                <a:latin typeface="Arial" pitchFamily="34" charset="0"/>
                <a:ea typeface="Arial Unicode MS" pitchFamily="34" charset="-128"/>
                <a:cs typeface="Arial" pitchFamily="34" charset="0"/>
              </a:rPr>
              <a:t>, kde je </a:t>
            </a:r>
            <a:r>
              <a:rPr lang="cs-CZ" altLang="sk-SK" dirty="0" err="1">
                <a:solidFill>
                  <a:srgbClr val="0084D1"/>
                </a:solidFill>
                <a:latin typeface="Arial" pitchFamily="34" charset="0"/>
                <a:ea typeface="Arial Unicode MS" pitchFamily="34" charset="-128"/>
                <a:cs typeface="Arial" pitchFamily="34" charset="0"/>
              </a:rPr>
              <a:t>protónová</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terapia</a:t>
            </a:r>
            <a:r>
              <a:rPr lang="cs-CZ" altLang="sk-SK" dirty="0">
                <a:solidFill>
                  <a:srgbClr val="0084D1"/>
                </a:solidFill>
                <a:latin typeface="Arial" pitchFamily="34" charset="0"/>
                <a:ea typeface="Arial Unicode MS" pitchFamily="34" charset="-128"/>
                <a:cs typeface="Arial" pitchFamily="34" charset="0"/>
              </a:rPr>
              <a:t> indikovaná za určitých </a:t>
            </a:r>
            <a:r>
              <a:rPr lang="cs-CZ" altLang="sk-SK" dirty="0" err="1">
                <a:solidFill>
                  <a:srgbClr val="0084D1"/>
                </a:solidFill>
                <a:latin typeface="Arial" pitchFamily="34" charset="0"/>
                <a:ea typeface="Arial Unicode MS" pitchFamily="34" charset="-128"/>
                <a:cs typeface="Arial" pitchFamily="34" charset="0"/>
              </a:rPr>
              <a:t>podmienok</a:t>
            </a:r>
            <a:r>
              <a:rPr lang="cs-CZ" altLang="sk-SK" dirty="0">
                <a:solidFill>
                  <a:srgbClr val="0084D1"/>
                </a:solidFill>
                <a:latin typeface="Arial" pitchFamily="34" charset="0"/>
                <a:ea typeface="Arial Unicode MS" pitchFamily="34" charset="-128"/>
                <a:cs typeface="Arial" pitchFamily="34" charset="0"/>
              </a:rPr>
              <a:t> a s povinností </a:t>
            </a:r>
            <a:r>
              <a:rPr lang="cs-CZ" altLang="sk-SK" dirty="0" err="1">
                <a:solidFill>
                  <a:srgbClr val="0084D1"/>
                </a:solidFill>
                <a:latin typeface="Arial" pitchFamily="34" charset="0"/>
                <a:ea typeface="Arial Unicode MS" pitchFamily="34" charset="-128"/>
                <a:cs typeface="Arial" pitchFamily="34" charset="0"/>
              </a:rPr>
              <a:t>zberu</a:t>
            </a:r>
            <a:r>
              <a:rPr lang="cs-CZ" altLang="sk-SK" dirty="0">
                <a:solidFill>
                  <a:srgbClr val="0084D1"/>
                </a:solidFill>
                <a:latin typeface="Arial" pitchFamily="34" charset="0"/>
                <a:ea typeface="Arial Unicode MS" pitchFamily="34" charset="-128"/>
                <a:cs typeface="Arial" pitchFamily="34" charset="0"/>
              </a:rPr>
              <a:t> dát o jej účinnosti (CED – </a:t>
            </a:r>
            <a:r>
              <a:rPr lang="cs-CZ" altLang="sk-SK" dirty="0" err="1">
                <a:solidFill>
                  <a:srgbClr val="0084D1"/>
                </a:solidFill>
                <a:latin typeface="Arial" pitchFamily="34" charset="0"/>
                <a:ea typeface="Arial Unicode MS" pitchFamily="34" charset="-128"/>
                <a:cs typeface="Arial" pitchFamily="34" charset="0"/>
              </a:rPr>
              <a:t>Coverage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with</a:t>
            </a:r>
            <a:r>
              <a:rPr lang="cs-CZ" altLang="sk-SK" dirty="0">
                <a:solidFill>
                  <a:srgbClr val="0084D1"/>
                </a:solidFill>
                <a:latin typeface="Arial" pitchFamily="34" charset="0"/>
                <a:ea typeface="Arial Unicode MS" pitchFamily="34" charset="-128"/>
                <a:cs typeface="Arial" pitchFamily="34" charset="0"/>
              </a:rPr>
              <a:t> Evidence </a:t>
            </a:r>
            <a:r>
              <a:rPr lang="cs-CZ" altLang="sk-SK" dirty="0" err="1">
                <a:solidFill>
                  <a:srgbClr val="0084D1"/>
                </a:solidFill>
                <a:latin typeface="Arial" pitchFamily="34" charset="0"/>
                <a:ea typeface="Arial Unicode MS" pitchFamily="34" charset="-128"/>
                <a:cs typeface="Arial" pitchFamily="34" charset="0"/>
              </a:rPr>
              <a:t>Development</a:t>
            </a:r>
            <a:r>
              <a:rPr lang="cs-CZ" altLang="sk-SK" dirty="0">
                <a:solidFill>
                  <a:srgbClr val="0084D1"/>
                </a:solidFill>
                <a:latin typeface="Arial" pitchFamily="34" charset="0"/>
                <a:ea typeface="Arial Unicode MS" pitchFamily="34" charset="-128"/>
                <a:cs typeface="Arial" pitchFamily="34" charset="0"/>
              </a:rPr>
              <a:t>).</a:t>
            </a:r>
          </a:p>
          <a:p>
            <a:pPr eaLnBrk="1" hangingPunct="1">
              <a:lnSpc>
                <a:spcPct val="100000"/>
              </a:lnSpc>
              <a:spcBef>
                <a:spcPts val="488"/>
              </a:spcBef>
              <a:spcAft>
                <a:spcPts val="1425"/>
              </a:spcAft>
              <a:buClrTx/>
              <a:buSzTx/>
              <a:buFontTx/>
              <a:buNone/>
            </a:pPr>
            <a:endParaRPr lang="cs-CZ" altLang="sk-SK" sz="2400" dirty="0">
              <a:solidFill>
                <a:srgbClr val="808080"/>
              </a:solidFill>
              <a:latin typeface="Century Gothic" pitchFamily="34" charset="0"/>
              <a:ea typeface="Arial Unicode MS" pitchFamily="34" charset="-128"/>
            </a:endParaRPr>
          </a:p>
        </p:txBody>
      </p:sp>
      <p:pic>
        <p:nvPicPr>
          <p:cNvPr id="348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733256"/>
            <a:ext cx="2210891" cy="977228"/>
          </a:xfrm>
          <a:prstGeom prst="rect">
            <a:avLst/>
          </a:prstGeom>
          <a:noFill/>
          <a:ln>
            <a:noFill/>
          </a:ln>
          <a:effectLst>
            <a:outerShdw dist="101823" dir="2700000" algn="ctr" rotWithShape="0">
              <a:srgbClr val="99CCFF"/>
            </a:outerShdw>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Lst>
        </p:spPr>
      </p:pic>
    </p:spTree>
    <p:extLst>
      <p:ext uri="{BB962C8B-B14F-4D97-AF65-F5344CB8AC3E}">
        <p14:creationId xmlns:p14="http://schemas.microsoft.com/office/powerpoint/2010/main" val="34034900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a:xfrm>
            <a:off x="457200" y="0"/>
            <a:ext cx="8229600" cy="1600200"/>
          </a:xfrm>
        </p:spPr>
        <p:txBody>
          <a:bodyPr lIns="90000" tIns="45000" rIns="90000" bIns="45000" anchor="t"/>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i="0" dirty="0" err="1" smtClean="0">
                <a:solidFill>
                  <a:srgbClr val="2F5897"/>
                </a:solidFill>
                <a:latin typeface="Arial" pitchFamily="34" charset="0"/>
                <a:cs typeface="Arial" pitchFamily="34" charset="0"/>
              </a:rPr>
              <a:t>Doporučenie</a:t>
            </a:r>
            <a:r>
              <a:rPr lang="cs-CZ" altLang="sk-SK" sz="3200" i="0" dirty="0" smtClean="0">
                <a:solidFill>
                  <a:srgbClr val="2F5897"/>
                </a:solidFill>
                <a:latin typeface="Arial" pitchFamily="34" charset="0"/>
                <a:cs typeface="Arial" pitchFamily="34" charset="0"/>
              </a:rPr>
              <a:t> ASTRO </a:t>
            </a:r>
            <a:r>
              <a:rPr lang="cs-CZ" altLang="sk-SK" sz="3200" i="0" dirty="0" err="1" smtClean="0">
                <a:solidFill>
                  <a:srgbClr val="2F5897"/>
                </a:solidFill>
                <a:latin typeface="Arial" pitchFamily="34" charset="0"/>
                <a:cs typeface="Arial" pitchFamily="34" charset="0"/>
              </a:rPr>
              <a:t>pre</a:t>
            </a:r>
            <a:r>
              <a:rPr lang="cs-CZ" altLang="sk-SK" sz="3200" i="0" dirty="0" smtClean="0">
                <a:solidFill>
                  <a:srgbClr val="2F5897"/>
                </a:solidFill>
                <a:latin typeface="Arial" pitchFamily="34" charset="0"/>
                <a:cs typeface="Arial" pitchFamily="34" charset="0"/>
              </a:rPr>
              <a:t> úhradu </a:t>
            </a:r>
            <a:r>
              <a:rPr lang="cs-CZ" altLang="sk-SK" sz="3200" i="0" dirty="0" err="1" smtClean="0">
                <a:solidFill>
                  <a:srgbClr val="2F5897"/>
                </a:solidFill>
                <a:latin typeface="Arial" pitchFamily="34" charset="0"/>
                <a:cs typeface="Arial" pitchFamily="34" charset="0"/>
              </a:rPr>
              <a:t>protónovej</a:t>
            </a:r>
            <a:r>
              <a:rPr lang="cs-CZ" altLang="sk-SK" sz="3200" i="0" dirty="0" smtClean="0">
                <a:solidFill>
                  <a:srgbClr val="2F5897"/>
                </a:solidFill>
                <a:latin typeface="Arial" pitchFamily="34" charset="0"/>
                <a:cs typeface="Arial" pitchFamily="34" charset="0"/>
              </a:rPr>
              <a:t> terapie(20.5.2014) </a:t>
            </a:r>
          </a:p>
        </p:txBody>
      </p:sp>
      <p:sp>
        <p:nvSpPr>
          <p:cNvPr id="36867" name="Text Box 2"/>
          <p:cNvSpPr txBox="1">
            <a:spLocks noChangeArrowheads="1"/>
          </p:cNvSpPr>
          <p:nvPr/>
        </p:nvSpPr>
        <p:spPr bwMode="auto">
          <a:xfrm>
            <a:off x="144463" y="1584325"/>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spcBef>
                <a:spcPts val="488"/>
              </a:spcBef>
              <a:spcAft>
                <a:spcPts val="1425"/>
              </a:spcAft>
            </a:pPr>
            <a:r>
              <a:rPr lang="cs-CZ" altLang="sk-SK" sz="2200" b="1" dirty="0">
                <a:solidFill>
                  <a:srgbClr val="0084D1"/>
                </a:solidFill>
                <a:latin typeface="Century Gothic" pitchFamily="34" charset="0"/>
                <a:ea typeface="Arial Unicode MS" pitchFamily="34" charset="-128"/>
              </a:rPr>
              <a:t>     </a:t>
            </a:r>
            <a:r>
              <a:rPr lang="cs-CZ" altLang="sk-SK" sz="2200" b="1" dirty="0">
                <a:solidFill>
                  <a:srgbClr val="002060"/>
                </a:solidFill>
                <a:latin typeface="Arial" pitchFamily="34" charset="0"/>
                <a:ea typeface="Arial Unicode MS" pitchFamily="34" charset="-128"/>
                <a:cs typeface="Arial" pitchFamily="34" charset="0"/>
              </a:rPr>
              <a:t>Prvá skupina zahrnuje:</a:t>
            </a:r>
          </a:p>
          <a:p>
            <a:pPr eaLnBrk="1" hangingPunct="1">
              <a:lnSpc>
                <a:spcPct val="100000"/>
              </a:lnSpc>
              <a:spcBef>
                <a:spcPts val="488"/>
              </a:spcBef>
              <a:spcAft>
                <a:spcPts val="1425"/>
              </a:spcAft>
              <a:buSzPct val="45000"/>
              <a:buFont typeface="Arial" charset="0"/>
              <a:buChar char="•"/>
            </a:pPr>
            <a:r>
              <a:rPr lang="cs-CZ" altLang="sk-SK" sz="2000" dirty="0" err="1">
                <a:solidFill>
                  <a:srgbClr val="0084D1"/>
                </a:solidFill>
                <a:latin typeface="Arial" pitchFamily="34" charset="0"/>
                <a:ea typeface="Arial Unicode MS" pitchFamily="34" charset="-128"/>
                <a:cs typeface="Arial" pitchFamily="34" charset="0"/>
              </a:rPr>
              <a:t>očné</a:t>
            </a:r>
            <a:r>
              <a:rPr lang="cs-CZ" altLang="sk-SK" sz="2000" dirty="0">
                <a:solidFill>
                  <a:srgbClr val="0084D1"/>
                </a:solidFill>
                <a:latin typeface="Arial" pitchFamily="34" charset="0"/>
                <a:ea typeface="Arial Unicode MS" pitchFamily="34" charset="-128"/>
                <a:cs typeface="Arial" pitchFamily="34" charset="0"/>
              </a:rPr>
              <a:t> nádory</a:t>
            </a:r>
          </a:p>
          <a:p>
            <a:pPr eaLnBrk="1" hangingPunct="1">
              <a:lnSpc>
                <a:spcPct val="100000"/>
              </a:lnSpc>
              <a:spcBef>
                <a:spcPts val="488"/>
              </a:spcBef>
              <a:spcAft>
                <a:spcPts val="1425"/>
              </a:spcAft>
              <a:buSzPct val="45000"/>
              <a:buFont typeface="Arial" charset="0"/>
              <a:buChar char="•"/>
            </a:pPr>
            <a:r>
              <a:rPr lang="cs-CZ" altLang="sk-SK" sz="2000" dirty="0">
                <a:solidFill>
                  <a:srgbClr val="0084D1"/>
                </a:solidFill>
                <a:latin typeface="Arial" pitchFamily="34" charset="0"/>
                <a:ea typeface="Arial Unicode MS" pitchFamily="34" charset="-128"/>
                <a:cs typeface="Arial" pitchFamily="34" charset="0"/>
              </a:rPr>
              <a:t>nádory </a:t>
            </a:r>
            <a:r>
              <a:rPr lang="cs-CZ" altLang="sk-SK" sz="2000" dirty="0" err="1">
                <a:solidFill>
                  <a:srgbClr val="0084D1"/>
                </a:solidFill>
                <a:latin typeface="Arial" pitchFamily="34" charset="0"/>
                <a:ea typeface="Arial Unicode MS" pitchFamily="34" charset="-128"/>
                <a:cs typeface="Arial" pitchFamily="34" charset="0"/>
              </a:rPr>
              <a:t>lebečnej</a:t>
            </a:r>
            <a:r>
              <a:rPr lang="cs-CZ" altLang="sk-SK" sz="2000" dirty="0">
                <a:solidFill>
                  <a:srgbClr val="0084D1"/>
                </a:solidFill>
                <a:latin typeface="Arial" pitchFamily="34" charset="0"/>
                <a:ea typeface="Arial Unicode MS" pitchFamily="34" charset="-128"/>
                <a:cs typeface="Arial" pitchFamily="34" charset="0"/>
              </a:rPr>
              <a:t> báze </a:t>
            </a:r>
          </a:p>
          <a:p>
            <a:pPr eaLnBrk="1" hangingPunct="1">
              <a:lnSpc>
                <a:spcPct val="100000"/>
              </a:lnSpc>
              <a:spcBef>
                <a:spcPts val="488"/>
              </a:spcBef>
              <a:spcAft>
                <a:spcPts val="1425"/>
              </a:spcAft>
              <a:buSzPct val="45000"/>
              <a:buFont typeface="Arial" charset="0"/>
              <a:buChar char="•"/>
            </a:pPr>
            <a:r>
              <a:rPr lang="cs-CZ" altLang="sk-SK" sz="2000" dirty="0">
                <a:solidFill>
                  <a:srgbClr val="0084D1"/>
                </a:solidFill>
                <a:latin typeface="Arial" pitchFamily="34" charset="0"/>
                <a:ea typeface="Arial Unicode MS" pitchFamily="34" charset="-128"/>
                <a:cs typeface="Arial" pitchFamily="34" charset="0"/>
              </a:rPr>
              <a:t>Primárné  </a:t>
            </a:r>
            <a:r>
              <a:rPr lang="cs-CZ" altLang="sk-SK" sz="2000" dirty="0" err="1">
                <a:solidFill>
                  <a:srgbClr val="0084D1"/>
                </a:solidFill>
                <a:latin typeface="Arial" pitchFamily="34" charset="0"/>
                <a:ea typeface="Arial Unicode MS" pitchFamily="34" charset="-128"/>
                <a:cs typeface="Arial" pitchFamily="34" charset="0"/>
              </a:rPr>
              <a:t>alebo</a:t>
            </a:r>
            <a:r>
              <a:rPr lang="cs-CZ" altLang="sk-SK" sz="2000" dirty="0">
                <a:solidFill>
                  <a:srgbClr val="0084D1"/>
                </a:solidFill>
                <a:latin typeface="Arial" pitchFamily="34" charset="0"/>
                <a:ea typeface="Arial Unicode MS" pitchFamily="34" charset="-128"/>
                <a:cs typeface="Arial" pitchFamily="34" charset="0"/>
              </a:rPr>
              <a:t> metastatické nádory </a:t>
            </a:r>
            <a:r>
              <a:rPr lang="cs-CZ" altLang="sk-SK" sz="2000" dirty="0" err="1">
                <a:solidFill>
                  <a:srgbClr val="0084D1"/>
                </a:solidFill>
                <a:latin typeface="Arial" pitchFamily="34" charset="0"/>
                <a:ea typeface="Arial Unicode MS" pitchFamily="34" charset="-128"/>
                <a:cs typeface="Arial" pitchFamily="34" charset="0"/>
              </a:rPr>
              <a:t>chrbtice</a:t>
            </a:r>
            <a:r>
              <a:rPr lang="cs-CZ" altLang="sk-SK" sz="2000" dirty="0">
                <a:solidFill>
                  <a:srgbClr val="0084D1"/>
                </a:solidFill>
                <a:latin typeface="Arial" pitchFamily="34" charset="0"/>
                <a:ea typeface="Arial Unicode MS" pitchFamily="34" charset="-128"/>
                <a:cs typeface="Arial" pitchFamily="34" charset="0"/>
              </a:rPr>
              <a:t>, u </a:t>
            </a:r>
            <a:r>
              <a:rPr lang="cs-CZ" altLang="sk-SK" sz="2000" dirty="0" err="1">
                <a:solidFill>
                  <a:srgbClr val="0084D1"/>
                </a:solidFill>
                <a:latin typeface="Arial" pitchFamily="34" charset="0"/>
                <a:ea typeface="Arial Unicode MS" pitchFamily="34" charset="-128"/>
                <a:cs typeface="Arial" pitchFamily="34" charset="0"/>
              </a:rPr>
              <a:t>ktorých</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nemôže</a:t>
            </a:r>
            <a:r>
              <a:rPr lang="cs-CZ" altLang="sk-SK" sz="2000" dirty="0">
                <a:solidFill>
                  <a:srgbClr val="0084D1"/>
                </a:solidFill>
                <a:latin typeface="Arial" pitchFamily="34" charset="0"/>
                <a:ea typeface="Arial Unicode MS" pitchFamily="34" charset="-128"/>
                <a:cs typeface="Arial" pitchFamily="34" charset="0"/>
              </a:rPr>
              <a:t> byť </a:t>
            </a:r>
            <a:r>
              <a:rPr lang="cs-CZ" altLang="sk-SK" sz="2000" dirty="0" err="1">
                <a:solidFill>
                  <a:srgbClr val="0084D1"/>
                </a:solidFill>
                <a:latin typeface="Arial" pitchFamily="34" charset="0"/>
                <a:ea typeface="Arial Unicode MS" pitchFamily="34" charset="-128"/>
                <a:cs typeface="Arial" pitchFamily="34" charset="0"/>
              </a:rPr>
              <a:t>dodržaná</a:t>
            </a:r>
            <a:r>
              <a:rPr lang="cs-CZ" altLang="sk-SK" sz="2000" dirty="0">
                <a:solidFill>
                  <a:srgbClr val="0084D1"/>
                </a:solidFill>
                <a:latin typeface="Arial" pitchFamily="34" charset="0"/>
                <a:ea typeface="Arial Unicode MS" pitchFamily="34" charset="-128"/>
                <a:cs typeface="Arial" pitchFamily="34" charset="0"/>
              </a:rPr>
              <a:t> toleranční dávka na </a:t>
            </a:r>
            <a:r>
              <a:rPr lang="cs-CZ" altLang="sk-SK" sz="2000" dirty="0" err="1">
                <a:solidFill>
                  <a:srgbClr val="0084D1"/>
                </a:solidFill>
                <a:latin typeface="Arial" pitchFamily="34" charset="0"/>
                <a:ea typeface="Arial Unicode MS" pitchFamily="34" charset="-128"/>
                <a:cs typeface="Arial" pitchFamily="34" charset="0"/>
              </a:rPr>
              <a:t>miechu</a:t>
            </a:r>
            <a:endParaRPr lang="cs-CZ" altLang="sk-SK" sz="2000" dirty="0">
              <a:solidFill>
                <a:srgbClr val="0084D1"/>
              </a:solidFill>
              <a:latin typeface="Arial" pitchFamily="34" charset="0"/>
              <a:ea typeface="Arial Unicode MS" pitchFamily="34" charset="-128"/>
              <a:cs typeface="Arial" pitchFamily="34" charset="0"/>
            </a:endParaRPr>
          </a:p>
          <a:p>
            <a:pPr eaLnBrk="1" hangingPunct="1">
              <a:lnSpc>
                <a:spcPct val="100000"/>
              </a:lnSpc>
              <a:spcBef>
                <a:spcPts val="488"/>
              </a:spcBef>
              <a:spcAft>
                <a:spcPts val="1425"/>
              </a:spcAft>
              <a:buSzPct val="45000"/>
              <a:buFont typeface="Arial" charset="0"/>
              <a:buChar char="•"/>
            </a:pPr>
            <a:r>
              <a:rPr lang="cs-CZ" altLang="sk-SK" sz="2000" dirty="0" err="1">
                <a:solidFill>
                  <a:srgbClr val="0084D1"/>
                </a:solidFill>
                <a:latin typeface="Arial" pitchFamily="34" charset="0"/>
                <a:ea typeface="Arial Unicode MS" pitchFamily="34" charset="-128"/>
                <a:cs typeface="Arial" pitchFamily="34" charset="0"/>
              </a:rPr>
              <a:t>Primárny</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hepatocelulárny</a:t>
            </a:r>
            <a:r>
              <a:rPr lang="cs-CZ" altLang="sk-SK" sz="2000" dirty="0">
                <a:solidFill>
                  <a:srgbClr val="0084D1"/>
                </a:solidFill>
                <a:latin typeface="Arial" pitchFamily="34" charset="0"/>
                <a:ea typeface="Arial Unicode MS" pitchFamily="34" charset="-128"/>
                <a:cs typeface="Arial" pitchFamily="34" charset="0"/>
              </a:rPr>
              <a:t> karcinom</a:t>
            </a:r>
          </a:p>
          <a:p>
            <a:pPr eaLnBrk="1" hangingPunct="1">
              <a:lnSpc>
                <a:spcPct val="100000"/>
              </a:lnSpc>
              <a:spcBef>
                <a:spcPts val="488"/>
              </a:spcBef>
              <a:spcAft>
                <a:spcPts val="1425"/>
              </a:spcAft>
              <a:buSzPct val="45000"/>
              <a:buFont typeface="Arial" charset="0"/>
              <a:buChar char="•"/>
            </a:pPr>
            <a:r>
              <a:rPr lang="cs-CZ" altLang="sk-SK" sz="2000" dirty="0">
                <a:solidFill>
                  <a:srgbClr val="0084D1"/>
                </a:solidFill>
                <a:latin typeface="Arial" pitchFamily="34" charset="0"/>
                <a:ea typeface="Arial Unicode MS" pitchFamily="34" charset="-128"/>
                <a:cs typeface="Arial" pitchFamily="34" charset="0"/>
              </a:rPr>
              <a:t>nádory </a:t>
            </a:r>
            <a:r>
              <a:rPr lang="cs-CZ" altLang="sk-SK" sz="2000" dirty="0" err="1">
                <a:solidFill>
                  <a:srgbClr val="0084D1"/>
                </a:solidFill>
                <a:latin typeface="Arial" pitchFamily="34" charset="0"/>
                <a:ea typeface="Arial Unicode MS" pitchFamily="34" charset="-128"/>
                <a:cs typeface="Arial" pitchFamily="34" charset="0"/>
              </a:rPr>
              <a:t>detského</a:t>
            </a:r>
            <a:r>
              <a:rPr lang="cs-CZ" altLang="sk-SK" sz="2000" dirty="0">
                <a:solidFill>
                  <a:srgbClr val="0084D1"/>
                </a:solidFill>
                <a:latin typeface="Arial" pitchFamily="34" charset="0"/>
                <a:ea typeface="Arial Unicode MS" pitchFamily="34" charset="-128"/>
                <a:cs typeface="Arial" pitchFamily="34" charset="0"/>
              </a:rPr>
              <a:t> veku (</a:t>
            </a:r>
            <a:r>
              <a:rPr lang="cs-CZ" altLang="sk-SK" sz="2000" dirty="0" err="1">
                <a:solidFill>
                  <a:srgbClr val="0084D1"/>
                </a:solidFill>
                <a:latin typeface="Arial" pitchFamily="34" charset="0"/>
                <a:ea typeface="Arial Unicode MS" pitchFamily="34" charset="-128"/>
                <a:cs typeface="Arial" pitchFamily="34" charset="0"/>
              </a:rPr>
              <a:t>kuratívna</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liečba</a:t>
            </a:r>
            <a:r>
              <a:rPr lang="cs-CZ" altLang="sk-SK" sz="2000" dirty="0">
                <a:solidFill>
                  <a:srgbClr val="0084D1"/>
                </a:solidFill>
                <a:latin typeface="Arial" pitchFamily="34" charset="0"/>
                <a:ea typeface="Arial Unicode MS" pitchFamily="34" charset="-128"/>
                <a:cs typeface="Arial" pitchFamily="34" charset="0"/>
              </a:rPr>
              <a:t> ale aj vybrané </a:t>
            </a:r>
            <a:r>
              <a:rPr lang="cs-CZ" altLang="sk-SK" sz="2000" dirty="0" err="1">
                <a:solidFill>
                  <a:srgbClr val="0084D1"/>
                </a:solidFill>
                <a:latin typeface="Arial" pitchFamily="34" charset="0"/>
                <a:ea typeface="Arial Unicode MS" pitchFamily="34" charset="-128"/>
                <a:cs typeface="Arial" pitchFamily="34" charset="0"/>
              </a:rPr>
              <a:t>paliatívne</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indikácie</a:t>
            </a:r>
            <a:r>
              <a:rPr lang="cs-CZ" altLang="sk-SK" sz="2000" dirty="0">
                <a:solidFill>
                  <a:srgbClr val="0084D1"/>
                </a:solidFill>
                <a:latin typeface="Arial" pitchFamily="34" charset="0"/>
                <a:ea typeface="Arial Unicode MS" pitchFamily="34" charset="-128"/>
                <a:cs typeface="Arial" pitchFamily="34" charset="0"/>
              </a:rPr>
              <a:t>)</a:t>
            </a:r>
          </a:p>
          <a:p>
            <a:pPr eaLnBrk="1" hangingPunct="1">
              <a:lnSpc>
                <a:spcPct val="100000"/>
              </a:lnSpc>
              <a:spcBef>
                <a:spcPts val="488"/>
              </a:spcBef>
              <a:spcAft>
                <a:spcPts val="1425"/>
              </a:spcAft>
              <a:buSzPct val="45000"/>
              <a:buFont typeface="Arial" charset="0"/>
              <a:buChar char="•"/>
            </a:pPr>
            <a:r>
              <a:rPr lang="cs-CZ" altLang="sk-SK" sz="2000" dirty="0" err="1">
                <a:solidFill>
                  <a:srgbClr val="0084D1"/>
                </a:solidFill>
                <a:latin typeface="Arial" pitchFamily="34" charset="0"/>
                <a:ea typeface="Arial Unicode MS" pitchFamily="34" charset="-128"/>
                <a:cs typeface="Arial" pitchFamily="34" charset="0"/>
              </a:rPr>
              <a:t>rádioterapia</a:t>
            </a:r>
            <a:r>
              <a:rPr lang="cs-CZ" altLang="sk-SK" sz="2000" dirty="0">
                <a:solidFill>
                  <a:srgbClr val="0084D1"/>
                </a:solidFill>
                <a:latin typeface="Arial" pitchFamily="34" charset="0"/>
                <a:ea typeface="Arial Unicode MS" pitchFamily="34" charset="-128"/>
                <a:cs typeface="Arial" pitchFamily="34" charset="0"/>
              </a:rPr>
              <a:t> u </a:t>
            </a:r>
            <a:r>
              <a:rPr lang="cs-CZ" altLang="sk-SK" sz="2000" dirty="0" err="1">
                <a:solidFill>
                  <a:srgbClr val="0084D1"/>
                </a:solidFill>
                <a:latin typeface="Arial" pitchFamily="34" charset="0"/>
                <a:ea typeface="Arial Unicode MS" pitchFamily="34" charset="-128"/>
                <a:cs typeface="Arial" pitchFamily="34" charset="0"/>
              </a:rPr>
              <a:t>pacientov</a:t>
            </a:r>
            <a:r>
              <a:rPr lang="cs-CZ" altLang="sk-SK" sz="2000" dirty="0">
                <a:solidFill>
                  <a:srgbClr val="0084D1"/>
                </a:solidFill>
                <a:latin typeface="Arial" pitchFamily="34" charset="0"/>
                <a:ea typeface="Arial Unicode MS" pitchFamily="34" charset="-128"/>
                <a:cs typeface="Arial" pitchFamily="34" charset="0"/>
              </a:rPr>
              <a:t> s genetickými </a:t>
            </a:r>
            <a:r>
              <a:rPr lang="cs-CZ" altLang="sk-SK" sz="2000" dirty="0" err="1">
                <a:solidFill>
                  <a:srgbClr val="0084D1"/>
                </a:solidFill>
                <a:latin typeface="Arial" pitchFamily="34" charset="0"/>
                <a:ea typeface="Arial Unicode MS" pitchFamily="34" charset="-128"/>
                <a:cs typeface="Arial" pitchFamily="34" charset="0"/>
              </a:rPr>
              <a:t>ochoreniami</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ktoré</a:t>
            </a:r>
            <a:r>
              <a:rPr lang="cs-CZ" altLang="sk-SK" sz="2000" dirty="0">
                <a:solidFill>
                  <a:srgbClr val="0084D1"/>
                </a:solidFill>
                <a:latin typeface="Arial" pitchFamily="34" charset="0"/>
                <a:ea typeface="Arial Unicode MS" pitchFamily="34" charset="-128"/>
                <a:cs typeface="Arial" pitchFamily="34" charset="0"/>
              </a:rPr>
              <a:t>  si </a:t>
            </a:r>
            <a:r>
              <a:rPr lang="cs-CZ" altLang="sk-SK" sz="2000" dirty="0" err="1">
                <a:solidFill>
                  <a:srgbClr val="0084D1"/>
                </a:solidFill>
                <a:latin typeface="Arial" pitchFamily="34" charset="0"/>
                <a:ea typeface="Arial Unicode MS" pitchFamily="34" charset="-128"/>
                <a:cs typeface="Arial" pitchFamily="34" charset="0"/>
              </a:rPr>
              <a:t>vyžadujú</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minimalizáciu</a:t>
            </a:r>
            <a:r>
              <a:rPr lang="cs-CZ" altLang="sk-SK" sz="2000" dirty="0">
                <a:solidFill>
                  <a:srgbClr val="0084D1"/>
                </a:solidFill>
                <a:latin typeface="Arial" pitchFamily="34" charset="0"/>
                <a:ea typeface="Arial Unicode MS" pitchFamily="34" charset="-128"/>
                <a:cs typeface="Arial" pitchFamily="34" charset="0"/>
              </a:rPr>
              <a:t>  </a:t>
            </a:r>
            <a:r>
              <a:rPr lang="cs-CZ" altLang="sk-SK" sz="2000" dirty="0" err="1">
                <a:solidFill>
                  <a:srgbClr val="0084D1"/>
                </a:solidFill>
                <a:latin typeface="Arial" pitchFamily="34" charset="0"/>
                <a:ea typeface="Arial Unicode MS" pitchFamily="34" charset="-128"/>
                <a:cs typeface="Arial" pitchFamily="34" charset="0"/>
              </a:rPr>
              <a:t>ožarovaného</a:t>
            </a:r>
            <a:r>
              <a:rPr lang="cs-CZ" altLang="sk-SK" sz="2000" dirty="0">
                <a:solidFill>
                  <a:srgbClr val="0084D1"/>
                </a:solidFill>
                <a:latin typeface="Arial" pitchFamily="34" charset="0"/>
                <a:ea typeface="Arial Unicode MS" pitchFamily="34" charset="-128"/>
                <a:cs typeface="Arial" pitchFamily="34" charset="0"/>
              </a:rPr>
              <a:t> objemu.</a:t>
            </a:r>
          </a:p>
          <a:p>
            <a:pPr eaLnBrk="1" hangingPunct="1">
              <a:lnSpc>
                <a:spcPct val="100000"/>
              </a:lnSpc>
              <a:spcBef>
                <a:spcPts val="488"/>
              </a:spcBef>
              <a:spcAft>
                <a:spcPts val="1425"/>
              </a:spcAft>
              <a:buClrTx/>
              <a:buSzTx/>
              <a:buFontTx/>
              <a:buNone/>
            </a:pPr>
            <a:endParaRPr lang="cs-CZ" altLang="sk-SK" sz="2000" dirty="0">
              <a:solidFill>
                <a:srgbClr val="808080"/>
              </a:solidFill>
              <a:latin typeface="Century Gothic" pitchFamily="34" charset="0"/>
              <a:ea typeface="Arial Unicode MS" pitchFamily="34" charset="-128"/>
            </a:endParaRPr>
          </a:p>
        </p:txBody>
      </p:sp>
      <p:pic>
        <p:nvPicPr>
          <p:cNvPr id="3686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5981594"/>
            <a:ext cx="2051694" cy="8764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6434078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a:xfrm>
            <a:off x="457200" y="0"/>
            <a:ext cx="8229600" cy="1600200"/>
          </a:xfrm>
        </p:spPr>
        <p:txBody>
          <a:bodyPr lIns="90000" tIns="45000" rIns="90000" bIns="45000" anchor="t"/>
          <a:lstStyle/>
          <a:p>
            <a:pP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i="0" dirty="0" err="1" smtClean="0">
                <a:solidFill>
                  <a:srgbClr val="2F5897"/>
                </a:solidFill>
                <a:latin typeface="Arial" pitchFamily="34" charset="0"/>
                <a:cs typeface="Arial" pitchFamily="34" charset="0"/>
              </a:rPr>
              <a:t>Doporučenie</a:t>
            </a:r>
            <a:r>
              <a:rPr lang="cs-CZ" altLang="sk-SK" sz="3200" i="0" dirty="0" smtClean="0">
                <a:solidFill>
                  <a:srgbClr val="2F5897"/>
                </a:solidFill>
                <a:latin typeface="Arial" pitchFamily="34" charset="0"/>
                <a:cs typeface="Arial" pitchFamily="34" charset="0"/>
              </a:rPr>
              <a:t> ASTRO </a:t>
            </a:r>
            <a:r>
              <a:rPr lang="cs-CZ" altLang="sk-SK" sz="3200" i="0" dirty="0" err="1" smtClean="0">
                <a:solidFill>
                  <a:srgbClr val="2F5897"/>
                </a:solidFill>
                <a:latin typeface="Arial" pitchFamily="34" charset="0"/>
                <a:cs typeface="Arial" pitchFamily="34" charset="0"/>
              </a:rPr>
              <a:t>pre</a:t>
            </a:r>
            <a:r>
              <a:rPr lang="cs-CZ" altLang="sk-SK" sz="3200" i="0" dirty="0" smtClean="0">
                <a:solidFill>
                  <a:srgbClr val="2F5897"/>
                </a:solidFill>
                <a:latin typeface="Arial" pitchFamily="34" charset="0"/>
                <a:cs typeface="Arial" pitchFamily="34" charset="0"/>
              </a:rPr>
              <a:t> úhradu </a:t>
            </a:r>
            <a:r>
              <a:rPr lang="cs-CZ" altLang="sk-SK" sz="3200" i="0" dirty="0" err="1" smtClean="0">
                <a:solidFill>
                  <a:srgbClr val="2F5897"/>
                </a:solidFill>
                <a:latin typeface="Arial" pitchFamily="34" charset="0"/>
                <a:cs typeface="Arial" pitchFamily="34" charset="0"/>
              </a:rPr>
              <a:t>protónovej</a:t>
            </a:r>
            <a:r>
              <a:rPr lang="cs-CZ" altLang="sk-SK" sz="3200" i="0" dirty="0" smtClean="0">
                <a:solidFill>
                  <a:srgbClr val="2F5897"/>
                </a:solidFill>
                <a:latin typeface="Arial" pitchFamily="34" charset="0"/>
                <a:cs typeface="Arial" pitchFamily="34" charset="0"/>
              </a:rPr>
              <a:t> terapie(20.5.2014) </a:t>
            </a:r>
          </a:p>
        </p:txBody>
      </p:sp>
      <p:sp>
        <p:nvSpPr>
          <p:cNvPr id="37891" name="Text Box 2"/>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spcBef>
                <a:spcPts val="488"/>
              </a:spcBef>
              <a:spcAft>
                <a:spcPts val="1425"/>
              </a:spcAft>
              <a:buSzPct val="45000"/>
              <a:buFont typeface="Arial" charset="0"/>
              <a:buChar char="•"/>
            </a:pPr>
            <a:r>
              <a:rPr lang="cs-CZ" altLang="sk-SK" b="1" dirty="0">
                <a:solidFill>
                  <a:srgbClr val="002060"/>
                </a:solidFill>
                <a:latin typeface="Arial" pitchFamily="34" charset="0"/>
                <a:ea typeface="Arial Unicode MS" pitchFamily="34" charset="-128"/>
                <a:cs typeface="Arial" pitchFamily="34" charset="0"/>
              </a:rPr>
              <a:t>Druhá skupina </a:t>
            </a:r>
            <a:r>
              <a:rPr lang="cs-CZ" altLang="sk-SK" b="1" dirty="0" smtClean="0">
                <a:solidFill>
                  <a:srgbClr val="002060"/>
                </a:solidFill>
                <a:latin typeface="Arial" pitchFamily="34" charset="0"/>
                <a:ea typeface="Arial Unicode MS" pitchFamily="34" charset="-128"/>
                <a:cs typeface="Arial" pitchFamily="34" charset="0"/>
              </a:rPr>
              <a:t>- </a:t>
            </a:r>
            <a:r>
              <a:rPr lang="cs-CZ" altLang="sk-SK" dirty="0" smtClean="0">
                <a:solidFill>
                  <a:srgbClr val="0084D1"/>
                </a:solidFill>
                <a:latin typeface="Arial" pitchFamily="34" charset="0"/>
                <a:ea typeface="Arial Unicode MS" pitchFamily="34" charset="-128"/>
                <a:cs typeface="Arial" pitchFamily="34" charset="0"/>
              </a:rPr>
              <a:t>vyžaduje </a:t>
            </a:r>
            <a:r>
              <a:rPr lang="cs-CZ" altLang="sk-SK" dirty="0" err="1">
                <a:solidFill>
                  <a:srgbClr val="0084D1"/>
                </a:solidFill>
                <a:latin typeface="Arial" pitchFamily="34" charset="0"/>
                <a:ea typeface="Arial Unicode MS" pitchFamily="34" charset="-128"/>
                <a:cs typeface="Arial" pitchFamily="34" charset="0"/>
              </a:rPr>
              <a:t>splnenie</a:t>
            </a:r>
            <a:r>
              <a:rPr lang="cs-CZ" altLang="sk-SK" dirty="0">
                <a:solidFill>
                  <a:srgbClr val="0084D1"/>
                </a:solidFill>
                <a:latin typeface="Arial" pitchFamily="34" charset="0"/>
                <a:ea typeface="Arial Unicode MS" pitchFamily="34" charset="-128"/>
                <a:cs typeface="Arial" pitchFamily="34" charset="0"/>
              </a:rPr>
              <a:t> všeobecných </a:t>
            </a:r>
            <a:r>
              <a:rPr lang="cs-CZ" altLang="sk-SK" dirty="0" err="1">
                <a:solidFill>
                  <a:srgbClr val="0084D1"/>
                </a:solidFill>
                <a:latin typeface="Arial" pitchFamily="34" charset="0"/>
                <a:ea typeface="Arial Unicode MS" pitchFamily="34" charset="-128"/>
                <a:cs typeface="Arial" pitchFamily="34" charset="0"/>
              </a:rPr>
              <a:t>podmienok</a:t>
            </a:r>
            <a:r>
              <a:rPr lang="cs-CZ" altLang="sk-SK" dirty="0">
                <a:solidFill>
                  <a:srgbClr val="0084D1"/>
                </a:solidFill>
                <a:latin typeface="Arial" pitchFamily="34" charset="0"/>
                <a:ea typeface="Arial Unicode MS" pitchFamily="34" charset="-128"/>
                <a:cs typeface="Arial" pitchFamily="34" charset="0"/>
              </a:rPr>
              <a:t>  a zároveň </a:t>
            </a:r>
            <a:r>
              <a:rPr lang="cs-CZ" altLang="sk-SK" dirty="0" err="1">
                <a:solidFill>
                  <a:srgbClr val="0084D1"/>
                </a:solidFill>
                <a:latin typeface="Arial" pitchFamily="34" charset="0"/>
                <a:ea typeface="Arial Unicode MS" pitchFamily="34" charset="-128"/>
                <a:cs typeface="Arial" pitchFamily="34" charset="0"/>
              </a:rPr>
              <a:t>zaradenie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pacientov</a:t>
            </a:r>
            <a:r>
              <a:rPr lang="cs-CZ" altLang="sk-SK" dirty="0">
                <a:solidFill>
                  <a:srgbClr val="0084D1"/>
                </a:solidFill>
                <a:latin typeface="Arial" pitchFamily="34" charset="0"/>
                <a:ea typeface="Arial Unicode MS" pitchFamily="34" charset="-128"/>
                <a:cs typeface="Arial" pitchFamily="34" charset="0"/>
              </a:rPr>
              <a:t>  do </a:t>
            </a:r>
            <a:r>
              <a:rPr lang="cs-CZ" altLang="sk-SK" dirty="0" err="1">
                <a:solidFill>
                  <a:srgbClr val="0084D1"/>
                </a:solidFill>
                <a:latin typeface="Arial" pitchFamily="34" charset="0"/>
                <a:ea typeface="Arial Unicode MS" pitchFamily="34" charset="-128"/>
                <a:cs typeface="Arial" pitchFamily="34" charset="0"/>
              </a:rPr>
              <a:t>klinickej</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štúdie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alebo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multiinštitucionálného</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registru,ktorý</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spĺňa</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požiadavky</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Medicare</a:t>
            </a:r>
            <a:r>
              <a:rPr lang="cs-CZ" altLang="sk-SK" dirty="0">
                <a:solidFill>
                  <a:srgbClr val="0084D1"/>
                </a:solidFill>
                <a:latin typeface="Arial" pitchFamily="34" charset="0"/>
                <a:ea typeface="Arial Unicode MS" pitchFamily="34" charset="-128"/>
                <a:cs typeface="Arial" pitchFamily="34" charset="0"/>
              </a:rPr>
              <a:t> na CED. </a:t>
            </a:r>
            <a:r>
              <a:rPr lang="cs-CZ" altLang="sk-SK" dirty="0" err="1">
                <a:solidFill>
                  <a:srgbClr val="0084D1"/>
                </a:solidFill>
                <a:latin typeface="Arial" pitchFamily="34" charset="0"/>
                <a:ea typeface="Arial Unicode MS" pitchFamily="34" charset="-128"/>
                <a:cs typeface="Arial" pitchFamily="34" charset="0"/>
              </a:rPr>
              <a:t>Doporučenie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pre</a:t>
            </a:r>
            <a:r>
              <a:rPr lang="cs-CZ" altLang="sk-SK" dirty="0">
                <a:solidFill>
                  <a:srgbClr val="0084D1"/>
                </a:solidFill>
                <a:latin typeface="Arial" pitchFamily="34" charset="0"/>
                <a:ea typeface="Arial Unicode MS" pitchFamily="34" charset="-128"/>
                <a:cs typeface="Arial" pitchFamily="34" charset="0"/>
              </a:rPr>
              <a:t> </a:t>
            </a:r>
            <a:r>
              <a:rPr lang="cs-CZ" altLang="sk-SK" dirty="0" err="1">
                <a:solidFill>
                  <a:srgbClr val="0084D1"/>
                </a:solidFill>
                <a:latin typeface="Arial" pitchFamily="34" charset="0"/>
                <a:ea typeface="Arial Unicode MS" pitchFamily="34" charset="-128"/>
                <a:cs typeface="Arial" pitchFamily="34" charset="0"/>
              </a:rPr>
              <a:t>indikácie</a:t>
            </a:r>
            <a:r>
              <a:rPr lang="cs-CZ" altLang="sk-SK" dirty="0">
                <a:solidFill>
                  <a:srgbClr val="0084D1"/>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SzPct val="45000"/>
              <a:buFont typeface="Arial" charset="0"/>
              <a:buChar char="•"/>
            </a:pPr>
            <a:r>
              <a:rPr lang="cs-CZ" altLang="sk-SK" dirty="0">
                <a:solidFill>
                  <a:srgbClr val="0084D1"/>
                </a:solidFill>
                <a:latin typeface="Arial" pitchFamily="34" charset="0"/>
                <a:ea typeface="Arial Unicode MS" pitchFamily="34" charset="-128"/>
                <a:cs typeface="Arial" pitchFamily="34" charset="0"/>
              </a:rPr>
              <a:t>nádory hlavy a krku</a:t>
            </a:r>
          </a:p>
          <a:p>
            <a:pPr eaLnBrk="1" hangingPunct="1">
              <a:lnSpc>
                <a:spcPct val="100000"/>
              </a:lnSpc>
              <a:spcBef>
                <a:spcPts val="488"/>
              </a:spcBef>
              <a:spcAft>
                <a:spcPts val="1425"/>
              </a:spcAft>
              <a:buSzPct val="45000"/>
              <a:buFont typeface="Arial" charset="0"/>
              <a:buChar char="•"/>
            </a:pPr>
            <a:r>
              <a:rPr lang="cs-CZ" altLang="sk-SK" dirty="0">
                <a:solidFill>
                  <a:srgbClr val="0084D1"/>
                </a:solidFill>
                <a:latin typeface="Arial" pitchFamily="34" charset="0"/>
                <a:ea typeface="Arial Unicode MS" pitchFamily="34" charset="-128"/>
                <a:cs typeface="Arial" pitchFamily="34" charset="0"/>
              </a:rPr>
              <a:t>nádory hrudníku</a:t>
            </a:r>
          </a:p>
          <a:p>
            <a:pPr eaLnBrk="1" hangingPunct="1">
              <a:lnSpc>
                <a:spcPct val="100000"/>
              </a:lnSpc>
              <a:spcBef>
                <a:spcPts val="488"/>
              </a:spcBef>
              <a:spcAft>
                <a:spcPts val="1425"/>
              </a:spcAft>
              <a:buSzPct val="45000"/>
              <a:buFont typeface="Arial" charset="0"/>
              <a:buChar char="•"/>
            </a:pPr>
            <a:r>
              <a:rPr lang="cs-CZ" altLang="sk-SK" dirty="0">
                <a:solidFill>
                  <a:srgbClr val="0084D1"/>
                </a:solidFill>
                <a:latin typeface="Arial" pitchFamily="34" charset="0"/>
                <a:ea typeface="Arial Unicode MS" pitchFamily="34" charset="-128"/>
                <a:cs typeface="Arial" pitchFamily="34" charset="0"/>
              </a:rPr>
              <a:t>nádory dutiny </a:t>
            </a:r>
            <a:r>
              <a:rPr lang="cs-CZ" altLang="sk-SK" dirty="0" err="1">
                <a:solidFill>
                  <a:srgbClr val="0084D1"/>
                </a:solidFill>
                <a:latin typeface="Arial" pitchFamily="34" charset="0"/>
                <a:ea typeface="Arial Unicode MS" pitchFamily="34" charset="-128"/>
                <a:cs typeface="Arial" pitchFamily="34" charset="0"/>
              </a:rPr>
              <a:t>brušnej</a:t>
            </a:r>
            <a:r>
              <a:rPr lang="cs-CZ" altLang="sk-SK" dirty="0">
                <a:solidFill>
                  <a:srgbClr val="0084D1"/>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SzPct val="45000"/>
              <a:buFont typeface="Arial" charset="0"/>
              <a:buChar char="•"/>
            </a:pPr>
            <a:r>
              <a:rPr lang="cs-CZ" altLang="sk-SK" dirty="0">
                <a:solidFill>
                  <a:srgbClr val="0084D1"/>
                </a:solidFill>
                <a:latin typeface="Arial" pitchFamily="34" charset="0"/>
                <a:ea typeface="Arial Unicode MS" pitchFamily="34" charset="-128"/>
                <a:cs typeface="Arial" pitchFamily="34" charset="0"/>
              </a:rPr>
              <a:t>nádory </a:t>
            </a:r>
            <a:r>
              <a:rPr lang="cs-CZ" altLang="sk-SK" dirty="0" err="1">
                <a:solidFill>
                  <a:srgbClr val="0084D1"/>
                </a:solidFill>
                <a:latin typeface="Arial" pitchFamily="34" charset="0"/>
                <a:ea typeface="Arial Unicode MS" pitchFamily="34" charset="-128"/>
                <a:cs typeface="Arial" pitchFamily="34" charset="0"/>
              </a:rPr>
              <a:t>panvy</a:t>
            </a:r>
            <a:endParaRPr lang="cs-CZ" altLang="sk-SK" dirty="0">
              <a:solidFill>
                <a:srgbClr val="0084D1"/>
              </a:solidFill>
              <a:latin typeface="Arial" pitchFamily="34" charset="0"/>
              <a:ea typeface="Arial Unicode MS" pitchFamily="34" charset="-128"/>
              <a:cs typeface="Arial" pitchFamily="34" charset="0"/>
            </a:endParaRPr>
          </a:p>
          <a:p>
            <a:pPr eaLnBrk="1" hangingPunct="1">
              <a:lnSpc>
                <a:spcPct val="100000"/>
              </a:lnSpc>
              <a:spcBef>
                <a:spcPts val="488"/>
              </a:spcBef>
              <a:spcAft>
                <a:spcPts val="1425"/>
              </a:spcAft>
              <a:buClr>
                <a:srgbClr val="FF0000"/>
              </a:buClr>
              <a:buSzPct val="45000"/>
              <a:buFont typeface="Arial" charset="0"/>
              <a:buChar char="•"/>
            </a:pPr>
            <a:r>
              <a:rPr lang="cs-CZ" altLang="sk-SK" sz="1600" b="1" dirty="0" err="1">
                <a:solidFill>
                  <a:srgbClr val="FF0000"/>
                </a:solidFill>
                <a:latin typeface="Arial" pitchFamily="34" charset="0"/>
                <a:ea typeface="Arial Unicode MS" pitchFamily="34" charset="-128"/>
                <a:cs typeface="Arial" pitchFamily="34" charset="0"/>
              </a:rPr>
              <a:t>Pre</a:t>
            </a:r>
            <a:r>
              <a:rPr lang="cs-CZ" altLang="sk-SK" sz="1600" b="1" dirty="0">
                <a:solidFill>
                  <a:srgbClr val="FF0000"/>
                </a:solidFill>
                <a:latin typeface="Arial" pitchFamily="34" charset="0"/>
                <a:ea typeface="Arial Unicode MS" pitchFamily="34" charset="-128"/>
                <a:cs typeface="Arial" pitchFamily="34" charset="0"/>
              </a:rPr>
              <a:t>  karcinom prostaty stále platí:  ASTRO trvá na  </a:t>
            </a:r>
            <a:r>
              <a:rPr lang="cs-CZ" altLang="sk-SK" sz="1600" b="1" dirty="0" err="1">
                <a:solidFill>
                  <a:srgbClr val="FF0000"/>
                </a:solidFill>
                <a:latin typeface="Arial" pitchFamily="34" charset="0"/>
                <a:ea typeface="Arial Unicode MS" pitchFamily="34" charset="-128"/>
                <a:cs typeface="Arial" pitchFamily="34" charset="0"/>
              </a:rPr>
              <a:t>potrebe</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dobre</a:t>
            </a:r>
            <a:r>
              <a:rPr lang="cs-CZ" altLang="sk-SK" sz="1600" b="1" dirty="0">
                <a:solidFill>
                  <a:srgbClr val="FF0000"/>
                </a:solidFill>
                <a:latin typeface="Arial" pitchFamily="34" charset="0"/>
                <a:ea typeface="Arial Unicode MS" pitchFamily="34" charset="-128"/>
                <a:cs typeface="Arial" pitchFamily="34" charset="0"/>
              </a:rPr>
              <a:t> navrhnutých  </a:t>
            </a:r>
            <a:r>
              <a:rPr lang="cs-CZ" altLang="sk-SK" sz="1600" b="1" dirty="0" err="1">
                <a:solidFill>
                  <a:srgbClr val="FF0000"/>
                </a:solidFill>
                <a:latin typeface="Arial" pitchFamily="34" charset="0"/>
                <a:ea typeface="Arial Unicode MS" pitchFamily="34" charset="-128"/>
                <a:cs typeface="Arial" pitchFamily="34" charset="0"/>
              </a:rPr>
              <a:t>registrov</a:t>
            </a:r>
            <a:r>
              <a:rPr lang="cs-CZ" altLang="sk-SK" sz="1600" b="1" dirty="0">
                <a:solidFill>
                  <a:srgbClr val="FF0000"/>
                </a:solidFill>
                <a:latin typeface="Arial" pitchFamily="34" charset="0"/>
                <a:ea typeface="Arial Unicode MS" pitchFamily="34" charset="-128"/>
                <a:cs typeface="Arial" pitchFamily="34" charset="0"/>
              </a:rPr>
              <a:t> a </a:t>
            </a:r>
            <a:r>
              <a:rPr lang="cs-CZ" altLang="sk-SK" sz="1600" b="1" dirty="0" err="1">
                <a:solidFill>
                  <a:srgbClr val="FF0000"/>
                </a:solidFill>
                <a:latin typeface="Arial" pitchFamily="34" charset="0"/>
                <a:ea typeface="Arial Unicode MS" pitchFamily="34" charset="-128"/>
                <a:cs typeface="Arial" pitchFamily="34" charset="0"/>
              </a:rPr>
              <a:t>štúdií</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ktoré</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urýchlia</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zber</a:t>
            </a:r>
            <a:r>
              <a:rPr lang="cs-CZ" altLang="sk-SK" sz="1600" b="1" dirty="0">
                <a:solidFill>
                  <a:srgbClr val="FF0000"/>
                </a:solidFill>
                <a:latin typeface="Arial" pitchFamily="34" charset="0"/>
                <a:ea typeface="Arial Unicode MS" pitchFamily="34" charset="-128"/>
                <a:cs typeface="Arial" pitchFamily="34" charset="0"/>
              </a:rPr>
              <a:t> dát o účinnosti a bezpečnosti </a:t>
            </a:r>
            <a:r>
              <a:rPr lang="cs-CZ" altLang="sk-SK" sz="1600" b="1" dirty="0" err="1">
                <a:solidFill>
                  <a:srgbClr val="FF0000"/>
                </a:solidFill>
                <a:latin typeface="Arial" pitchFamily="34" charset="0"/>
                <a:ea typeface="Arial Unicode MS" pitchFamily="34" charset="-128"/>
                <a:cs typeface="Arial" pitchFamily="34" charset="0"/>
              </a:rPr>
              <a:t>protónov</a:t>
            </a:r>
            <a:r>
              <a:rPr lang="cs-CZ" altLang="sk-SK" sz="1600" b="1" dirty="0">
                <a:solidFill>
                  <a:srgbClr val="FF0000"/>
                </a:solidFill>
                <a:latin typeface="Arial" pitchFamily="34" charset="0"/>
                <a:ea typeface="Arial Unicode MS" pitchFamily="34" charset="-128"/>
                <a:cs typeface="Arial" pitchFamily="34" charset="0"/>
              </a:rPr>
              <a:t>  v </a:t>
            </a:r>
            <a:r>
              <a:rPr lang="cs-CZ" altLang="sk-SK" sz="1600" b="1" dirty="0" err="1">
                <a:solidFill>
                  <a:srgbClr val="FF0000"/>
                </a:solidFill>
                <a:latin typeface="Arial" pitchFamily="34" charset="0"/>
                <a:ea typeface="Arial Unicode MS" pitchFamily="34" charset="-128"/>
                <a:cs typeface="Arial" pitchFamily="34" charset="0"/>
              </a:rPr>
              <a:t>tejto</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indikácii</a:t>
            </a:r>
            <a:r>
              <a:rPr lang="cs-CZ" altLang="sk-SK" sz="1600" b="1" dirty="0">
                <a:solidFill>
                  <a:srgbClr val="FF0000"/>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Clr>
                <a:srgbClr val="FF0000"/>
              </a:buClr>
              <a:buSzPct val="45000"/>
              <a:buFont typeface="Arial" charset="0"/>
              <a:buChar char="•"/>
            </a:pPr>
            <a:r>
              <a:rPr lang="cs-CZ" altLang="sk-SK" sz="1600" b="1" dirty="0">
                <a:solidFill>
                  <a:srgbClr val="FF0000"/>
                </a:solidFill>
                <a:latin typeface="Arial" pitchFamily="34" charset="0"/>
                <a:ea typeface="Arial Unicode MS" pitchFamily="34" charset="-128"/>
                <a:cs typeface="Arial" pitchFamily="34" charset="0"/>
              </a:rPr>
              <a:t>Primárná </a:t>
            </a:r>
            <a:r>
              <a:rPr lang="cs-CZ" altLang="sk-SK" sz="1600" b="1" dirty="0" err="1">
                <a:solidFill>
                  <a:srgbClr val="FF0000"/>
                </a:solidFill>
                <a:latin typeface="Arial" pitchFamily="34" charset="0"/>
                <a:ea typeface="Arial Unicode MS" pitchFamily="34" charset="-128"/>
                <a:cs typeface="Arial" pitchFamily="34" charset="0"/>
              </a:rPr>
              <a:t>liečba</a:t>
            </a:r>
            <a:r>
              <a:rPr lang="cs-CZ" altLang="sk-SK" sz="1600" b="1" dirty="0">
                <a:solidFill>
                  <a:srgbClr val="FF0000"/>
                </a:solidFill>
                <a:latin typeface="Arial" pitchFamily="34" charset="0"/>
                <a:ea typeface="Arial Unicode MS" pitchFamily="34" charset="-128"/>
                <a:cs typeface="Arial" pitchFamily="34" charset="0"/>
              </a:rPr>
              <a:t> Ca prostaty má byť  realizovaná v USA len  v rámci </a:t>
            </a:r>
            <a:r>
              <a:rPr lang="cs-CZ" altLang="sk-SK" sz="1600" b="1" dirty="0" err="1">
                <a:solidFill>
                  <a:srgbClr val="FF0000"/>
                </a:solidFill>
                <a:latin typeface="Arial" pitchFamily="34" charset="0"/>
                <a:ea typeface="Arial Unicode MS" pitchFamily="34" charset="-128"/>
                <a:cs typeface="Arial" pitchFamily="34" charset="0"/>
              </a:rPr>
              <a:t>registrov</a:t>
            </a:r>
            <a:r>
              <a:rPr lang="cs-CZ" altLang="sk-SK" sz="1600" b="1" dirty="0">
                <a:solidFill>
                  <a:srgbClr val="FF0000"/>
                </a:solidFill>
                <a:latin typeface="Arial" pitchFamily="34" charset="0"/>
                <a:ea typeface="Arial Unicode MS" pitchFamily="34" charset="-128"/>
                <a:cs typeface="Arial" pitchFamily="34" charset="0"/>
              </a:rPr>
              <a:t> nebo </a:t>
            </a:r>
            <a:r>
              <a:rPr lang="cs-CZ" altLang="sk-SK" sz="1600" b="1" dirty="0" err="1">
                <a:solidFill>
                  <a:srgbClr val="FF0000"/>
                </a:solidFill>
                <a:latin typeface="Arial" pitchFamily="34" charset="0"/>
                <a:ea typeface="Arial Unicode MS" pitchFamily="34" charset="-128"/>
                <a:cs typeface="Arial" pitchFamily="34" charset="0"/>
              </a:rPr>
              <a:t>prospektívnych</a:t>
            </a:r>
            <a:r>
              <a:rPr lang="cs-CZ" altLang="sk-SK" sz="1600" b="1" dirty="0">
                <a:solidFill>
                  <a:srgbClr val="FF0000"/>
                </a:solidFill>
                <a:latin typeface="Arial" pitchFamily="34" charset="0"/>
                <a:ea typeface="Arial Unicode MS" pitchFamily="34" charset="-128"/>
                <a:cs typeface="Arial" pitchFamily="34" charset="0"/>
              </a:rPr>
              <a:t> </a:t>
            </a:r>
            <a:r>
              <a:rPr lang="cs-CZ" altLang="sk-SK" sz="1600" b="1" dirty="0" err="1">
                <a:solidFill>
                  <a:srgbClr val="FF0000"/>
                </a:solidFill>
                <a:latin typeface="Arial" pitchFamily="34" charset="0"/>
                <a:ea typeface="Arial Unicode MS" pitchFamily="34" charset="-128"/>
                <a:cs typeface="Arial" pitchFamily="34" charset="0"/>
              </a:rPr>
              <a:t>trialov</a:t>
            </a:r>
            <a:r>
              <a:rPr lang="cs-CZ" altLang="sk-SK" sz="1600" b="1" dirty="0">
                <a:solidFill>
                  <a:srgbClr val="FF0000"/>
                </a:solidFill>
                <a:latin typeface="Arial" pitchFamily="34" charset="0"/>
                <a:ea typeface="Arial Unicode MS" pitchFamily="34" charset="-128"/>
                <a:cs typeface="Arial" pitchFamily="34" charset="0"/>
              </a:rPr>
              <a:t>.</a:t>
            </a:r>
          </a:p>
          <a:p>
            <a:pPr eaLnBrk="1" hangingPunct="1">
              <a:lnSpc>
                <a:spcPct val="100000"/>
              </a:lnSpc>
              <a:spcBef>
                <a:spcPts val="488"/>
              </a:spcBef>
              <a:spcAft>
                <a:spcPts val="1425"/>
              </a:spcAft>
              <a:buClrTx/>
              <a:buSzTx/>
              <a:buFontTx/>
              <a:buNone/>
            </a:pPr>
            <a:endParaRPr lang="cs-CZ" altLang="sk-SK" sz="2000" dirty="0">
              <a:solidFill>
                <a:srgbClr val="FF0000"/>
              </a:solidFill>
              <a:latin typeface="Century Gothic" pitchFamily="34" charset="0"/>
              <a:ea typeface="Arial Unicode MS" pitchFamily="34" charset="-128"/>
            </a:endParaRPr>
          </a:p>
        </p:txBody>
      </p:sp>
      <p:pic>
        <p:nvPicPr>
          <p:cNvPr id="3789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4005064"/>
            <a:ext cx="2167815" cy="9260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0159974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3200" b="1" dirty="0" smtClean="0">
                <a:solidFill>
                  <a:srgbClr val="2F5897"/>
                </a:solidFill>
                <a:latin typeface="Arial" pitchFamily="34" charset="0"/>
                <a:cs typeface="Arial" pitchFamily="34" charset="0"/>
              </a:rPr>
              <a:t>Záver I</a:t>
            </a:r>
            <a:endParaRPr lang="sk-SK" dirty="0"/>
          </a:p>
        </p:txBody>
      </p:sp>
      <p:sp>
        <p:nvSpPr>
          <p:cNvPr id="3" name="Zástupný symbol obsahu 2"/>
          <p:cNvSpPr>
            <a:spLocks noGrp="1"/>
          </p:cNvSpPr>
          <p:nvPr>
            <p:ph idx="1"/>
          </p:nvPr>
        </p:nvSpPr>
        <p:spPr>
          <a:xfrm>
            <a:off x="427939" y="1916832"/>
            <a:ext cx="8229600" cy="4525963"/>
          </a:xfrm>
        </p:spPr>
        <p:txBody>
          <a:bodyPr>
            <a:normAutofit/>
          </a:bodyPr>
          <a:lstStyle/>
          <a:p>
            <a:pPr>
              <a:buFont typeface="Wingdings" pitchFamily="2" charset="2"/>
              <a:buChar char="Ø"/>
            </a:pPr>
            <a:r>
              <a:rPr lang="sk-SK" sz="1800" dirty="0" smtClean="0">
                <a:solidFill>
                  <a:srgbClr val="0070C0"/>
                </a:solidFill>
                <a:latin typeface="Arial" pitchFamily="34" charset="0"/>
                <a:cs typeface="Arial" pitchFamily="34" charset="0"/>
              </a:rPr>
              <a:t>Priorita Slovenska  obnova  a doplnenie technológie </a:t>
            </a:r>
            <a:r>
              <a:rPr lang="sk-SK" sz="1800" dirty="0" err="1" smtClean="0">
                <a:solidFill>
                  <a:srgbClr val="0070C0"/>
                </a:solidFill>
                <a:latin typeface="Arial" pitchFamily="34" charset="0"/>
                <a:cs typeface="Arial" pitchFamily="34" charset="0"/>
              </a:rPr>
              <a:t>megavoltových</a:t>
            </a:r>
            <a:r>
              <a:rPr lang="sk-SK" sz="1800" dirty="0" smtClean="0">
                <a:solidFill>
                  <a:srgbClr val="0070C0"/>
                </a:solidFill>
                <a:latin typeface="Arial" pitchFamily="34" charset="0"/>
                <a:cs typeface="Arial" pitchFamily="34" charset="0"/>
              </a:rPr>
              <a:t> pracovísk v kontexte doporučení </a:t>
            </a:r>
            <a:r>
              <a:rPr lang="sk-SK" sz="1800" dirty="0" err="1" smtClean="0">
                <a:solidFill>
                  <a:srgbClr val="0070C0"/>
                </a:solidFill>
                <a:latin typeface="Arial" pitchFamily="34" charset="0"/>
                <a:cs typeface="Arial" pitchFamily="34" charset="0"/>
              </a:rPr>
              <a:t>ESTO-Quarts</a:t>
            </a:r>
            <a:r>
              <a:rPr lang="sk-SK" sz="1800" dirty="0" smtClean="0">
                <a:solidFill>
                  <a:srgbClr val="0070C0"/>
                </a:solidFill>
                <a:latin typeface="Arial" pitchFamily="34" charset="0"/>
                <a:cs typeface="Arial" pitchFamily="34" charset="0"/>
              </a:rPr>
              <a:t> a ESTRO HERO </a:t>
            </a:r>
            <a:r>
              <a:rPr lang="sk-SK" sz="1800" dirty="0" err="1" smtClean="0">
                <a:solidFill>
                  <a:srgbClr val="0070C0"/>
                </a:solidFill>
                <a:latin typeface="Arial" pitchFamily="34" charset="0"/>
                <a:cs typeface="Arial" pitchFamily="34" charset="0"/>
              </a:rPr>
              <a:t>survay</a:t>
            </a:r>
            <a:endParaRPr lang="sk-SK" sz="1800" dirty="0" smtClean="0">
              <a:solidFill>
                <a:srgbClr val="0070C0"/>
              </a:solidFill>
              <a:latin typeface="Arial" pitchFamily="34" charset="0"/>
              <a:cs typeface="Arial" pitchFamily="34" charset="0"/>
            </a:endParaRPr>
          </a:p>
          <a:p>
            <a:pPr>
              <a:buFont typeface="Wingdings" pitchFamily="2" charset="2"/>
              <a:buChar char="Ø"/>
            </a:pPr>
            <a:r>
              <a:rPr lang="sk-SK" sz="1800" dirty="0" smtClean="0">
                <a:solidFill>
                  <a:srgbClr val="0070C0"/>
                </a:solidFill>
                <a:latin typeface="Arial" pitchFamily="34" charset="0"/>
                <a:cs typeface="Arial" pitchFamily="34" charset="0"/>
              </a:rPr>
              <a:t>Potreba doplnenia pracovísk </a:t>
            </a:r>
            <a:r>
              <a:rPr lang="sk-SK" sz="1800" dirty="0" err="1" smtClean="0">
                <a:solidFill>
                  <a:srgbClr val="0070C0"/>
                </a:solidFill>
                <a:latin typeface="Arial" pitchFamily="34" charset="0"/>
                <a:cs typeface="Arial" pitchFamily="34" charset="0"/>
              </a:rPr>
              <a:t>brachyterapie</a:t>
            </a:r>
            <a:r>
              <a:rPr lang="sk-SK" sz="1800" dirty="0" smtClean="0">
                <a:solidFill>
                  <a:srgbClr val="0070C0"/>
                </a:solidFill>
                <a:latin typeface="Arial" pitchFamily="34" charset="0"/>
                <a:cs typeface="Arial" pitchFamily="34" charset="0"/>
              </a:rPr>
              <a:t> </a:t>
            </a:r>
          </a:p>
          <a:p>
            <a:pPr>
              <a:buFont typeface="Wingdings" pitchFamily="2" charset="2"/>
              <a:buChar char="Ø"/>
            </a:pPr>
            <a:r>
              <a:rPr lang="sk-SK" sz="1800" dirty="0" smtClean="0">
                <a:solidFill>
                  <a:srgbClr val="0070C0"/>
                </a:solidFill>
                <a:latin typeface="Arial" pitchFamily="34" charset="0"/>
                <a:cs typeface="Arial" pitchFamily="34" charset="0"/>
              </a:rPr>
              <a:t>Potreba doplnenia zoznamu výkonov v radiačnej onkológii  </a:t>
            </a:r>
          </a:p>
          <a:p>
            <a:pPr>
              <a:buFont typeface="Wingdings" pitchFamily="2" charset="2"/>
              <a:buChar char="Ø"/>
            </a:pPr>
            <a:r>
              <a:rPr lang="sk-SK" sz="1800" dirty="0" smtClean="0">
                <a:solidFill>
                  <a:srgbClr val="0070C0"/>
                </a:solidFill>
                <a:latin typeface="Arial" pitchFamily="34" charset="0"/>
                <a:cs typeface="Arial" pitchFamily="34" charset="0"/>
              </a:rPr>
              <a:t>Je potreba akceptácie limitácií súčasný najmodernejších technológií fotónovej terapie u vybraných klinických situácií a </a:t>
            </a:r>
            <a:r>
              <a:rPr lang="sk-SK" sz="1800" dirty="0" err="1" smtClean="0">
                <a:solidFill>
                  <a:srgbClr val="0070C0"/>
                </a:solidFill>
                <a:latin typeface="Arial" pitchFamily="34" charset="0"/>
                <a:cs typeface="Arial" pitchFamily="34" charset="0"/>
              </a:rPr>
              <a:t>onkolog.dg</a:t>
            </a:r>
            <a:r>
              <a:rPr lang="sk-SK" sz="1800" dirty="0" smtClean="0">
                <a:solidFill>
                  <a:srgbClr val="0070C0"/>
                </a:solidFill>
                <a:latin typeface="Arial" pitchFamily="34" charset="0"/>
                <a:cs typeface="Arial" pitchFamily="34" charset="0"/>
              </a:rPr>
              <a:t>.</a:t>
            </a:r>
          </a:p>
          <a:p>
            <a:pPr>
              <a:buFont typeface="Wingdings" pitchFamily="2" charset="2"/>
              <a:buChar char="Ø"/>
            </a:pPr>
            <a:r>
              <a:rPr lang="sk-SK" sz="1800" dirty="0" smtClean="0">
                <a:solidFill>
                  <a:srgbClr val="0070C0"/>
                </a:solidFill>
                <a:latin typeface="Arial" pitchFamily="34" charset="0"/>
                <a:cs typeface="Arial" pitchFamily="34" charset="0"/>
              </a:rPr>
              <a:t>Technologický vývoj nie je možné ignorovať, obdobne ako bol vývoj od </a:t>
            </a:r>
            <a:r>
              <a:rPr lang="sk-SK" sz="1800" dirty="0" err="1" smtClean="0">
                <a:solidFill>
                  <a:srgbClr val="0070C0"/>
                </a:solidFill>
                <a:latin typeface="Arial" pitchFamily="34" charset="0"/>
                <a:cs typeface="Arial" pitchFamily="34" charset="0"/>
              </a:rPr>
              <a:t>rtg</a:t>
            </a:r>
            <a:r>
              <a:rPr lang="sk-SK" sz="1800" dirty="0" smtClean="0">
                <a:solidFill>
                  <a:srgbClr val="0070C0"/>
                </a:solidFill>
                <a:latin typeface="Arial" pitchFamily="34" charset="0"/>
                <a:cs typeface="Arial" pitchFamily="34" charset="0"/>
              </a:rPr>
              <a:t> ožarovacích prístrojov cez CO 60 a LA s technikami 3D-CRT, IMRT, IGRT, </a:t>
            </a:r>
            <a:r>
              <a:rPr lang="sk-SK" sz="1800" dirty="0" err="1" smtClean="0">
                <a:solidFill>
                  <a:srgbClr val="0070C0"/>
                </a:solidFill>
                <a:latin typeface="Arial" pitchFamily="34" charset="0"/>
                <a:cs typeface="Arial" pitchFamily="34" charset="0"/>
              </a:rPr>
              <a:t>Rapid</a:t>
            </a:r>
            <a:r>
              <a:rPr lang="sk-SK" sz="1800" dirty="0" smtClean="0">
                <a:solidFill>
                  <a:srgbClr val="0070C0"/>
                </a:solidFill>
                <a:latin typeface="Arial" pitchFamily="34" charset="0"/>
                <a:cs typeface="Arial" pitchFamily="34" charset="0"/>
              </a:rPr>
              <a:t> </a:t>
            </a:r>
            <a:r>
              <a:rPr lang="sk-SK" sz="1800" dirty="0" err="1" smtClean="0">
                <a:solidFill>
                  <a:srgbClr val="0070C0"/>
                </a:solidFill>
                <a:latin typeface="Arial" pitchFamily="34" charset="0"/>
                <a:cs typeface="Arial" pitchFamily="34" charset="0"/>
              </a:rPr>
              <a:t>Arch</a:t>
            </a:r>
            <a:r>
              <a:rPr lang="sk-SK" sz="1800" dirty="0" smtClean="0">
                <a:solidFill>
                  <a:srgbClr val="0070C0"/>
                </a:solidFill>
                <a:latin typeface="Arial" pitchFamily="34" charset="0"/>
                <a:cs typeface="Arial" pitchFamily="34" charset="0"/>
              </a:rPr>
              <a:t>  techník.</a:t>
            </a:r>
          </a:p>
          <a:p>
            <a:pPr>
              <a:buFont typeface="Wingdings" pitchFamily="2" charset="2"/>
              <a:buChar char="Ø"/>
            </a:pPr>
            <a:r>
              <a:rPr lang="sk-SK" sz="1800" dirty="0" smtClean="0">
                <a:solidFill>
                  <a:srgbClr val="0070C0"/>
                </a:solidFill>
                <a:latin typeface="Arial" pitchFamily="34" charset="0"/>
                <a:cs typeface="Arial" pitchFamily="34" charset="0"/>
              </a:rPr>
              <a:t>Stúpajúci počet ožiarených pacientov, centier protónovej terapie –onkologické centrá doplňujú komplexnosť v radiačnej onkológii</a:t>
            </a:r>
          </a:p>
          <a:p>
            <a:pPr>
              <a:buFont typeface="Wingdings" pitchFamily="2" charset="2"/>
              <a:buChar char="Ø"/>
            </a:pPr>
            <a:r>
              <a:rPr lang="sk-SK" sz="1800" dirty="0" smtClean="0">
                <a:solidFill>
                  <a:srgbClr val="0070C0"/>
                </a:solidFill>
                <a:latin typeface="Arial" pitchFamily="34" charset="0"/>
                <a:cs typeface="Arial" pitchFamily="34" charset="0"/>
              </a:rPr>
              <a:t>Sú dnes definované jasné indikácie pre partikulárnu </a:t>
            </a:r>
            <a:r>
              <a:rPr lang="sk-SK" sz="1800" dirty="0" err="1" smtClean="0">
                <a:solidFill>
                  <a:srgbClr val="0070C0"/>
                </a:solidFill>
                <a:latin typeface="Arial" pitchFamily="34" charset="0"/>
                <a:cs typeface="Arial" pitchFamily="34" charset="0"/>
              </a:rPr>
              <a:t>terapiu-ASTRO</a:t>
            </a:r>
            <a:r>
              <a:rPr lang="sk-SK" sz="1800" dirty="0" smtClean="0">
                <a:solidFill>
                  <a:srgbClr val="0070C0"/>
                </a:solidFill>
                <a:latin typeface="Arial" pitchFamily="34" charset="0"/>
                <a:cs typeface="Arial" pitchFamily="34" charset="0"/>
              </a:rPr>
              <a:t> </a:t>
            </a:r>
            <a:r>
              <a:rPr lang="sk-SK" sz="1800" dirty="0" err="1" smtClean="0">
                <a:solidFill>
                  <a:srgbClr val="0070C0"/>
                </a:solidFill>
                <a:latin typeface="Arial" pitchFamily="34" charset="0"/>
                <a:cs typeface="Arial" pitchFamily="34" charset="0"/>
              </a:rPr>
              <a:t>doporučenia</a:t>
            </a:r>
            <a:r>
              <a:rPr lang="sk-SK" sz="1800" dirty="0" smtClean="0">
                <a:solidFill>
                  <a:srgbClr val="0070C0"/>
                </a:solidFill>
                <a:latin typeface="Arial" pitchFamily="34" charset="0"/>
                <a:cs typeface="Arial" pitchFamily="34" charset="0"/>
              </a:rPr>
              <a:t> 2014, ako  i potreba CED- zberu dát za účelom doplnenia úrovne dôkazov pre využitie protónov.  </a:t>
            </a:r>
            <a:endParaRPr lang="sk-SK" sz="1800" dirty="0">
              <a:solidFill>
                <a:srgbClr val="0070C0"/>
              </a:solidFill>
              <a:latin typeface="Arial" pitchFamily="34" charset="0"/>
              <a:cs typeface="Arial" pitchFamily="34" charset="0"/>
            </a:endParaRPr>
          </a:p>
        </p:txBody>
      </p:sp>
      <p:sp>
        <p:nvSpPr>
          <p:cNvPr id="4" name="AutoShape 2" descr="Výsledok vyhľadávania obrázkov pre dopyt acccept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sp>
        <p:nvSpPr>
          <p:cNvPr id="5" name="AutoShape 4" descr="Výsledok vyhľadávania obrázkov pre dopyt acccept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pic>
        <p:nvPicPr>
          <p:cNvPr id="4102" name="Picture 6" descr="http://www.inandfi-credits.fr/wp-content/uploads/2012/03/criteres_acceptation_dossier_cred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0247" y="19382"/>
            <a:ext cx="1270141" cy="186080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www.clic2buy.com/wp-content/uploads/2015/08/Crit%C3%A8res-de-choi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382"/>
            <a:ext cx="1521202" cy="1825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98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3200" b="1" dirty="0">
                <a:latin typeface="Arial" pitchFamily="34" charset="0"/>
                <a:cs typeface="Arial" pitchFamily="34" charset="0"/>
              </a:rPr>
              <a:t>Záver </a:t>
            </a:r>
            <a:r>
              <a:rPr lang="sk-SK" sz="3200" b="1" dirty="0" smtClean="0">
                <a:latin typeface="Arial" pitchFamily="34" charset="0"/>
                <a:cs typeface="Arial" pitchFamily="34" charset="0"/>
              </a:rPr>
              <a:t>II</a:t>
            </a:r>
            <a:endParaRPr lang="sk-SK" sz="3200" b="1" dirty="0">
              <a:latin typeface="Arial" pitchFamily="34" charset="0"/>
              <a:cs typeface="Arial" pitchFamily="34" charset="0"/>
            </a:endParaRPr>
          </a:p>
        </p:txBody>
      </p:sp>
      <p:sp>
        <p:nvSpPr>
          <p:cNvPr id="3" name="Zástupný symbol obsahu 2"/>
          <p:cNvSpPr>
            <a:spLocks noGrp="1"/>
          </p:cNvSpPr>
          <p:nvPr>
            <p:ph idx="1"/>
          </p:nvPr>
        </p:nvSpPr>
        <p:spPr/>
        <p:txBody>
          <a:bodyPr>
            <a:normAutofit lnSpcReduction="10000"/>
          </a:bodyPr>
          <a:lstStyle/>
          <a:p>
            <a:pPr>
              <a:buFont typeface="Wingdings" pitchFamily="2" charset="2"/>
              <a:buChar char="Ø"/>
            </a:pPr>
            <a:r>
              <a:rPr lang="sk-SK" sz="1800" dirty="0">
                <a:solidFill>
                  <a:srgbClr val="0070C0"/>
                </a:solidFill>
                <a:latin typeface="Arial" pitchFamily="34" charset="0"/>
                <a:cs typeface="Arial" pitchFamily="34" charset="0"/>
              </a:rPr>
              <a:t>Rozšírenie poznatkov o </a:t>
            </a:r>
            <a:r>
              <a:rPr lang="sk-SK" sz="1800" dirty="0" err="1">
                <a:solidFill>
                  <a:srgbClr val="0070C0"/>
                </a:solidFill>
                <a:latin typeface="Arial" pitchFamily="34" charset="0"/>
                <a:cs typeface="Arial" pitchFamily="34" charset="0"/>
              </a:rPr>
              <a:t>rádiobiológii</a:t>
            </a:r>
            <a:r>
              <a:rPr lang="sk-SK" sz="1800" dirty="0">
                <a:solidFill>
                  <a:srgbClr val="0070C0"/>
                </a:solidFill>
                <a:latin typeface="Arial" pitchFamily="34" charset="0"/>
                <a:cs typeface="Arial" pitchFamily="34" charset="0"/>
              </a:rPr>
              <a:t> protónového zväzku dáva základ v pokračovaní v kooperácii </a:t>
            </a:r>
            <a:r>
              <a:rPr lang="sk-SK" sz="1800" dirty="0" smtClean="0">
                <a:solidFill>
                  <a:srgbClr val="0070C0"/>
                </a:solidFill>
                <a:latin typeface="Arial" pitchFamily="34" charset="0"/>
                <a:cs typeface="Arial" pitchFamily="34" charset="0"/>
              </a:rPr>
              <a:t>s </a:t>
            </a:r>
          </a:p>
          <a:p>
            <a:pPr marL="0" indent="0">
              <a:buNone/>
            </a:pPr>
            <a:endParaRPr lang="sk-SK" sz="1800" dirty="0">
              <a:solidFill>
                <a:srgbClr val="0070C0"/>
              </a:solidFill>
              <a:latin typeface="Arial" pitchFamily="34" charset="0"/>
              <a:cs typeface="Arial" pitchFamily="34" charset="0"/>
            </a:endParaRPr>
          </a:p>
          <a:p>
            <a:pPr marL="0" indent="0">
              <a:buNone/>
            </a:pPr>
            <a:r>
              <a:rPr lang="sk-SK" sz="1800" dirty="0" smtClean="0">
                <a:solidFill>
                  <a:srgbClr val="0070C0"/>
                </a:solidFill>
                <a:latin typeface="Arial" pitchFamily="34" charset="0"/>
                <a:cs typeface="Arial" pitchFamily="34" charset="0"/>
              </a:rPr>
              <a:t>     </a:t>
            </a:r>
            <a:r>
              <a:rPr lang="sk-SK" sz="1800" dirty="0">
                <a:solidFill>
                  <a:srgbClr val="0070C0"/>
                </a:solidFill>
                <a:latin typeface="Arial" pitchFamily="34" charset="0"/>
                <a:cs typeface="Arial" pitchFamily="34" charset="0"/>
              </a:rPr>
              <a:t>-  </a:t>
            </a:r>
            <a:r>
              <a:rPr lang="sk-SK" sz="1800" dirty="0" err="1">
                <a:solidFill>
                  <a:srgbClr val="0070C0"/>
                </a:solidFill>
                <a:latin typeface="Arial" pitchFamily="34" charset="0"/>
                <a:cs typeface="Arial" pitchFamily="34" charset="0"/>
              </a:rPr>
              <a:t>Radiobiologickým</a:t>
            </a:r>
            <a:r>
              <a:rPr lang="sk-SK" sz="1800" dirty="0">
                <a:solidFill>
                  <a:srgbClr val="0070C0"/>
                </a:solidFill>
                <a:latin typeface="Arial" pitchFamily="34" charset="0"/>
                <a:cs typeface="Arial" pitchFamily="34" charset="0"/>
              </a:rPr>
              <a:t> laboratóriom Ústavu experimentálnej      </a:t>
            </a:r>
          </a:p>
          <a:p>
            <a:pPr marL="0" indent="0">
              <a:buNone/>
            </a:pPr>
            <a:r>
              <a:rPr lang="sk-SK" sz="1800" dirty="0">
                <a:solidFill>
                  <a:srgbClr val="0070C0"/>
                </a:solidFill>
                <a:latin typeface="Arial" pitchFamily="34" charset="0"/>
                <a:cs typeface="Arial" pitchFamily="34" charset="0"/>
              </a:rPr>
              <a:t>     onkológie  </a:t>
            </a:r>
            <a:r>
              <a:rPr lang="sk-SK" sz="1800" dirty="0" smtClean="0">
                <a:solidFill>
                  <a:srgbClr val="0070C0"/>
                </a:solidFill>
                <a:latin typeface="Arial" pitchFamily="34" charset="0"/>
                <a:cs typeface="Arial" pitchFamily="34" charset="0"/>
              </a:rPr>
              <a:t>SAV</a:t>
            </a:r>
          </a:p>
          <a:p>
            <a:pPr marL="0" indent="0">
              <a:buNone/>
            </a:pPr>
            <a:endParaRPr lang="sk-SK" sz="1800" dirty="0">
              <a:solidFill>
                <a:srgbClr val="0070C0"/>
              </a:solidFill>
              <a:latin typeface="Arial" pitchFamily="34" charset="0"/>
              <a:cs typeface="Arial" pitchFamily="34" charset="0"/>
            </a:endParaRPr>
          </a:p>
          <a:p>
            <a:pPr marL="0" indent="0">
              <a:buNone/>
            </a:pPr>
            <a:r>
              <a:rPr lang="sk-SK" sz="1800" dirty="0">
                <a:solidFill>
                  <a:srgbClr val="0070C0"/>
                </a:solidFill>
                <a:latin typeface="Arial" pitchFamily="34" charset="0"/>
                <a:cs typeface="Arial" pitchFamily="34" charset="0"/>
              </a:rPr>
              <a:t>    -  JLF UK v  Martine </a:t>
            </a:r>
            <a:r>
              <a:rPr lang="sk-SK" sz="1800" dirty="0" smtClean="0">
                <a:solidFill>
                  <a:srgbClr val="0070C0"/>
                </a:solidFill>
                <a:latin typeface="Arial" pitchFamily="34" charset="0"/>
                <a:cs typeface="Arial" pitchFamily="34" charset="0"/>
              </a:rPr>
              <a:t>  Ústavom </a:t>
            </a:r>
            <a:r>
              <a:rPr lang="sk-SK" sz="1800" dirty="0">
                <a:solidFill>
                  <a:srgbClr val="0070C0"/>
                </a:solidFill>
                <a:latin typeface="Arial" pitchFamily="34" charset="0"/>
                <a:cs typeface="Arial" pitchFamily="34" charset="0"/>
              </a:rPr>
              <a:t>lekárskej </a:t>
            </a:r>
            <a:r>
              <a:rPr lang="sk-SK" sz="1800" dirty="0" smtClean="0">
                <a:solidFill>
                  <a:srgbClr val="0070C0"/>
                </a:solidFill>
                <a:latin typeface="Arial" pitchFamily="34" charset="0"/>
                <a:cs typeface="Arial" pitchFamily="34" charset="0"/>
              </a:rPr>
              <a:t>biochémie</a:t>
            </a:r>
          </a:p>
          <a:p>
            <a:pPr marL="0" indent="0">
              <a:buNone/>
            </a:pPr>
            <a:endParaRPr lang="sk-SK" sz="1800" dirty="0">
              <a:solidFill>
                <a:srgbClr val="0070C0"/>
              </a:solidFill>
              <a:latin typeface="Arial" pitchFamily="34" charset="0"/>
              <a:cs typeface="Arial" pitchFamily="34" charset="0"/>
            </a:endParaRPr>
          </a:p>
          <a:p>
            <a:pPr marL="0" indent="0">
              <a:buNone/>
            </a:pPr>
            <a:r>
              <a:rPr lang="sk-SK" sz="1800" dirty="0">
                <a:solidFill>
                  <a:srgbClr val="0070C0"/>
                </a:solidFill>
                <a:latin typeface="Arial" pitchFamily="34" charset="0"/>
                <a:cs typeface="Arial" pitchFamily="34" charset="0"/>
              </a:rPr>
              <a:t>    -  Elektrotechnickou  </a:t>
            </a:r>
            <a:r>
              <a:rPr lang="sk-SK" sz="1800" dirty="0" smtClean="0">
                <a:solidFill>
                  <a:srgbClr val="0070C0"/>
                </a:solidFill>
                <a:latin typeface="Arial" pitchFamily="34" charset="0"/>
                <a:cs typeface="Arial" pitchFamily="34" charset="0"/>
              </a:rPr>
              <a:t>fakultou ŽU  </a:t>
            </a:r>
            <a:r>
              <a:rPr lang="sk-SK" sz="1800" dirty="0">
                <a:solidFill>
                  <a:srgbClr val="0070C0"/>
                </a:solidFill>
                <a:latin typeface="Arial" pitchFamily="34" charset="0"/>
                <a:cs typeface="Arial" pitchFamily="34" charset="0"/>
              </a:rPr>
              <a:t>v rámci študijného programu </a:t>
            </a:r>
            <a:r>
              <a:rPr lang="sk-SK" sz="1800" dirty="0" smtClean="0">
                <a:solidFill>
                  <a:srgbClr val="0070C0"/>
                </a:solidFill>
                <a:latin typeface="Arial" pitchFamily="34" charset="0"/>
                <a:cs typeface="Arial" pitchFamily="34" charset="0"/>
              </a:rPr>
              <a:t>  </a:t>
            </a:r>
          </a:p>
          <a:p>
            <a:pPr marL="0" indent="0">
              <a:buNone/>
            </a:pPr>
            <a:r>
              <a:rPr lang="sk-SK" sz="1800" dirty="0">
                <a:solidFill>
                  <a:srgbClr val="0070C0"/>
                </a:solidFill>
                <a:latin typeface="Arial" pitchFamily="34" charset="0"/>
                <a:cs typeface="Arial" pitchFamily="34" charset="0"/>
              </a:rPr>
              <a:t> </a:t>
            </a:r>
            <a:r>
              <a:rPr lang="sk-SK" sz="1800" dirty="0" smtClean="0">
                <a:solidFill>
                  <a:srgbClr val="0070C0"/>
                </a:solidFill>
                <a:latin typeface="Arial" pitchFamily="34" charset="0"/>
                <a:cs typeface="Arial" pitchFamily="34" charset="0"/>
              </a:rPr>
              <a:t>      biomedicínske inžinierstvo</a:t>
            </a:r>
          </a:p>
          <a:p>
            <a:pPr marL="0" indent="0">
              <a:buNone/>
            </a:pPr>
            <a:r>
              <a:rPr lang="sk-SK" sz="1800" dirty="0" smtClean="0">
                <a:solidFill>
                  <a:srgbClr val="0070C0"/>
                </a:solidFill>
                <a:latin typeface="Arial" pitchFamily="34" charset="0"/>
                <a:cs typeface="Arial" pitchFamily="34" charset="0"/>
              </a:rPr>
              <a:t>    </a:t>
            </a:r>
            <a:r>
              <a:rPr lang="sk-SK" sz="1800" dirty="0">
                <a:solidFill>
                  <a:srgbClr val="0070C0"/>
                </a:solidFill>
                <a:latin typeface="Arial" pitchFamily="34" charset="0"/>
                <a:cs typeface="Arial" pitchFamily="34" charset="0"/>
              </a:rPr>
              <a:t>- </a:t>
            </a:r>
            <a:r>
              <a:rPr lang="sk-SK" sz="1800" dirty="0" smtClean="0">
                <a:solidFill>
                  <a:srgbClr val="0070C0"/>
                </a:solidFill>
                <a:latin typeface="Arial" pitchFamily="34" charset="0"/>
                <a:cs typeface="Arial" pitchFamily="34" charset="0"/>
              </a:rPr>
              <a:t> Fakultou </a:t>
            </a:r>
            <a:r>
              <a:rPr lang="sk-SK" sz="1800" dirty="0">
                <a:solidFill>
                  <a:srgbClr val="0070C0"/>
                </a:solidFill>
                <a:latin typeface="Arial" pitchFamily="34" charset="0"/>
                <a:cs typeface="Arial" pitchFamily="34" charset="0"/>
              </a:rPr>
              <a:t>ošetrovateľstva KU v Ružomberku v študijnom</a:t>
            </a:r>
          </a:p>
          <a:p>
            <a:pPr marL="0" indent="0">
              <a:buNone/>
            </a:pPr>
            <a:r>
              <a:rPr lang="sk-SK" sz="1800" dirty="0">
                <a:solidFill>
                  <a:srgbClr val="0070C0"/>
                </a:solidFill>
                <a:latin typeface="Arial" pitchFamily="34" charset="0"/>
                <a:cs typeface="Arial" pitchFamily="34" charset="0"/>
              </a:rPr>
              <a:t>      </a:t>
            </a:r>
            <a:r>
              <a:rPr lang="sk-SK" sz="1800" dirty="0" smtClean="0">
                <a:solidFill>
                  <a:srgbClr val="0070C0"/>
                </a:solidFill>
                <a:latin typeface="Arial" pitchFamily="34" charset="0"/>
                <a:cs typeface="Arial" pitchFamily="34" charset="0"/>
              </a:rPr>
              <a:t>  programe- </a:t>
            </a:r>
            <a:r>
              <a:rPr lang="sk-SK" sz="1800" dirty="0" err="1">
                <a:solidFill>
                  <a:srgbClr val="0070C0"/>
                </a:solidFill>
                <a:latin typeface="Arial" pitchFamily="34" charset="0"/>
                <a:cs typeface="Arial" pitchFamily="34" charset="0"/>
              </a:rPr>
              <a:t>rtg</a:t>
            </a:r>
            <a:r>
              <a:rPr lang="sk-SK" sz="1800" dirty="0">
                <a:solidFill>
                  <a:srgbClr val="0070C0"/>
                </a:solidFill>
                <a:latin typeface="Arial" pitchFamily="34" charset="0"/>
                <a:cs typeface="Arial" pitchFamily="34" charset="0"/>
              </a:rPr>
              <a:t> </a:t>
            </a:r>
            <a:r>
              <a:rPr lang="sk-SK" sz="1800" dirty="0" smtClean="0">
                <a:solidFill>
                  <a:srgbClr val="0070C0"/>
                </a:solidFill>
                <a:latin typeface="Arial" pitchFamily="34" charset="0"/>
                <a:cs typeface="Arial" pitchFamily="34" charset="0"/>
              </a:rPr>
              <a:t>laborant</a:t>
            </a:r>
          </a:p>
          <a:p>
            <a:pPr>
              <a:buFont typeface="Wingdings" pitchFamily="2" charset="2"/>
              <a:buChar char="Ø"/>
            </a:pPr>
            <a:endParaRPr lang="sk-SK" sz="1800" dirty="0">
              <a:solidFill>
                <a:srgbClr val="0070C0"/>
              </a:solidFill>
              <a:latin typeface="Arial" pitchFamily="34" charset="0"/>
              <a:cs typeface="Arial" pitchFamily="34" charset="0"/>
            </a:endParaRPr>
          </a:p>
          <a:p>
            <a:pPr>
              <a:buFont typeface="Wingdings" pitchFamily="2" charset="2"/>
              <a:buChar char="Ø"/>
            </a:pPr>
            <a:r>
              <a:rPr lang="sk-SK" sz="1800" dirty="0" smtClean="0">
                <a:solidFill>
                  <a:srgbClr val="0070C0"/>
                </a:solidFill>
                <a:latin typeface="Arial" pitchFamily="34" charset="0"/>
                <a:cs typeface="Arial" pitchFamily="34" charset="0"/>
              </a:rPr>
              <a:t>Preinvestované zdroje, účelovosť stavby je predpokladom pre logické pokračovanie a dokončenie centra </a:t>
            </a:r>
            <a:endParaRPr lang="sk-SK" sz="1800" dirty="0">
              <a:solidFill>
                <a:srgbClr val="0070C0"/>
              </a:solidFill>
              <a:latin typeface="Arial" pitchFamily="34" charset="0"/>
              <a:cs typeface="Arial" pitchFamily="34" charset="0"/>
            </a:endParaRPr>
          </a:p>
        </p:txBody>
      </p:sp>
      <p:pic>
        <p:nvPicPr>
          <p:cNvPr id="2050" name="Picture 2" descr="http://www.sportex.cz/db/wysiwyg/Tea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3535" y="0"/>
            <a:ext cx="2286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226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3200" b="1" dirty="0">
                <a:solidFill>
                  <a:srgbClr val="2F5897"/>
                </a:solidFill>
                <a:latin typeface="Arial" pitchFamily="34" charset="0"/>
                <a:cs typeface="Arial" pitchFamily="34" charset="0"/>
              </a:rPr>
              <a:t>Záver </a:t>
            </a:r>
            <a:r>
              <a:rPr lang="sk-SK" sz="3200" b="1" dirty="0" smtClean="0">
                <a:solidFill>
                  <a:srgbClr val="2F5897"/>
                </a:solidFill>
                <a:latin typeface="Arial" pitchFamily="34" charset="0"/>
                <a:cs typeface="Arial" pitchFamily="34" charset="0"/>
              </a:rPr>
              <a:t>III</a:t>
            </a:r>
            <a:endParaRPr lang="sk-SK" sz="3200" dirty="0"/>
          </a:p>
        </p:txBody>
      </p:sp>
      <p:sp>
        <p:nvSpPr>
          <p:cNvPr id="3" name="Zástupný symbol obsahu 2"/>
          <p:cNvSpPr>
            <a:spLocks noGrp="1"/>
          </p:cNvSpPr>
          <p:nvPr>
            <p:ph idx="1"/>
          </p:nvPr>
        </p:nvSpPr>
        <p:spPr>
          <a:xfrm>
            <a:off x="533256" y="1556792"/>
            <a:ext cx="8229600" cy="4525963"/>
          </a:xfrm>
        </p:spPr>
        <p:txBody>
          <a:bodyPr>
            <a:normAutofit/>
          </a:bodyPr>
          <a:lstStyle/>
          <a:p>
            <a:pPr>
              <a:buFont typeface="Wingdings" pitchFamily="2" charset="2"/>
              <a:buChar char="Ø"/>
            </a:pPr>
            <a:r>
              <a:rPr lang="sk-SK" sz="1800" dirty="0" smtClean="0">
                <a:solidFill>
                  <a:srgbClr val="0070C0"/>
                </a:solidFill>
                <a:latin typeface="Arial" pitchFamily="34" charset="0"/>
                <a:cs typeface="Arial" pitchFamily="34" charset="0"/>
              </a:rPr>
              <a:t>Programové </a:t>
            </a:r>
            <a:r>
              <a:rPr lang="sk-SK" sz="1800" dirty="0">
                <a:solidFill>
                  <a:srgbClr val="0070C0"/>
                </a:solidFill>
                <a:latin typeface="Arial" pitchFamily="34" charset="0"/>
                <a:cs typeface="Arial" pitchFamily="34" charset="0"/>
              </a:rPr>
              <a:t>obdobie na roky 2016-2020: operačný program Výskum a vývoj </a:t>
            </a:r>
            <a:r>
              <a:rPr lang="sk-SK" sz="1800" dirty="0" smtClean="0">
                <a:solidFill>
                  <a:srgbClr val="0070C0"/>
                </a:solidFill>
                <a:latin typeface="Arial" pitchFamily="34" charset="0"/>
                <a:cs typeface="Arial" pitchFamily="34" charset="0"/>
              </a:rPr>
              <a:t>pokrýva finančné krytie na technologické dobudovanie</a:t>
            </a:r>
          </a:p>
          <a:p>
            <a:pPr marL="0" indent="0">
              <a:buNone/>
            </a:pPr>
            <a:endParaRPr lang="sk-SK" sz="1800" dirty="0" smtClean="0">
              <a:solidFill>
                <a:srgbClr val="0070C0"/>
              </a:solidFill>
              <a:latin typeface="Arial" pitchFamily="34" charset="0"/>
              <a:cs typeface="Arial" pitchFamily="34" charset="0"/>
            </a:endParaRPr>
          </a:p>
          <a:p>
            <a:pPr>
              <a:buFont typeface="Wingdings" pitchFamily="2" charset="2"/>
              <a:buChar char="Ø"/>
            </a:pPr>
            <a:r>
              <a:rPr lang="sk-SK" sz="1800" dirty="0" smtClean="0">
                <a:solidFill>
                  <a:srgbClr val="0070C0"/>
                </a:solidFill>
                <a:latin typeface="Arial" pitchFamily="34" charset="0"/>
                <a:cs typeface="Arial" pitchFamily="34" charset="0"/>
              </a:rPr>
              <a:t> </a:t>
            </a:r>
            <a:r>
              <a:rPr lang="sk-SK" sz="1800" dirty="0" err="1" smtClean="0">
                <a:solidFill>
                  <a:srgbClr val="0070C0"/>
                </a:solidFill>
                <a:latin typeface="Arial" pitchFamily="34" charset="0"/>
                <a:cs typeface="Arial" pitchFamily="34" charset="0"/>
              </a:rPr>
              <a:t>Multidiciplinárny</a:t>
            </a:r>
            <a:r>
              <a:rPr lang="sk-SK" sz="1800" dirty="0" smtClean="0">
                <a:solidFill>
                  <a:srgbClr val="0070C0"/>
                </a:solidFill>
                <a:latin typeface="Arial" pitchFamily="34" charset="0"/>
                <a:cs typeface="Arial" pitchFamily="34" charset="0"/>
              </a:rPr>
              <a:t> prístup je nevyhnutný pre zahájenie klinickej prevádzky</a:t>
            </a:r>
          </a:p>
          <a:p>
            <a:pPr marL="0" indent="0">
              <a:buNone/>
            </a:pPr>
            <a:r>
              <a:rPr lang="sk-SK" sz="1800" dirty="0" smtClean="0">
                <a:solidFill>
                  <a:srgbClr val="0070C0"/>
                </a:solidFill>
                <a:latin typeface="Arial" pitchFamily="34" charset="0"/>
                <a:cs typeface="Arial" pitchFamily="34" charset="0"/>
              </a:rPr>
              <a:t> </a:t>
            </a:r>
          </a:p>
          <a:p>
            <a:pPr>
              <a:buFont typeface="Wingdings" pitchFamily="2" charset="2"/>
              <a:buChar char="Ø"/>
            </a:pPr>
            <a:r>
              <a:rPr lang="sk-SK" sz="1800" dirty="0" smtClean="0">
                <a:solidFill>
                  <a:srgbClr val="0070C0"/>
                </a:solidFill>
                <a:latin typeface="Arial" pitchFamily="34" charset="0"/>
                <a:cs typeface="Arial" pitchFamily="34" charset="0"/>
              </a:rPr>
              <a:t>Optimálne využitie u vhodných indikácií, ktoré sú dnes známe a je tu sila dôkazov </a:t>
            </a:r>
          </a:p>
          <a:p>
            <a:pPr>
              <a:buFont typeface="Wingdings" pitchFamily="2" charset="2"/>
              <a:buChar char="Ø"/>
            </a:pPr>
            <a:r>
              <a:rPr lang="sk-SK" sz="1800" dirty="0" smtClean="0">
                <a:solidFill>
                  <a:srgbClr val="0070C0"/>
                </a:solidFill>
                <a:latin typeface="Arial" pitchFamily="34" charset="0"/>
                <a:cs typeface="Arial" pitchFamily="34" charset="0"/>
              </a:rPr>
              <a:t>Pochopenie komunity radiačných onkológov, že tu nevzniká centrum, ktoré bude konkurentom, ale miestom pre tých pacientov s diagnózou alebo klinickou situáciou, kde nie je možné optimálne použiť fotóny - </a:t>
            </a:r>
            <a:r>
              <a:rPr lang="sk-SK" sz="1800" b="1" dirty="0" smtClean="0">
                <a:solidFill>
                  <a:srgbClr val="0070C0"/>
                </a:solidFill>
                <a:latin typeface="Arial" pitchFamily="34" charset="0"/>
                <a:cs typeface="Arial" pitchFamily="34" charset="0"/>
              </a:rPr>
              <a:t>ASTRO </a:t>
            </a:r>
            <a:r>
              <a:rPr lang="sk-SK" sz="1800" b="1" dirty="0" err="1" smtClean="0">
                <a:solidFill>
                  <a:srgbClr val="0070C0"/>
                </a:solidFill>
                <a:latin typeface="Arial" pitchFamily="34" charset="0"/>
                <a:cs typeface="Arial" pitchFamily="34" charset="0"/>
              </a:rPr>
              <a:t>doporučenie</a:t>
            </a:r>
            <a:r>
              <a:rPr lang="sk-SK" sz="1800" b="1" dirty="0" smtClean="0">
                <a:solidFill>
                  <a:srgbClr val="0070C0"/>
                </a:solidFill>
                <a:latin typeface="Arial" pitchFamily="34" charset="0"/>
                <a:cs typeface="Arial" pitchFamily="34" charset="0"/>
              </a:rPr>
              <a:t> 2014</a:t>
            </a:r>
          </a:p>
          <a:p>
            <a:pPr marL="0" indent="0">
              <a:buNone/>
            </a:pPr>
            <a:endParaRPr lang="sk-SK" sz="2000" dirty="0" smtClean="0">
              <a:solidFill>
                <a:srgbClr val="0070C0"/>
              </a:solidFill>
              <a:latin typeface="Arial" pitchFamily="34" charset="0"/>
              <a:cs typeface="Arial" pitchFamily="34" charset="0"/>
            </a:endParaRPr>
          </a:p>
          <a:p>
            <a:pPr marL="0" indent="0">
              <a:buNone/>
            </a:pPr>
            <a:r>
              <a:rPr lang="sk-SK" b="1" dirty="0" smtClean="0">
                <a:solidFill>
                  <a:srgbClr val="0070C0"/>
                </a:solidFill>
                <a:latin typeface="Arial" pitchFamily="34" charset="0"/>
                <a:cs typeface="Arial" pitchFamily="34" charset="0"/>
              </a:rPr>
              <a:t>   Protónové centrum nie je vízia, ale  stáva sa realitou. </a:t>
            </a:r>
            <a:endParaRPr lang="sk-SK" b="1" dirty="0">
              <a:solidFill>
                <a:srgbClr val="0070C0"/>
              </a:solidFill>
              <a:latin typeface="Arial" pitchFamily="34" charset="0"/>
              <a:cs typeface="Arial" pitchFamily="34" charset="0"/>
            </a:endParaRPr>
          </a:p>
        </p:txBody>
      </p:sp>
      <p:pic>
        <p:nvPicPr>
          <p:cNvPr id="1026" name="Picture 2" descr="http://www.multivac.sk/editor/filestore/Image/foto/vize_multiva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7678" y="0"/>
            <a:ext cx="2075722" cy="155679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ww.cabtreasure.co.uk/images/vis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8" y="29193"/>
            <a:ext cx="2376264" cy="1527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6087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3200" b="1" dirty="0" smtClean="0">
                <a:latin typeface="Arial" pitchFamily="34" charset="0"/>
                <a:cs typeface="Arial" pitchFamily="34" charset="0"/>
              </a:rPr>
              <a:t>15 pracovísk radiačnej onkológie </a:t>
            </a:r>
            <a:endParaRPr lang="sk-SK" sz="3200" b="1" dirty="0">
              <a:latin typeface="Arial" pitchFamily="34" charset="0"/>
              <a:cs typeface="Arial" pitchFamily="34" charset="0"/>
            </a:endParaRPr>
          </a:p>
        </p:txBody>
      </p:sp>
      <p:sp>
        <p:nvSpPr>
          <p:cNvPr id="24" name="Zástupný symbol obsahu 23"/>
          <p:cNvSpPr>
            <a:spLocks noGrp="1"/>
          </p:cNvSpPr>
          <p:nvPr>
            <p:ph idx="1"/>
          </p:nvPr>
        </p:nvSpPr>
        <p:spPr/>
        <p:txBody>
          <a:bodyPr/>
          <a:lstStyle/>
          <a:p>
            <a:endParaRPr lang="sk-SK"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06" y="1682436"/>
            <a:ext cx="8294903" cy="4279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Výbuch 1 4"/>
          <p:cNvSpPr/>
          <p:nvPr/>
        </p:nvSpPr>
        <p:spPr>
          <a:xfrm>
            <a:off x="899592" y="4821239"/>
            <a:ext cx="144016" cy="216024"/>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6" name="Výbuch 1 5"/>
          <p:cNvSpPr/>
          <p:nvPr/>
        </p:nvSpPr>
        <p:spPr>
          <a:xfrm>
            <a:off x="1043608" y="5099378"/>
            <a:ext cx="144016" cy="172923"/>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7" name="Výbuch 1 6"/>
          <p:cNvSpPr/>
          <p:nvPr/>
        </p:nvSpPr>
        <p:spPr>
          <a:xfrm>
            <a:off x="1588918" y="4500561"/>
            <a:ext cx="212524" cy="174062"/>
          </a:xfrm>
          <a:prstGeom prst="irregularSeal1">
            <a:avLst/>
          </a:prstGeom>
          <a:solidFill>
            <a:srgbClr val="FFFF00"/>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solidFill>
                <a:srgbClr val="FFFF00"/>
              </a:solidFill>
            </a:endParaRPr>
          </a:p>
        </p:txBody>
      </p:sp>
      <p:sp>
        <p:nvSpPr>
          <p:cNvPr id="8" name="Výbuch 1 7"/>
          <p:cNvSpPr/>
          <p:nvPr/>
        </p:nvSpPr>
        <p:spPr>
          <a:xfrm>
            <a:off x="2519074" y="4674623"/>
            <a:ext cx="189927" cy="195043"/>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9" name="Výbuch 1 8"/>
          <p:cNvSpPr/>
          <p:nvPr/>
        </p:nvSpPr>
        <p:spPr>
          <a:xfrm>
            <a:off x="2539527" y="5564072"/>
            <a:ext cx="189927" cy="241192"/>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1" name="Výbuch 1 10"/>
          <p:cNvSpPr/>
          <p:nvPr/>
        </p:nvSpPr>
        <p:spPr>
          <a:xfrm>
            <a:off x="5400092" y="4509120"/>
            <a:ext cx="216024" cy="225088"/>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solidFill>
                <a:srgbClr val="FFFF00"/>
              </a:solidFill>
            </a:endParaRPr>
          </a:p>
        </p:txBody>
      </p:sp>
      <p:sp>
        <p:nvSpPr>
          <p:cNvPr id="12" name="Výbuch 1 11"/>
          <p:cNvSpPr/>
          <p:nvPr/>
        </p:nvSpPr>
        <p:spPr>
          <a:xfrm>
            <a:off x="2280336" y="3284984"/>
            <a:ext cx="203432" cy="216024"/>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3" name="Výbuch 1 12"/>
          <p:cNvSpPr/>
          <p:nvPr/>
        </p:nvSpPr>
        <p:spPr>
          <a:xfrm>
            <a:off x="3545303" y="3084009"/>
            <a:ext cx="209728" cy="180020"/>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5" name="Výbuch 1 14"/>
          <p:cNvSpPr/>
          <p:nvPr/>
        </p:nvSpPr>
        <p:spPr>
          <a:xfrm>
            <a:off x="4306850" y="4275473"/>
            <a:ext cx="206054" cy="225088"/>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6" name="Výbuch 1 15"/>
          <p:cNvSpPr/>
          <p:nvPr/>
        </p:nvSpPr>
        <p:spPr>
          <a:xfrm>
            <a:off x="3231579" y="2602721"/>
            <a:ext cx="216024" cy="216024"/>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7" name="Výbuch 1 16"/>
          <p:cNvSpPr/>
          <p:nvPr/>
        </p:nvSpPr>
        <p:spPr>
          <a:xfrm>
            <a:off x="4047618" y="3558633"/>
            <a:ext cx="241506" cy="263363"/>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8" name="Výbuch 1 17"/>
          <p:cNvSpPr/>
          <p:nvPr/>
        </p:nvSpPr>
        <p:spPr>
          <a:xfrm>
            <a:off x="3939695" y="2879602"/>
            <a:ext cx="241506" cy="234026"/>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9" name="Výbuch 1 18"/>
          <p:cNvSpPr/>
          <p:nvPr/>
        </p:nvSpPr>
        <p:spPr>
          <a:xfrm>
            <a:off x="6806341" y="2795977"/>
            <a:ext cx="228616" cy="288032"/>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0" name="Výbuch 1 19"/>
          <p:cNvSpPr/>
          <p:nvPr/>
        </p:nvSpPr>
        <p:spPr>
          <a:xfrm>
            <a:off x="7792423" y="3821994"/>
            <a:ext cx="216024" cy="216024"/>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1" name="Výbuch 1 20"/>
          <p:cNvSpPr/>
          <p:nvPr/>
        </p:nvSpPr>
        <p:spPr>
          <a:xfrm>
            <a:off x="6768244" y="3576776"/>
            <a:ext cx="216024" cy="263361"/>
          </a:xfrm>
          <a:prstGeom prst="irregularSeal1">
            <a:avLst/>
          </a:prstGeom>
          <a:solidFill>
            <a:srgbClr val="FFFF99"/>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2" name="Oválna bublina 21"/>
          <p:cNvSpPr/>
          <p:nvPr/>
        </p:nvSpPr>
        <p:spPr>
          <a:xfrm>
            <a:off x="1649710" y="3772123"/>
            <a:ext cx="914400" cy="668983"/>
          </a:xfrm>
          <a:prstGeom prst="wedgeEllipse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900" b="1" dirty="0" smtClean="0">
                <a:solidFill>
                  <a:srgbClr val="FFFF00"/>
                </a:solidFill>
              </a:rPr>
              <a:t>CO /LA</a:t>
            </a:r>
          </a:p>
          <a:p>
            <a:pPr algn="ctr"/>
            <a:r>
              <a:rPr lang="sk-SK" sz="900" b="1" dirty="0" smtClean="0">
                <a:solidFill>
                  <a:srgbClr val="FFFF00"/>
                </a:solidFill>
              </a:rPr>
              <a:t>sine</a:t>
            </a:r>
            <a:endParaRPr lang="sk-SK" sz="900" b="1" dirty="0">
              <a:solidFill>
                <a:srgbClr val="FFFF00"/>
              </a:solidFill>
            </a:endParaRPr>
          </a:p>
        </p:txBody>
      </p:sp>
      <p:sp>
        <p:nvSpPr>
          <p:cNvPr id="23" name="Oválna bublina 22"/>
          <p:cNvSpPr/>
          <p:nvPr/>
        </p:nvSpPr>
        <p:spPr>
          <a:xfrm>
            <a:off x="3939695" y="2206097"/>
            <a:ext cx="914400" cy="612648"/>
          </a:xfrm>
          <a:prstGeom prst="wedgeEllipse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b="1" dirty="0" smtClean="0">
                <a:solidFill>
                  <a:srgbClr val="FFFF00"/>
                </a:solidFill>
              </a:rPr>
              <a:t>LA inštalácia</a:t>
            </a:r>
            <a:endParaRPr lang="sk-SK" sz="800" b="1" dirty="0">
              <a:solidFill>
                <a:srgbClr val="FFFF00"/>
              </a:solidFill>
            </a:endParaRPr>
          </a:p>
        </p:txBody>
      </p:sp>
      <p:pic>
        <p:nvPicPr>
          <p:cNvPr id="1026" name="Picture 2"/>
          <p:cNvPicPr>
            <a:picLocks noChangeAspect="1" noChangeArrowheads="1"/>
          </p:cNvPicPr>
          <p:nvPr/>
        </p:nvPicPr>
        <p:blipFill>
          <a:blip r:embed="rId4">
            <a:duotone>
              <a:prstClr val="black"/>
              <a:schemeClr val="accent5">
                <a:tint val="45000"/>
                <a:satMod val="400000"/>
              </a:schemeClr>
            </a:duotone>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5373277" y="1578857"/>
            <a:ext cx="3514725"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15578" y="6378277"/>
            <a:ext cx="3800475"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447602" y="-3747"/>
            <a:ext cx="5696397" cy="1053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9727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026"/>
                                        </p:tgtEl>
                                        <p:attrNameLst>
                                          <p:attrName>style.visibility</p:attrName>
                                        </p:attrNameLst>
                                      </p:cBhvr>
                                      <p:to>
                                        <p:strVal val="visible"/>
                                      </p:to>
                                    </p:set>
                                    <p:anim calcmode="lin" valueType="num">
                                      <p:cBhvr>
                                        <p:cTn id="26" dur="1000" fill="hold"/>
                                        <p:tgtEl>
                                          <p:spTgt spid="1026"/>
                                        </p:tgtEl>
                                        <p:attrNameLst>
                                          <p:attrName>ppt_w</p:attrName>
                                        </p:attrNameLst>
                                      </p:cBhvr>
                                      <p:tavLst>
                                        <p:tav tm="0">
                                          <p:val>
                                            <p:fltVal val="0"/>
                                          </p:val>
                                        </p:tav>
                                        <p:tav tm="100000">
                                          <p:val>
                                            <p:strVal val="#ppt_w"/>
                                          </p:val>
                                        </p:tav>
                                      </p:tavLst>
                                    </p:anim>
                                    <p:anim calcmode="lin" valueType="num">
                                      <p:cBhvr>
                                        <p:cTn id="27" dur="1000" fill="hold"/>
                                        <p:tgtEl>
                                          <p:spTgt spid="1026"/>
                                        </p:tgtEl>
                                        <p:attrNameLst>
                                          <p:attrName>ppt_h</p:attrName>
                                        </p:attrNameLst>
                                      </p:cBhvr>
                                      <p:tavLst>
                                        <p:tav tm="0">
                                          <p:val>
                                            <p:fltVal val="0"/>
                                          </p:val>
                                        </p:tav>
                                        <p:tav tm="100000">
                                          <p:val>
                                            <p:strVal val="#ppt_h"/>
                                          </p:val>
                                        </p:tav>
                                      </p:tavLst>
                                    </p:anim>
                                    <p:anim calcmode="lin" valueType="num">
                                      <p:cBhvr>
                                        <p:cTn id="28" dur="1000" fill="hold"/>
                                        <p:tgtEl>
                                          <p:spTgt spid="1026"/>
                                        </p:tgtEl>
                                        <p:attrNameLst>
                                          <p:attrName>style.rotation</p:attrName>
                                        </p:attrNameLst>
                                      </p:cBhvr>
                                      <p:tavLst>
                                        <p:tav tm="0">
                                          <p:val>
                                            <p:fltVal val="90"/>
                                          </p:val>
                                        </p:tav>
                                        <p:tav tm="100000">
                                          <p:val>
                                            <p:fltVal val="0"/>
                                          </p:val>
                                        </p:tav>
                                      </p:tavLst>
                                    </p:anim>
                                    <p:animEffect transition="in" filter="fade">
                                      <p:cBhvr>
                                        <p:cTn id="29" dur="1000"/>
                                        <p:tgtEl>
                                          <p:spTgt spid="10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027"/>
                                        </p:tgtEl>
                                        <p:attrNameLst>
                                          <p:attrName>style.visibility</p:attrName>
                                        </p:attrNameLst>
                                      </p:cBhvr>
                                      <p:to>
                                        <p:strVal val="visible"/>
                                      </p:to>
                                    </p:set>
                                    <p:animEffect transition="in" filter="wipe(down)">
                                      <p:cBhvr>
                                        <p:cTn id="34"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3200" b="1" dirty="0">
                <a:latin typeface="Arial" pitchFamily="34" charset="0"/>
                <a:cs typeface="Arial" pitchFamily="34" charset="0"/>
              </a:rPr>
              <a:t>Činnosť nukleárnej medicíny, klinickej</a:t>
            </a:r>
            <a:br>
              <a:rPr lang="sk-SK" sz="3200" b="1" dirty="0">
                <a:latin typeface="Arial" pitchFamily="34" charset="0"/>
                <a:cs typeface="Arial" pitchFamily="34" charset="0"/>
              </a:rPr>
            </a:br>
            <a:r>
              <a:rPr lang="sk-SK" sz="3200" b="1" dirty="0">
                <a:latin typeface="Arial" pitchFamily="34" charset="0"/>
                <a:cs typeface="Arial" pitchFamily="34" charset="0"/>
              </a:rPr>
              <a:t>a radiačnej onkológie v SR 2014</a:t>
            </a:r>
          </a:p>
        </p:txBody>
      </p:sp>
      <p:sp>
        <p:nvSpPr>
          <p:cNvPr id="3" name="Zástupný symbol obsahu 2"/>
          <p:cNvSpPr>
            <a:spLocks noGrp="1"/>
          </p:cNvSpPr>
          <p:nvPr>
            <p:ph idx="1"/>
          </p:nvPr>
        </p:nvSpPr>
        <p:spPr>
          <a:xfrm>
            <a:off x="179512" y="4803084"/>
            <a:ext cx="8352928" cy="1584176"/>
          </a:xfrm>
        </p:spPr>
        <p:txBody>
          <a:bodyPr>
            <a:normAutofit/>
          </a:bodyPr>
          <a:lstStyle/>
          <a:p>
            <a:pPr marL="0" indent="0">
              <a:buNone/>
            </a:pPr>
            <a:endParaRPr lang="sk-SK" sz="2000" dirty="0" smtClean="0">
              <a:solidFill>
                <a:schemeClr val="bg2">
                  <a:lumMod val="10000"/>
                </a:schemeClr>
              </a:solidFill>
              <a:latin typeface="Arial" pitchFamily="34" charset="0"/>
              <a:cs typeface="Arial" pitchFamily="34" charset="0"/>
            </a:endParaRPr>
          </a:p>
          <a:p>
            <a:pPr marL="0" indent="0">
              <a:buNone/>
            </a:pPr>
            <a:r>
              <a:rPr lang="sk-SK" sz="2000" dirty="0" smtClean="0">
                <a:solidFill>
                  <a:schemeClr val="bg2">
                    <a:lumMod val="10000"/>
                  </a:schemeClr>
                </a:solidFill>
                <a:latin typeface="Arial" pitchFamily="34" charset="0"/>
                <a:cs typeface="Arial" pitchFamily="34" charset="0"/>
              </a:rPr>
              <a:t>1 LA/ 450pac/rok................25 LA </a:t>
            </a:r>
          </a:p>
          <a:p>
            <a:pPr marL="0" indent="0">
              <a:buNone/>
            </a:pPr>
            <a:r>
              <a:rPr lang="sk-SK" sz="2000" dirty="0" smtClean="0">
                <a:solidFill>
                  <a:schemeClr val="bg2">
                    <a:lumMod val="10000"/>
                  </a:schemeClr>
                </a:solidFill>
                <a:latin typeface="Arial" pitchFamily="34" charset="0"/>
                <a:cs typeface="Arial" pitchFamily="34" charset="0"/>
              </a:rPr>
              <a:t>11 206 </a:t>
            </a:r>
            <a:r>
              <a:rPr lang="sk-SK" sz="2000" dirty="0" smtClean="0">
                <a:solidFill>
                  <a:schemeClr val="bg2">
                    <a:lumMod val="10000"/>
                  </a:schemeClr>
                </a:solidFill>
                <a:latin typeface="Arial" pitchFamily="34" charset="0"/>
                <a:cs typeface="Arial" pitchFamily="34" charset="0"/>
              </a:rPr>
              <a:t>pac liečených RT/</a:t>
            </a:r>
            <a:r>
              <a:rPr lang="sk-SK" sz="2000" dirty="0" err="1" smtClean="0">
                <a:solidFill>
                  <a:schemeClr val="bg2">
                    <a:lumMod val="10000"/>
                  </a:schemeClr>
                </a:solidFill>
                <a:latin typeface="Arial" pitchFamily="34" charset="0"/>
                <a:cs typeface="Arial" pitchFamily="34" charset="0"/>
              </a:rPr>
              <a:t>incidencia</a:t>
            </a:r>
            <a:r>
              <a:rPr lang="sk-SK" sz="2000" dirty="0" smtClean="0">
                <a:solidFill>
                  <a:schemeClr val="bg2">
                    <a:lumMod val="10000"/>
                  </a:schemeClr>
                </a:solidFill>
                <a:latin typeface="Arial" pitchFamily="34" charset="0"/>
                <a:cs typeface="Arial" pitchFamily="34" charset="0"/>
              </a:rPr>
              <a:t> </a:t>
            </a:r>
            <a:r>
              <a:rPr lang="sk-SK" sz="2000" dirty="0" smtClean="0">
                <a:solidFill>
                  <a:schemeClr val="bg2">
                    <a:lumMod val="10000"/>
                  </a:schemeClr>
                </a:solidFill>
                <a:latin typeface="Arial" pitchFamily="34" charset="0"/>
                <a:cs typeface="Arial" pitchFamily="34" charset="0"/>
              </a:rPr>
              <a:t>cca 27 tisíc ochorení za rok 2014  </a:t>
            </a:r>
            <a:endParaRPr lang="sk-SK" sz="2000" dirty="0">
              <a:solidFill>
                <a:schemeClr val="bg2">
                  <a:lumMod val="10000"/>
                </a:schemeClr>
              </a:solidFill>
              <a:latin typeface="Arial" pitchFamily="34" charset="0"/>
              <a:cs typeface="Arial" pitchFamily="34" charset="0"/>
            </a:endParaRPr>
          </a:p>
        </p:txBody>
      </p:sp>
      <p:pic>
        <p:nvPicPr>
          <p:cNvPr id="2050" name="Picture 2"/>
          <p:cNvPicPr>
            <a:picLocks noChangeAspect="1" noChangeArrowheads="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90551" y="2680336"/>
            <a:ext cx="8748464" cy="2148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6237313"/>
            <a:ext cx="4248472" cy="334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457200" y="188640"/>
            <a:ext cx="8229600" cy="180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9246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p:txBody>
          <a:bodyPr/>
          <a:lstStyle/>
          <a:p>
            <a:pPr algn="l"/>
            <a:r>
              <a:rPr lang="sk-SK" sz="3200" b="1" dirty="0" smtClean="0">
                <a:latin typeface="Arial" pitchFamily="34" charset="0"/>
                <a:cs typeface="Arial" pitchFamily="34" charset="0"/>
              </a:rPr>
              <a:t>Chronológia projektu PTK</a:t>
            </a:r>
            <a:endParaRPr lang="sk-SK" sz="3200" b="1" dirty="0">
              <a:latin typeface="Arial" pitchFamily="34" charset="0"/>
              <a:cs typeface="Arial" pitchFamily="34" charset="0"/>
            </a:endParaRPr>
          </a:p>
        </p:txBody>
      </p:sp>
      <p:graphicFrame>
        <p:nvGraphicFramePr>
          <p:cNvPr id="4" name="Zástupný symbol obsahu 3"/>
          <p:cNvGraphicFramePr>
            <a:graphicFrameLocks noGrp="1"/>
          </p:cNvGraphicFramePr>
          <p:nvPr>
            <p:ph idx="1"/>
            <p:extLst>
              <p:ext uri="{D42A27DB-BD31-4B8C-83A1-F6EECF244321}">
                <p14:modId xmlns:p14="http://schemas.microsoft.com/office/powerpoint/2010/main" val="2062027882"/>
              </p:ext>
            </p:extLst>
          </p:nvPr>
        </p:nvGraphicFramePr>
        <p:xfrm>
          <a:off x="471653" y="184482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http://www.uvn.sk/uvn/images/stories/web/cpt/zakladny-kamen.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71600" y="5464955"/>
            <a:ext cx="1728192" cy="129614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824" y="4773373"/>
            <a:ext cx="1779335" cy="1339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descr="https://cloudia.hnonline.sk/r740x415x/2823292ab48fb71c28ea6b4574b63f23.jpg?default=hn-default"/>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2271" y="2420888"/>
            <a:ext cx="2047456" cy="1148236"/>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Výsledok vyhľadávania obrázkov pre dopyt radičová, sulík vlád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9727" y="1896693"/>
            <a:ext cx="2016224" cy="1129086"/>
          </a:xfrm>
          <a:prstGeom prst="rect">
            <a:avLst/>
          </a:prstGeom>
          <a:noFill/>
          <a:extLst>
            <a:ext uri="{909E8E84-426E-40DD-AFC4-6F175D3DCCD1}">
              <a14:hiddenFill xmlns:a14="http://schemas.microsoft.com/office/drawing/2010/main">
                <a:solidFill>
                  <a:srgbClr val="FFFFFF"/>
                </a:solidFill>
              </a14:hiddenFill>
            </a:ext>
          </a:extLst>
        </p:spPr>
      </p:pic>
      <p:sp>
        <p:nvSpPr>
          <p:cNvPr id="6" name="BlokTextu 5"/>
          <p:cNvSpPr txBox="1"/>
          <p:nvPr/>
        </p:nvSpPr>
        <p:spPr>
          <a:xfrm>
            <a:off x="5580112" y="3275105"/>
            <a:ext cx="1008112" cy="923330"/>
          </a:xfrm>
          <a:prstGeom prst="rect">
            <a:avLst/>
          </a:prstGeom>
          <a:noFill/>
        </p:spPr>
        <p:txBody>
          <a:bodyPr wrap="square" rtlCol="0">
            <a:spAutoFit/>
          </a:bodyPr>
          <a:lstStyle/>
          <a:p>
            <a:r>
              <a:rPr lang="sk-SK" sz="1200" b="1" dirty="0" smtClean="0">
                <a:latin typeface="Arial" pitchFamily="34" charset="0"/>
                <a:cs typeface="Arial" pitchFamily="34" charset="0"/>
              </a:rPr>
              <a:t>27.10.2014</a:t>
            </a:r>
          </a:p>
          <a:p>
            <a:r>
              <a:rPr lang="sk-SK" sz="1050" b="1" dirty="0" smtClean="0">
                <a:solidFill>
                  <a:srgbClr val="C00000"/>
                </a:solidFill>
                <a:latin typeface="Arial" pitchFamily="34" charset="0"/>
                <a:cs typeface="Arial" pitchFamily="34" charset="0"/>
              </a:rPr>
              <a:t>- </a:t>
            </a:r>
            <a:r>
              <a:rPr lang="pt-BR" sz="1050" b="1" dirty="0" smtClean="0">
                <a:solidFill>
                  <a:srgbClr val="C00000"/>
                </a:solidFill>
                <a:latin typeface="Arial" pitchFamily="34" charset="0"/>
                <a:cs typeface="Arial" pitchFamily="34" charset="0"/>
              </a:rPr>
              <a:t>operačn</a:t>
            </a:r>
            <a:r>
              <a:rPr lang="sk-SK" sz="1050" b="1" dirty="0" smtClean="0">
                <a:solidFill>
                  <a:srgbClr val="C00000"/>
                </a:solidFill>
                <a:latin typeface="Arial" pitchFamily="34" charset="0"/>
                <a:cs typeface="Arial" pitchFamily="34" charset="0"/>
              </a:rPr>
              <a:t>ý</a:t>
            </a:r>
            <a:r>
              <a:rPr lang="pt-BR" sz="1050" b="1" dirty="0" smtClean="0">
                <a:solidFill>
                  <a:srgbClr val="C00000"/>
                </a:solidFill>
                <a:latin typeface="Arial" pitchFamily="34" charset="0"/>
                <a:cs typeface="Arial" pitchFamily="34" charset="0"/>
              </a:rPr>
              <a:t> program Výskum a vývoj</a:t>
            </a:r>
            <a:endParaRPr lang="sk-SK" sz="1050" b="1" dirty="0">
              <a:solidFill>
                <a:srgbClr val="C00000"/>
              </a:solidFill>
              <a:latin typeface="Arial" pitchFamily="34" charset="0"/>
              <a:cs typeface="Arial" pitchFamily="34" charset="0"/>
            </a:endParaRPr>
          </a:p>
        </p:txBody>
      </p:sp>
      <p:pic>
        <p:nvPicPr>
          <p:cNvPr id="4107" name="Picture 11" descr="https://www.minedu.sk/data/images/27920.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652121" y="4233268"/>
            <a:ext cx="2323227" cy="1424913"/>
          </a:xfrm>
          <a:prstGeom prst="rect">
            <a:avLst/>
          </a:prstGeom>
          <a:noFill/>
          <a:extLst>
            <a:ext uri="{909E8E84-426E-40DD-AFC4-6F175D3DCCD1}">
              <a14:hiddenFill xmlns:a14="http://schemas.microsoft.com/office/drawing/2010/main">
                <a:solidFill>
                  <a:srgbClr val="FFFFFF"/>
                </a:solidFill>
              </a14:hiddenFill>
            </a:ext>
          </a:extLst>
        </p:spPr>
      </p:pic>
      <p:sp>
        <p:nvSpPr>
          <p:cNvPr id="7" name="BlokTextu 6"/>
          <p:cNvSpPr txBox="1"/>
          <p:nvPr/>
        </p:nvSpPr>
        <p:spPr>
          <a:xfrm>
            <a:off x="7236296" y="2564904"/>
            <a:ext cx="1224136" cy="307777"/>
          </a:xfrm>
          <a:prstGeom prst="rect">
            <a:avLst/>
          </a:prstGeom>
          <a:noFill/>
        </p:spPr>
        <p:txBody>
          <a:bodyPr wrap="square" rtlCol="0">
            <a:spAutoFit/>
          </a:bodyPr>
          <a:lstStyle/>
          <a:p>
            <a:r>
              <a:rPr lang="sk-SK" sz="1400" b="1" dirty="0" smtClean="0">
                <a:solidFill>
                  <a:srgbClr val="C00000"/>
                </a:solidFill>
                <a:latin typeface="Arial" pitchFamily="34" charset="0"/>
                <a:cs typeface="Arial" pitchFamily="34" charset="0"/>
              </a:rPr>
              <a:t>2016 - ????</a:t>
            </a:r>
            <a:endParaRPr lang="sk-SK" sz="1400" b="1" dirty="0">
              <a:solidFill>
                <a:srgbClr val="C00000"/>
              </a:solidFill>
              <a:latin typeface="Arial" pitchFamily="34" charset="0"/>
              <a:cs typeface="Arial" pitchFamily="34" charset="0"/>
            </a:endParaRPr>
          </a:p>
        </p:txBody>
      </p:sp>
      <p:pic>
        <p:nvPicPr>
          <p:cNvPr id="411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72200" y="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6302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252413" y="548680"/>
            <a:ext cx="8229600" cy="1600200"/>
          </a:xfrm>
        </p:spPr>
        <p:txBody>
          <a:bodyPr lIns="90000" tIns="45000" rIns="90000" bIns="45000" anchor="t">
            <a:normAutofit/>
          </a:bodyPr>
          <a:lstStyle/>
          <a:p>
            <a:pPr algn="ctr" eaLnBrk="1" hangingPunct="1">
              <a:lnSpc>
                <a:spcPts val="57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cs-CZ" altLang="sk-SK" sz="3200" b="1" i="0" dirty="0" err="1" smtClean="0">
                <a:solidFill>
                  <a:srgbClr val="2F5897"/>
                </a:solidFill>
                <a:latin typeface="Arial" pitchFamily="34" charset="0"/>
                <a:cs typeface="Arial" pitchFamily="34" charset="0"/>
              </a:rPr>
              <a:t>Protónová</a:t>
            </a:r>
            <a:r>
              <a:rPr lang="cs-CZ" altLang="sk-SK" sz="3200" b="1" i="0" dirty="0" smtClean="0">
                <a:solidFill>
                  <a:srgbClr val="2F5897"/>
                </a:solidFill>
                <a:latin typeface="Arial" pitchFamily="34" charset="0"/>
                <a:cs typeface="Arial" pitchFamily="34" charset="0"/>
              </a:rPr>
              <a:t> </a:t>
            </a:r>
            <a:r>
              <a:rPr lang="cs-CZ" altLang="sk-SK" sz="3200" b="1" i="0" dirty="0" err="1" smtClean="0">
                <a:solidFill>
                  <a:srgbClr val="2F5897"/>
                </a:solidFill>
                <a:latin typeface="Arial" pitchFamily="34" charset="0"/>
                <a:cs typeface="Arial" pitchFamily="34" charset="0"/>
              </a:rPr>
              <a:t>terapia</a:t>
            </a:r>
            <a:r>
              <a:rPr lang="cs-CZ" altLang="sk-SK" sz="3200" b="1" i="0" dirty="0" smtClean="0">
                <a:solidFill>
                  <a:srgbClr val="2F5897"/>
                </a:solidFill>
                <a:latin typeface="Arial" pitchFamily="34" charset="0"/>
                <a:cs typeface="Arial" pitchFamily="34" charset="0"/>
              </a:rPr>
              <a:t> </a:t>
            </a:r>
            <a:r>
              <a:rPr lang="cs-CZ" altLang="sk-SK" sz="3200" b="1" i="0" dirty="0" err="1" smtClean="0">
                <a:solidFill>
                  <a:srgbClr val="2F5897"/>
                </a:solidFill>
                <a:latin typeface="Arial" pitchFamily="34" charset="0"/>
                <a:cs typeface="Arial" pitchFamily="34" charset="0"/>
              </a:rPr>
              <a:t>vo</a:t>
            </a:r>
            <a:r>
              <a:rPr lang="cs-CZ" altLang="sk-SK" sz="3200" b="1" i="0" dirty="0" smtClean="0">
                <a:solidFill>
                  <a:srgbClr val="2F5897"/>
                </a:solidFill>
                <a:latin typeface="Arial" pitchFamily="34" charset="0"/>
                <a:cs typeface="Arial" pitchFamily="34" charset="0"/>
              </a:rPr>
              <a:t> </a:t>
            </a:r>
            <a:r>
              <a:rPr lang="cs-CZ" altLang="sk-SK" sz="3200" b="1" i="0" dirty="0" err="1" smtClean="0">
                <a:solidFill>
                  <a:srgbClr val="2F5897"/>
                </a:solidFill>
                <a:latin typeface="Arial" pitchFamily="34" charset="0"/>
                <a:cs typeface="Arial" pitchFamily="34" charset="0"/>
              </a:rPr>
              <a:t>svete</a:t>
            </a:r>
            <a:endParaRPr lang="cs-CZ" altLang="sk-SK" sz="3200" b="1" i="0" dirty="0" smtClean="0">
              <a:solidFill>
                <a:srgbClr val="2F5897"/>
              </a:solidFill>
              <a:latin typeface="Arial" pitchFamily="34" charset="0"/>
              <a:cs typeface="Arial" pitchFamily="34" charset="0"/>
            </a:endParaRPr>
          </a:p>
        </p:txBody>
      </p:sp>
      <p:sp>
        <p:nvSpPr>
          <p:cNvPr id="26627" name="Text Box 2"/>
          <p:cNvSpPr txBox="1">
            <a:spLocks noChangeArrowheads="1"/>
          </p:cNvSpPr>
          <p:nvPr/>
        </p:nvSpPr>
        <p:spPr bwMode="auto">
          <a:xfrm>
            <a:off x="71438" y="1728788"/>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342900" indent="-341313"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charset="0"/>
                <a:ea typeface="Microsoft YaHei" pitchFamily="34" charset="-122"/>
              </a:defRPr>
            </a:lvl9pPr>
          </a:lstStyle>
          <a:p>
            <a:pPr eaLnBrk="1" hangingPunct="1">
              <a:lnSpc>
                <a:spcPct val="100000"/>
              </a:lnSpc>
              <a:spcBef>
                <a:spcPts val="488"/>
              </a:spcBef>
              <a:spcAft>
                <a:spcPts val="1425"/>
              </a:spcAft>
              <a:buClr>
                <a:srgbClr val="E68422"/>
              </a:buClr>
              <a:buSzPct val="45000"/>
              <a:buFont typeface="Wingdings" pitchFamily="2" charset="2"/>
              <a:buChar char="v"/>
            </a:pPr>
            <a:r>
              <a:rPr lang="cs-CZ" altLang="sk-SK" b="1" dirty="0" err="1" smtClean="0">
                <a:solidFill>
                  <a:srgbClr val="002060"/>
                </a:solidFill>
                <a:latin typeface="Arial" pitchFamily="34" charset="0"/>
                <a:ea typeface="Arial Unicode MS" pitchFamily="34" charset="-128"/>
                <a:cs typeface="Arial" pitchFamily="34" charset="0"/>
              </a:rPr>
              <a:t>Nie</a:t>
            </a:r>
            <a:r>
              <a:rPr lang="cs-CZ" altLang="sk-SK" b="1" dirty="0" smtClean="0">
                <a:solidFill>
                  <a:srgbClr val="002060"/>
                </a:solidFill>
                <a:latin typeface="Arial" pitchFamily="34" charset="0"/>
                <a:ea typeface="Arial Unicode MS" pitchFamily="34" charset="-128"/>
                <a:cs typeface="Arial" pitchFamily="34" charset="0"/>
              </a:rPr>
              <a:t> </a:t>
            </a:r>
            <a:r>
              <a:rPr lang="cs-CZ" altLang="sk-SK" b="1" dirty="0">
                <a:solidFill>
                  <a:srgbClr val="002060"/>
                </a:solidFill>
                <a:latin typeface="Arial" pitchFamily="34" charset="0"/>
                <a:ea typeface="Arial Unicode MS" pitchFamily="34" charset="-128"/>
                <a:cs typeface="Arial" pitchFamily="34" charset="0"/>
              </a:rPr>
              <a:t>je to </a:t>
            </a:r>
            <a:r>
              <a:rPr lang="cs-CZ" altLang="sk-SK" b="1" dirty="0" err="1" smtClean="0">
                <a:solidFill>
                  <a:srgbClr val="002060"/>
                </a:solidFill>
                <a:latin typeface="Arial" pitchFamily="34" charset="0"/>
                <a:ea typeface="Arial Unicode MS" pitchFamily="34" charset="-128"/>
                <a:cs typeface="Arial" pitchFamily="34" charset="0"/>
              </a:rPr>
              <a:t>experimentálna</a:t>
            </a:r>
            <a:endParaRPr lang="cs-CZ" altLang="sk-SK" b="1" dirty="0" smtClean="0">
              <a:solidFill>
                <a:srgbClr val="002060"/>
              </a:solidFill>
              <a:latin typeface="Arial" pitchFamily="34" charset="0"/>
              <a:ea typeface="Arial Unicode MS" pitchFamily="34" charset="-128"/>
              <a:cs typeface="Arial" pitchFamily="34" charset="0"/>
            </a:endParaRPr>
          </a:p>
          <a:p>
            <a:pPr marL="1587" indent="0" eaLnBrk="1" hangingPunct="1">
              <a:lnSpc>
                <a:spcPct val="100000"/>
              </a:lnSpc>
              <a:spcBef>
                <a:spcPts val="488"/>
              </a:spcBef>
              <a:spcAft>
                <a:spcPts val="1425"/>
              </a:spcAft>
              <a:buClr>
                <a:srgbClr val="E68422"/>
              </a:buClr>
              <a:buSzPct val="45000"/>
            </a:pPr>
            <a:r>
              <a:rPr lang="cs-CZ" altLang="sk-SK" b="1" dirty="0">
                <a:solidFill>
                  <a:srgbClr val="002060"/>
                </a:solidFill>
                <a:latin typeface="Arial" pitchFamily="34" charset="0"/>
                <a:ea typeface="Arial Unicode MS" pitchFamily="34" charset="-128"/>
                <a:cs typeface="Arial" pitchFamily="34" charset="0"/>
              </a:rPr>
              <a:t> </a:t>
            </a:r>
            <a:r>
              <a:rPr lang="cs-CZ" altLang="sk-SK" b="1" dirty="0" smtClean="0">
                <a:solidFill>
                  <a:srgbClr val="002060"/>
                </a:solidFill>
                <a:latin typeface="Arial" pitchFamily="34" charset="0"/>
                <a:ea typeface="Arial Unicode MS" pitchFamily="34" charset="-128"/>
                <a:cs typeface="Arial" pitchFamily="34" charset="0"/>
              </a:rPr>
              <a:t>     </a:t>
            </a:r>
            <a:r>
              <a:rPr lang="cs-CZ" altLang="sk-SK" b="1" dirty="0" err="1">
                <a:solidFill>
                  <a:srgbClr val="002060"/>
                </a:solidFill>
                <a:latin typeface="Arial" pitchFamily="34" charset="0"/>
                <a:ea typeface="Arial Unicode MS" pitchFamily="34" charset="-128"/>
                <a:cs typeface="Arial" pitchFamily="34" charset="0"/>
              </a:rPr>
              <a:t>liečebná</a:t>
            </a:r>
            <a:r>
              <a:rPr lang="cs-CZ" altLang="sk-SK" b="1" dirty="0">
                <a:solidFill>
                  <a:srgbClr val="002060"/>
                </a:solidFill>
                <a:latin typeface="Arial" pitchFamily="34" charset="0"/>
                <a:ea typeface="Arial Unicode MS" pitchFamily="34" charset="-128"/>
                <a:cs typeface="Arial" pitchFamily="34" charset="0"/>
              </a:rPr>
              <a:t> </a:t>
            </a:r>
            <a:r>
              <a:rPr lang="cs-CZ" altLang="sk-SK" b="1" dirty="0" smtClean="0">
                <a:solidFill>
                  <a:srgbClr val="002060"/>
                </a:solidFill>
                <a:latin typeface="Arial" pitchFamily="34" charset="0"/>
                <a:ea typeface="Arial Unicode MS" pitchFamily="34" charset="-128"/>
                <a:cs typeface="Arial" pitchFamily="34" charset="0"/>
              </a:rPr>
              <a:t>modalita!!!!!</a:t>
            </a:r>
          </a:p>
          <a:p>
            <a:pPr marL="287337" indent="-285750" eaLnBrk="1">
              <a:spcBef>
                <a:spcPts val="488"/>
              </a:spcBef>
              <a:spcAft>
                <a:spcPts val="1425"/>
              </a:spcAft>
              <a:buClr>
                <a:srgbClr val="E68422"/>
              </a:buClr>
              <a:buSzPct val="45000"/>
              <a:buFont typeface="Wingdings" pitchFamily="2" charset="2"/>
              <a:buChar char="v"/>
            </a:pPr>
            <a:r>
              <a:rPr lang="cs-CZ" altLang="sk-SK" b="1" dirty="0">
                <a:solidFill>
                  <a:srgbClr val="0070C0"/>
                </a:solidFill>
                <a:latin typeface="Arial" pitchFamily="34" charset="0"/>
                <a:ea typeface="Arial Unicode MS" pitchFamily="34" charset="-128"/>
                <a:cs typeface="Arial" pitchFamily="34" charset="0"/>
              </a:rPr>
              <a:t>1992 </a:t>
            </a:r>
            <a:r>
              <a:rPr lang="cs-CZ" altLang="sk-SK" b="1" dirty="0" smtClean="0">
                <a:solidFill>
                  <a:srgbClr val="0070C0"/>
                </a:solidFill>
                <a:latin typeface="Arial" pitchFamily="34" charset="0"/>
                <a:ea typeface="Arial Unicode MS" pitchFamily="34" charset="-128"/>
                <a:cs typeface="Arial" pitchFamily="34" charset="0"/>
              </a:rPr>
              <a:t>FDA: </a:t>
            </a:r>
            <a:r>
              <a:rPr lang="cs-CZ" altLang="sk-SK" b="1" dirty="0" err="1">
                <a:solidFill>
                  <a:srgbClr val="0070C0"/>
                </a:solidFill>
                <a:latin typeface="Arial" pitchFamily="34" charset="0"/>
                <a:ea typeface="Arial Unicode MS" pitchFamily="34" charset="-128"/>
                <a:cs typeface="Arial" pitchFamily="34" charset="0"/>
              </a:rPr>
              <a:t>schválenie</a:t>
            </a:r>
            <a:r>
              <a:rPr lang="cs-CZ" altLang="sk-SK" b="1" dirty="0">
                <a:solidFill>
                  <a:srgbClr val="0070C0"/>
                </a:solidFill>
                <a:latin typeface="Arial" pitchFamily="34" charset="0"/>
                <a:ea typeface="Arial Unicode MS" pitchFamily="34" charset="-128"/>
                <a:cs typeface="Arial" pitchFamily="34" charset="0"/>
              </a:rPr>
              <a:t> </a:t>
            </a:r>
            <a:r>
              <a:rPr lang="cs-CZ" altLang="sk-SK" b="1" dirty="0" smtClean="0">
                <a:solidFill>
                  <a:srgbClr val="0070C0"/>
                </a:solidFill>
                <a:latin typeface="Arial" pitchFamily="34" charset="0"/>
                <a:ea typeface="Arial Unicode MS" pitchFamily="34" charset="-128"/>
                <a:cs typeface="Arial" pitchFamily="34" charset="0"/>
              </a:rPr>
              <a:t> PT</a:t>
            </a:r>
          </a:p>
          <a:p>
            <a:pPr marL="1587" indent="0" eaLnBrk="1">
              <a:spcBef>
                <a:spcPts val="488"/>
              </a:spcBef>
              <a:spcAft>
                <a:spcPts val="1425"/>
              </a:spcAft>
              <a:buClr>
                <a:srgbClr val="E68422"/>
              </a:buClr>
              <a:buSzPct val="45000"/>
            </a:pPr>
            <a:r>
              <a:rPr lang="cs-CZ" altLang="sk-SK" b="1" dirty="0">
                <a:solidFill>
                  <a:srgbClr val="0070C0"/>
                </a:solidFill>
                <a:latin typeface="Arial" pitchFamily="34" charset="0"/>
                <a:ea typeface="Arial Unicode MS" pitchFamily="34" charset="-128"/>
                <a:cs typeface="Arial" pitchFamily="34" charset="0"/>
              </a:rPr>
              <a:t> </a:t>
            </a:r>
            <a:r>
              <a:rPr lang="cs-CZ" altLang="sk-SK" b="1" dirty="0" smtClean="0">
                <a:solidFill>
                  <a:srgbClr val="0070C0"/>
                </a:solidFill>
                <a:latin typeface="Arial" pitchFamily="34" charset="0"/>
                <a:ea typeface="Arial Unicode MS" pitchFamily="34" charset="-128"/>
                <a:cs typeface="Arial" pitchFamily="34" charset="0"/>
              </a:rPr>
              <a:t>    </a:t>
            </a:r>
            <a:r>
              <a:rPr lang="cs-CZ" altLang="sk-SK" b="1" dirty="0" err="1" smtClean="0">
                <a:solidFill>
                  <a:srgbClr val="0070C0"/>
                </a:solidFill>
                <a:latin typeface="Arial" pitchFamily="34" charset="0"/>
                <a:ea typeface="Arial Unicode MS" pitchFamily="34" charset="-128"/>
                <a:cs typeface="Arial" pitchFamily="34" charset="0"/>
              </a:rPr>
              <a:t>ako</a:t>
            </a:r>
            <a:r>
              <a:rPr lang="cs-CZ" altLang="sk-SK" b="1" dirty="0" smtClean="0">
                <a:solidFill>
                  <a:srgbClr val="0070C0"/>
                </a:solidFill>
                <a:latin typeface="Arial" pitchFamily="34" charset="0"/>
                <a:ea typeface="Arial Unicode MS" pitchFamily="34" charset="-128"/>
                <a:cs typeface="Arial" pitchFamily="34" charset="0"/>
              </a:rPr>
              <a:t> </a:t>
            </a:r>
            <a:r>
              <a:rPr lang="cs-CZ" altLang="sk-SK" b="1" dirty="0" err="1" smtClean="0">
                <a:solidFill>
                  <a:srgbClr val="0070C0"/>
                </a:solidFill>
                <a:latin typeface="Arial" pitchFamily="34" charset="0"/>
                <a:ea typeface="Arial Unicode MS" pitchFamily="34" charset="-128"/>
                <a:cs typeface="Arial" pitchFamily="34" charset="0"/>
              </a:rPr>
              <a:t>liečebnej</a:t>
            </a:r>
            <a:r>
              <a:rPr lang="cs-CZ" altLang="sk-SK" b="1" dirty="0" smtClean="0">
                <a:solidFill>
                  <a:srgbClr val="0070C0"/>
                </a:solidFill>
                <a:latin typeface="Arial" pitchFamily="34" charset="0"/>
                <a:ea typeface="Arial Unicode MS" pitchFamily="34" charset="-128"/>
                <a:cs typeface="Arial" pitchFamily="34" charset="0"/>
              </a:rPr>
              <a:t>  </a:t>
            </a:r>
            <a:r>
              <a:rPr lang="cs-CZ" altLang="sk-SK" b="1" dirty="0">
                <a:solidFill>
                  <a:srgbClr val="0070C0"/>
                </a:solidFill>
                <a:latin typeface="Arial" pitchFamily="34" charset="0"/>
                <a:ea typeface="Arial Unicode MS" pitchFamily="34" charset="-128"/>
                <a:cs typeface="Arial" pitchFamily="34" charset="0"/>
              </a:rPr>
              <a:t>modality</a:t>
            </a:r>
          </a:p>
          <a:p>
            <a:pPr eaLnBrk="1">
              <a:spcBef>
                <a:spcPts val="488"/>
              </a:spcBef>
              <a:spcAft>
                <a:spcPts val="1425"/>
              </a:spcAft>
              <a:buClr>
                <a:srgbClr val="E68422"/>
              </a:buClr>
              <a:buSzPct val="45000"/>
              <a:buFont typeface="Wingdings" pitchFamily="2" charset="2"/>
              <a:buChar char="v"/>
            </a:pPr>
            <a:r>
              <a:rPr lang="cs-CZ" altLang="sk-SK" b="1" dirty="0" smtClean="0">
                <a:solidFill>
                  <a:srgbClr val="0070C0"/>
                </a:solidFill>
                <a:latin typeface="Arial" pitchFamily="34" charset="0"/>
                <a:ea typeface="Arial Unicode MS" pitchFamily="34" charset="-128"/>
                <a:cs typeface="Arial" pitchFamily="34" charset="0"/>
              </a:rPr>
              <a:t>125 tis. </a:t>
            </a:r>
            <a:r>
              <a:rPr lang="cs-CZ" altLang="sk-SK" b="1" dirty="0" err="1">
                <a:solidFill>
                  <a:srgbClr val="0070C0"/>
                </a:solidFill>
                <a:latin typeface="Arial" pitchFamily="34" charset="0"/>
                <a:ea typeface="Arial Unicode MS" pitchFamily="34" charset="-128"/>
                <a:cs typeface="Arial" pitchFamily="34" charset="0"/>
              </a:rPr>
              <a:t>odliečených</a:t>
            </a:r>
            <a:r>
              <a:rPr lang="cs-CZ" altLang="sk-SK" b="1" dirty="0">
                <a:solidFill>
                  <a:srgbClr val="0070C0"/>
                </a:solidFill>
                <a:latin typeface="Arial" pitchFamily="34" charset="0"/>
                <a:ea typeface="Arial Unicode MS" pitchFamily="34" charset="-128"/>
                <a:cs typeface="Arial" pitchFamily="34" charset="0"/>
              </a:rPr>
              <a:t> </a:t>
            </a:r>
            <a:r>
              <a:rPr lang="cs-CZ" altLang="sk-SK" b="1" dirty="0" err="1" smtClean="0">
                <a:solidFill>
                  <a:srgbClr val="0070C0"/>
                </a:solidFill>
                <a:latin typeface="Arial" pitchFamily="34" charset="0"/>
                <a:ea typeface="Arial Unicode MS" pitchFamily="34" charset="-128"/>
                <a:cs typeface="Arial" pitchFamily="34" charset="0"/>
              </a:rPr>
              <a:t>pacientov</a:t>
            </a:r>
            <a:r>
              <a:rPr lang="cs-CZ" altLang="sk-SK" b="1" dirty="0" smtClean="0">
                <a:solidFill>
                  <a:srgbClr val="0070C0"/>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Clr>
                <a:srgbClr val="E68422"/>
              </a:buClr>
              <a:buSzPct val="45000"/>
              <a:buFont typeface="Wingdings" pitchFamily="2" charset="2"/>
              <a:buChar char="v"/>
            </a:pPr>
            <a:r>
              <a:rPr lang="cs-CZ" altLang="sk-SK" b="1" dirty="0" smtClean="0">
                <a:solidFill>
                  <a:srgbClr val="0070C0"/>
                </a:solidFill>
                <a:latin typeface="Arial" pitchFamily="34" charset="0"/>
                <a:ea typeface="Arial Unicode MS" pitchFamily="34" charset="-128"/>
                <a:cs typeface="Arial" pitchFamily="34" charset="0"/>
              </a:rPr>
              <a:t>83 667 v roku 2011</a:t>
            </a:r>
          </a:p>
          <a:p>
            <a:pPr eaLnBrk="1" hangingPunct="1">
              <a:lnSpc>
                <a:spcPct val="100000"/>
              </a:lnSpc>
              <a:spcBef>
                <a:spcPts val="488"/>
              </a:spcBef>
              <a:spcAft>
                <a:spcPts val="1425"/>
              </a:spcAft>
              <a:buClr>
                <a:srgbClr val="E68422"/>
              </a:buClr>
              <a:buSzPct val="45000"/>
              <a:buFont typeface="Wingdings" pitchFamily="2" charset="2"/>
              <a:buChar char="v"/>
            </a:pPr>
            <a:r>
              <a:rPr lang="cs-CZ" altLang="sk-SK" b="1" dirty="0" smtClean="0">
                <a:solidFill>
                  <a:srgbClr val="0070C0"/>
                </a:solidFill>
                <a:latin typeface="Arial" pitchFamily="34" charset="0"/>
                <a:ea typeface="Arial Unicode MS" pitchFamily="34" charset="-128"/>
                <a:cs typeface="Arial" pitchFamily="34" charset="0"/>
              </a:rPr>
              <a:t>73804  </a:t>
            </a:r>
            <a:r>
              <a:rPr lang="cs-CZ" altLang="sk-SK" b="1" dirty="0">
                <a:solidFill>
                  <a:srgbClr val="0070C0"/>
                </a:solidFill>
                <a:latin typeface="Arial" pitchFamily="34" charset="0"/>
                <a:ea typeface="Arial Unicode MS" pitchFamily="34" charset="-128"/>
                <a:cs typeface="Arial" pitchFamily="34" charset="0"/>
              </a:rPr>
              <a:t>rok 2010</a:t>
            </a:r>
          </a:p>
          <a:p>
            <a:pPr eaLnBrk="1" hangingPunct="1">
              <a:lnSpc>
                <a:spcPct val="100000"/>
              </a:lnSpc>
              <a:spcBef>
                <a:spcPts val="488"/>
              </a:spcBef>
              <a:spcAft>
                <a:spcPts val="1425"/>
              </a:spcAft>
              <a:buClr>
                <a:srgbClr val="E68422"/>
              </a:buClr>
              <a:buSzPct val="45000"/>
              <a:buFont typeface="Wingdings" pitchFamily="2" charset="2"/>
              <a:buChar char="v"/>
            </a:pPr>
            <a:r>
              <a:rPr lang="cs-CZ" altLang="sk-SK" b="1" dirty="0" smtClean="0">
                <a:solidFill>
                  <a:srgbClr val="0070C0"/>
                </a:solidFill>
                <a:latin typeface="Arial" pitchFamily="34" charset="0"/>
                <a:ea typeface="Arial Unicode MS" pitchFamily="34" charset="-128"/>
                <a:cs typeface="Arial" pitchFamily="34" charset="0"/>
              </a:rPr>
              <a:t>50 </a:t>
            </a:r>
            <a:r>
              <a:rPr lang="cs-CZ" altLang="sk-SK" b="1" dirty="0" err="1">
                <a:solidFill>
                  <a:srgbClr val="0070C0"/>
                </a:solidFill>
                <a:latin typeface="Arial" pitchFamily="34" charset="0"/>
                <a:ea typeface="Arial Unicode MS" pitchFamily="34" charset="-128"/>
                <a:cs typeface="Arial" pitchFamily="34" charset="0"/>
              </a:rPr>
              <a:t>centier</a:t>
            </a:r>
            <a:r>
              <a:rPr lang="cs-CZ" altLang="sk-SK" b="1" dirty="0">
                <a:solidFill>
                  <a:srgbClr val="0070C0"/>
                </a:solidFill>
                <a:latin typeface="Arial" pitchFamily="34" charset="0"/>
                <a:ea typeface="Arial Unicode MS" pitchFamily="34" charset="-128"/>
                <a:cs typeface="Arial" pitchFamily="34" charset="0"/>
              </a:rPr>
              <a:t> v </a:t>
            </a:r>
            <a:r>
              <a:rPr lang="cs-CZ" altLang="sk-SK" b="1" dirty="0" err="1">
                <a:solidFill>
                  <a:srgbClr val="0070C0"/>
                </a:solidFill>
                <a:latin typeface="Arial" pitchFamily="34" charset="0"/>
                <a:ea typeface="Arial Unicode MS" pitchFamily="34" charset="-128"/>
                <a:cs typeface="Arial" pitchFamily="34" charset="0"/>
              </a:rPr>
              <a:t>klinickej</a:t>
            </a:r>
            <a:r>
              <a:rPr lang="cs-CZ" altLang="sk-SK" b="1" dirty="0">
                <a:solidFill>
                  <a:srgbClr val="0070C0"/>
                </a:solidFill>
                <a:latin typeface="Arial" pitchFamily="34" charset="0"/>
                <a:ea typeface="Arial Unicode MS" pitchFamily="34" charset="-128"/>
                <a:cs typeface="Arial" pitchFamily="34" charset="0"/>
              </a:rPr>
              <a:t> </a:t>
            </a:r>
            <a:r>
              <a:rPr lang="cs-CZ" altLang="sk-SK" b="1" dirty="0" err="1">
                <a:solidFill>
                  <a:srgbClr val="0070C0"/>
                </a:solidFill>
                <a:latin typeface="Arial" pitchFamily="34" charset="0"/>
                <a:ea typeface="Arial Unicode MS" pitchFamily="34" charset="-128"/>
                <a:cs typeface="Arial" pitchFamily="34" charset="0"/>
              </a:rPr>
              <a:t>prevádzke</a:t>
            </a:r>
            <a:r>
              <a:rPr lang="cs-CZ" altLang="sk-SK" b="1" dirty="0">
                <a:solidFill>
                  <a:srgbClr val="0070C0"/>
                </a:solidFill>
                <a:latin typeface="Arial" pitchFamily="34" charset="0"/>
                <a:ea typeface="Arial Unicode MS" pitchFamily="34" charset="-128"/>
                <a:cs typeface="Arial" pitchFamily="34" charset="0"/>
              </a:rPr>
              <a:t> </a:t>
            </a:r>
          </a:p>
          <a:p>
            <a:pPr eaLnBrk="1" hangingPunct="1">
              <a:lnSpc>
                <a:spcPct val="100000"/>
              </a:lnSpc>
              <a:spcBef>
                <a:spcPts val="488"/>
              </a:spcBef>
              <a:spcAft>
                <a:spcPts val="1425"/>
              </a:spcAft>
              <a:buClr>
                <a:srgbClr val="E68422"/>
              </a:buClr>
              <a:buSzPct val="45000"/>
              <a:buFont typeface="Arial" charset="0"/>
              <a:buChar char="•"/>
            </a:pPr>
            <a:endParaRPr lang="cs-CZ" altLang="sk-SK" sz="2000" b="1" dirty="0">
              <a:solidFill>
                <a:srgbClr val="0047FF"/>
              </a:solidFill>
              <a:latin typeface="Arial" pitchFamily="34" charset="0"/>
              <a:ea typeface="Arial Unicode MS" pitchFamily="34" charset="-128"/>
              <a:cs typeface="Arial" pitchFamily="34" charset="0"/>
            </a:endParaRPr>
          </a:p>
          <a:p>
            <a:pPr eaLnBrk="1" hangingPunct="1">
              <a:lnSpc>
                <a:spcPct val="100000"/>
              </a:lnSpc>
              <a:spcBef>
                <a:spcPts val="488"/>
              </a:spcBef>
              <a:spcAft>
                <a:spcPts val="1425"/>
              </a:spcAft>
              <a:buClrTx/>
              <a:buSzTx/>
              <a:buFontTx/>
              <a:buNone/>
            </a:pPr>
            <a:endParaRPr lang="cs-CZ" altLang="sk-SK" sz="2000" b="1" dirty="0">
              <a:solidFill>
                <a:srgbClr val="808080"/>
              </a:solidFill>
              <a:latin typeface="Century Gothic" pitchFamily="34" charset="0"/>
              <a:ea typeface="Arial Unicode MS" pitchFamily="34" charset="-128"/>
            </a:endParaRPr>
          </a:p>
          <a:p>
            <a:pPr eaLnBrk="1" hangingPunct="1">
              <a:lnSpc>
                <a:spcPct val="100000"/>
              </a:lnSpc>
              <a:spcBef>
                <a:spcPts val="488"/>
              </a:spcBef>
              <a:spcAft>
                <a:spcPts val="1425"/>
              </a:spcAft>
              <a:buClrTx/>
              <a:buSzTx/>
              <a:buFontTx/>
              <a:buNone/>
            </a:pPr>
            <a:endParaRPr lang="cs-CZ" altLang="sk-SK" sz="2000" b="1" dirty="0">
              <a:solidFill>
                <a:srgbClr val="808080"/>
              </a:solidFill>
              <a:latin typeface="Century Gothic" pitchFamily="34" charset="0"/>
              <a:ea typeface="Arial Unicode MS" pitchFamily="34" charset="-128"/>
            </a:endParaRPr>
          </a:p>
          <a:p>
            <a:pPr eaLnBrk="1" hangingPunct="1">
              <a:lnSpc>
                <a:spcPct val="100000"/>
              </a:lnSpc>
              <a:spcBef>
                <a:spcPts val="488"/>
              </a:spcBef>
              <a:spcAft>
                <a:spcPts val="1425"/>
              </a:spcAft>
              <a:buClrTx/>
              <a:buSzTx/>
              <a:buFontTx/>
              <a:buNone/>
            </a:pPr>
            <a:endParaRPr lang="cs-CZ" altLang="sk-SK" sz="2000" dirty="0">
              <a:solidFill>
                <a:srgbClr val="808080"/>
              </a:solidFill>
              <a:latin typeface="Century Gothic" pitchFamily="34" charset="0"/>
              <a:ea typeface="Arial Unicode MS" pitchFamily="34" charset="-128"/>
            </a:endParaRPr>
          </a:p>
          <a:p>
            <a:pPr eaLnBrk="1" hangingPunct="1">
              <a:lnSpc>
                <a:spcPct val="100000"/>
              </a:lnSpc>
              <a:spcBef>
                <a:spcPts val="488"/>
              </a:spcBef>
              <a:spcAft>
                <a:spcPts val="1425"/>
              </a:spcAft>
              <a:buClrTx/>
              <a:buSzTx/>
              <a:buFontTx/>
              <a:buNone/>
            </a:pPr>
            <a:endParaRPr lang="cs-CZ" altLang="sk-SK" sz="2400" dirty="0">
              <a:solidFill>
                <a:srgbClr val="808080"/>
              </a:solidFill>
              <a:latin typeface="Century Gothic" pitchFamily="34" charset="0"/>
              <a:ea typeface="Arial Unicode MS" pitchFamily="34" charset="-128"/>
            </a:endParaRPr>
          </a:p>
        </p:txBody>
      </p:sp>
      <p:sp>
        <p:nvSpPr>
          <p:cNvPr id="26628" name="Rectangle 3"/>
          <p:cNvSpPr>
            <a:spLocks noChangeArrowheads="1"/>
          </p:cNvSpPr>
          <p:nvPr/>
        </p:nvSpPr>
        <p:spPr bwMode="auto">
          <a:xfrm>
            <a:off x="252413" y="3500438"/>
            <a:ext cx="4319587"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p>
            <a:pPr hangingPunct="1">
              <a:lnSpc>
                <a:spcPct val="100000"/>
              </a:lnSpc>
              <a:tabLst>
                <a:tab pos="723900" algn="l"/>
                <a:tab pos="1447800" algn="l"/>
                <a:tab pos="2171700" algn="l"/>
                <a:tab pos="2895600" algn="l"/>
                <a:tab pos="3619500" algn="l"/>
              </a:tabLst>
            </a:pPr>
            <a:endParaRPr lang="sk-SK" altLang="sk-SK" sz="2000" b="1">
              <a:solidFill>
                <a:srgbClr val="000000"/>
              </a:solidFill>
              <a:latin typeface="Palatino Linotype" pitchFamily="18" charset="0"/>
              <a:ea typeface="Arial Unicode MS" pitchFamily="34" charset="-128"/>
            </a:endParaRPr>
          </a:p>
          <a:p>
            <a:pPr hangingPunct="1">
              <a:lnSpc>
                <a:spcPct val="100000"/>
              </a:lnSpc>
              <a:tabLst>
                <a:tab pos="723900" algn="l"/>
                <a:tab pos="1447800" algn="l"/>
                <a:tab pos="2171700" algn="l"/>
                <a:tab pos="2895600" algn="l"/>
                <a:tab pos="3619500" algn="l"/>
              </a:tabLst>
            </a:pPr>
            <a:endParaRPr lang="sk-SK" altLang="sk-SK">
              <a:solidFill>
                <a:srgbClr val="000000"/>
              </a:solidFill>
              <a:latin typeface="Calibri" pitchFamily="34" charset="0"/>
              <a:ea typeface="Arial Unicode MS" pitchFamily="34" charset="-128"/>
            </a:endParaRPr>
          </a:p>
        </p:txBody>
      </p:sp>
      <p:sp>
        <p:nvSpPr>
          <p:cNvPr id="26632" name="Text Box 7"/>
          <p:cNvSpPr txBox="1">
            <a:spLocks noChangeArrowheads="1"/>
          </p:cNvSpPr>
          <p:nvPr/>
        </p:nvSpPr>
        <p:spPr bwMode="auto">
          <a:xfrm>
            <a:off x="219710" y="5733256"/>
            <a:ext cx="4843462"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268" rIns="0" bIns="0"/>
          <a:lstStyle>
            <a:lvl1pPr marL="215900" indent="-215900" eaLnBrk="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Arial" charset="0"/>
                <a:ea typeface="Microsoft YaHei" pitchFamily="34" charset="-122"/>
              </a:defRPr>
            </a:lvl9pPr>
          </a:lstStyle>
          <a:p>
            <a:pPr eaLnBrk="1" hangingPunct="1">
              <a:lnSpc>
                <a:spcPct val="99000"/>
              </a:lnSpc>
              <a:spcBef>
                <a:spcPts val="488"/>
              </a:spcBef>
              <a:spcAft>
                <a:spcPts val="1425"/>
              </a:spcAft>
              <a:buSzPct val="45000"/>
              <a:buFont typeface="Wingdings" pitchFamily="2" charset="2"/>
              <a:buChar char=""/>
            </a:pPr>
            <a:r>
              <a:rPr lang="cs-CZ" altLang="sk-SK" sz="2000" b="1" dirty="0" smtClean="0">
                <a:solidFill>
                  <a:srgbClr val="FF0000"/>
                </a:solidFill>
                <a:latin typeface="Century Gothic" pitchFamily="34" charset="0"/>
                <a:ea typeface="Arial Unicode MS" pitchFamily="34" charset="-128"/>
              </a:rPr>
              <a:t> </a:t>
            </a:r>
            <a:r>
              <a:rPr lang="cs-CZ" altLang="sk-SK" sz="2000" b="1" dirty="0" smtClean="0">
                <a:solidFill>
                  <a:srgbClr val="FF0000"/>
                </a:solidFill>
                <a:latin typeface="Arial" pitchFamily="34" charset="0"/>
                <a:ea typeface="Arial Unicode MS" pitchFamily="34" charset="-128"/>
                <a:cs typeface="Arial" pitchFamily="34" charset="0"/>
              </a:rPr>
              <a:t>30  </a:t>
            </a:r>
            <a:r>
              <a:rPr lang="cs-CZ" altLang="sk-SK" sz="2000" b="1" dirty="0">
                <a:solidFill>
                  <a:srgbClr val="FF0000"/>
                </a:solidFill>
                <a:latin typeface="Arial" pitchFamily="34" charset="0"/>
                <a:ea typeface="Arial Unicode MS" pitchFamily="34" charset="-128"/>
                <a:cs typeface="Arial" pitchFamily="34" charset="0"/>
              </a:rPr>
              <a:t>nových </a:t>
            </a:r>
            <a:r>
              <a:rPr lang="cs-CZ" altLang="sk-SK" sz="2000" b="1" dirty="0" err="1">
                <a:solidFill>
                  <a:srgbClr val="FF0000"/>
                </a:solidFill>
                <a:latin typeface="Arial" pitchFamily="34" charset="0"/>
                <a:ea typeface="Arial Unicode MS" pitchFamily="34" charset="-128"/>
                <a:cs typeface="Arial" pitchFamily="34" charset="0"/>
              </a:rPr>
              <a:t>centier</a:t>
            </a:r>
            <a:r>
              <a:rPr lang="cs-CZ" altLang="sk-SK" sz="2000" b="1" dirty="0">
                <a:solidFill>
                  <a:srgbClr val="FF0000"/>
                </a:solidFill>
                <a:latin typeface="Arial" pitchFamily="34" charset="0"/>
                <a:ea typeface="Arial Unicode MS" pitchFamily="34" charset="-128"/>
                <a:cs typeface="Arial" pitchFamily="34" charset="0"/>
              </a:rPr>
              <a:t> v </a:t>
            </a:r>
            <a:r>
              <a:rPr lang="cs-CZ" altLang="sk-SK" sz="2000" b="1" dirty="0" err="1">
                <a:solidFill>
                  <a:srgbClr val="FF0000"/>
                </a:solidFill>
                <a:latin typeface="Arial" pitchFamily="34" charset="0"/>
                <a:ea typeface="Arial Unicode MS" pitchFamily="34" charset="-128"/>
                <a:cs typeface="Arial" pitchFamily="34" charset="0"/>
              </a:rPr>
              <a:t>priebehu</a:t>
            </a:r>
            <a:r>
              <a:rPr lang="cs-CZ" altLang="sk-SK" sz="2000" b="1" dirty="0">
                <a:solidFill>
                  <a:srgbClr val="FF0000"/>
                </a:solidFill>
                <a:latin typeface="Arial" pitchFamily="34" charset="0"/>
                <a:ea typeface="Arial Unicode MS" pitchFamily="34" charset="-128"/>
                <a:cs typeface="Arial" pitchFamily="34" charset="0"/>
              </a:rPr>
              <a:t> </a:t>
            </a:r>
            <a:r>
              <a:rPr lang="cs-CZ" altLang="sk-SK" sz="2000" b="1" dirty="0" smtClean="0">
                <a:solidFill>
                  <a:srgbClr val="FF0000"/>
                </a:solidFill>
                <a:latin typeface="Arial" pitchFamily="34" charset="0"/>
                <a:ea typeface="Arial Unicode MS" pitchFamily="34" charset="-128"/>
                <a:cs typeface="Arial" pitchFamily="34" charset="0"/>
              </a:rPr>
              <a:t>3 </a:t>
            </a:r>
            <a:r>
              <a:rPr lang="cs-CZ" altLang="sk-SK" sz="2000" b="1" dirty="0" err="1">
                <a:solidFill>
                  <a:srgbClr val="FF0000"/>
                </a:solidFill>
                <a:latin typeface="Arial" pitchFamily="34" charset="0"/>
                <a:ea typeface="Arial Unicode MS" pitchFamily="34" charset="-128"/>
                <a:cs typeface="Arial" pitchFamily="34" charset="0"/>
              </a:rPr>
              <a:t>rokov</a:t>
            </a:r>
            <a:endParaRPr lang="cs-CZ" altLang="sk-SK" sz="2000" b="1" dirty="0">
              <a:solidFill>
                <a:srgbClr val="FF0000"/>
              </a:solidFill>
              <a:latin typeface="Arial" pitchFamily="34" charset="0"/>
              <a:ea typeface="Arial Unicode MS" pitchFamily="34" charset="-128"/>
              <a:cs typeface="Arial" pitchFamily="34" charset="0"/>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1728788"/>
            <a:ext cx="4535416" cy="328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43608" y="6447404"/>
            <a:ext cx="5472610" cy="22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8" y="1480778"/>
            <a:ext cx="7272807" cy="4590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2440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548680"/>
            <a:ext cx="8229600" cy="1143000"/>
          </a:xfrm>
        </p:spPr>
        <p:txBody>
          <a:bodyPr>
            <a:normAutofit/>
          </a:bodyPr>
          <a:lstStyle/>
          <a:p>
            <a:pPr algn="ctr"/>
            <a:r>
              <a:rPr lang="sk-SK" sz="3200" b="1" dirty="0" smtClean="0">
                <a:latin typeface="Arial" pitchFamily="34" charset="0"/>
                <a:cs typeface="Arial" pitchFamily="34" charset="0"/>
              </a:rPr>
              <a:t>Situácia na Slovensku</a:t>
            </a:r>
            <a:endParaRPr lang="sk-SK" sz="3200" b="1" dirty="0">
              <a:latin typeface="Arial" pitchFamily="34" charset="0"/>
              <a:cs typeface="Arial" pitchFamily="34" charset="0"/>
            </a:endParaRPr>
          </a:p>
        </p:txBody>
      </p:sp>
      <p:sp>
        <p:nvSpPr>
          <p:cNvPr id="3" name="Zástupný symbol obsahu 2"/>
          <p:cNvSpPr>
            <a:spLocks noGrp="1"/>
          </p:cNvSpPr>
          <p:nvPr>
            <p:ph idx="1"/>
          </p:nvPr>
        </p:nvSpPr>
        <p:spPr>
          <a:xfrm>
            <a:off x="457200" y="1935480"/>
            <a:ext cx="7859216" cy="4389120"/>
          </a:xfrm>
        </p:spPr>
        <p:txBody>
          <a:bodyPr>
            <a:normAutofit lnSpcReduction="10000"/>
          </a:bodyPr>
          <a:lstStyle/>
          <a:p>
            <a:r>
              <a:rPr lang="sk-SK" sz="2000" dirty="0" smtClean="0">
                <a:solidFill>
                  <a:srgbClr val="0070C0"/>
                </a:solidFill>
                <a:latin typeface="Arial" pitchFamily="34" charset="0"/>
                <a:cs typeface="Arial" pitchFamily="34" charset="0"/>
              </a:rPr>
              <a:t>Potreba vytvorenia 1 centra v SR (</a:t>
            </a:r>
            <a:r>
              <a:rPr lang="sk-SK" sz="2000" dirty="0" err="1" smtClean="0">
                <a:solidFill>
                  <a:srgbClr val="0070C0"/>
                </a:solidFill>
                <a:latin typeface="Arial" pitchFamily="34" charset="0"/>
                <a:cs typeface="Arial" pitchFamily="34" charset="0"/>
              </a:rPr>
              <a:t>odoporučenia</a:t>
            </a:r>
            <a:r>
              <a:rPr lang="sk-SK" sz="2000" dirty="0" smtClean="0">
                <a:solidFill>
                  <a:srgbClr val="0070C0"/>
                </a:solidFill>
                <a:latin typeface="Arial" pitchFamily="34" charset="0"/>
                <a:cs typeface="Arial" pitchFamily="34" charset="0"/>
              </a:rPr>
              <a:t> 1 centrum na cca 10 </a:t>
            </a:r>
            <a:r>
              <a:rPr lang="sk-SK" sz="2000" dirty="0" err="1" smtClean="0">
                <a:solidFill>
                  <a:srgbClr val="0070C0"/>
                </a:solidFill>
                <a:latin typeface="Arial" pitchFamily="34" charset="0"/>
                <a:cs typeface="Arial" pitchFamily="34" charset="0"/>
              </a:rPr>
              <a:t>mil.obyvateľov</a:t>
            </a:r>
            <a:r>
              <a:rPr lang="sk-SK" sz="2000" dirty="0" smtClean="0">
                <a:solidFill>
                  <a:srgbClr val="0070C0"/>
                </a:solidFill>
                <a:latin typeface="Arial" pitchFamily="34" charset="0"/>
                <a:cs typeface="Arial" pitchFamily="34" charset="0"/>
              </a:rPr>
              <a:t>, </a:t>
            </a:r>
          </a:p>
          <a:p>
            <a:r>
              <a:rPr lang="sk-SK" sz="2000" dirty="0">
                <a:solidFill>
                  <a:srgbClr val="0070C0"/>
                </a:solidFill>
                <a:latin typeface="Arial" pitchFamily="34" charset="0"/>
                <a:cs typeface="Arial" pitchFamily="34" charset="0"/>
              </a:rPr>
              <a:t>NCZI </a:t>
            </a:r>
            <a:r>
              <a:rPr lang="sk-SK" sz="2000" dirty="0" smtClean="0">
                <a:solidFill>
                  <a:srgbClr val="0070C0"/>
                </a:solidFill>
                <a:latin typeface="Arial" pitchFamily="34" charset="0"/>
                <a:cs typeface="Arial" pitchFamily="34" charset="0"/>
              </a:rPr>
              <a:t>–</a:t>
            </a:r>
            <a:r>
              <a:rPr lang="sk-SK" sz="2000" dirty="0" err="1" smtClean="0">
                <a:solidFill>
                  <a:srgbClr val="0070C0"/>
                </a:solidFill>
                <a:latin typeface="Arial" pitchFamily="34" charset="0"/>
                <a:cs typeface="Arial" pitchFamily="34" charset="0"/>
              </a:rPr>
              <a:t>incidencia</a:t>
            </a:r>
            <a:r>
              <a:rPr lang="sk-SK" sz="2000" dirty="0" smtClean="0">
                <a:solidFill>
                  <a:srgbClr val="0070C0"/>
                </a:solidFill>
                <a:latin typeface="Arial" pitchFamily="34" charset="0"/>
                <a:cs typeface="Arial" pitchFamily="34" charset="0"/>
              </a:rPr>
              <a:t> </a:t>
            </a:r>
            <a:r>
              <a:rPr lang="sk-SK" sz="2000" dirty="0">
                <a:solidFill>
                  <a:srgbClr val="0070C0"/>
                </a:solidFill>
                <a:latin typeface="Arial" pitchFamily="34" charset="0"/>
                <a:cs typeface="Arial" pitchFamily="34" charset="0"/>
              </a:rPr>
              <a:t>nádorových ochorení v roku 2009 cca 25 tisíc</a:t>
            </a:r>
            <a:r>
              <a:rPr lang="sk-SK" sz="2000" dirty="0" smtClean="0">
                <a:solidFill>
                  <a:srgbClr val="0070C0"/>
                </a:solidFill>
                <a:latin typeface="Arial" pitchFamily="34" charset="0"/>
                <a:cs typeface="Arial" pitchFamily="34" charset="0"/>
              </a:rPr>
              <a:t>.</a:t>
            </a:r>
          </a:p>
          <a:p>
            <a:r>
              <a:rPr lang="sk-SK" sz="2000" dirty="0">
                <a:solidFill>
                  <a:srgbClr val="0070C0"/>
                </a:solidFill>
                <a:latin typeface="Arial" pitchFamily="34" charset="0"/>
                <a:cs typeface="Arial" pitchFamily="34" charset="0"/>
              </a:rPr>
              <a:t>8750  pacientov na </a:t>
            </a:r>
            <a:r>
              <a:rPr lang="sk-SK" sz="2000" dirty="0" smtClean="0">
                <a:solidFill>
                  <a:srgbClr val="0070C0"/>
                </a:solidFill>
                <a:latin typeface="Arial" pitchFamily="34" charset="0"/>
                <a:cs typeface="Arial" pitchFamily="34" charset="0"/>
              </a:rPr>
              <a:t>Slovensku liečených rádioterapiou </a:t>
            </a:r>
            <a:r>
              <a:rPr lang="sk-SK" sz="2000" dirty="0">
                <a:solidFill>
                  <a:srgbClr val="0070C0"/>
                </a:solidFill>
                <a:latin typeface="Arial" pitchFamily="34" charset="0"/>
                <a:cs typeface="Arial" pitchFamily="34" charset="0"/>
              </a:rPr>
              <a:t>(zdroj Slovenská spoločnosť radiačnej </a:t>
            </a:r>
            <a:r>
              <a:rPr lang="sk-SK" sz="2000" dirty="0" smtClean="0">
                <a:solidFill>
                  <a:srgbClr val="0070C0"/>
                </a:solidFill>
                <a:latin typeface="Arial" pitchFamily="34" charset="0"/>
                <a:cs typeface="Arial" pitchFamily="34" charset="0"/>
              </a:rPr>
              <a:t>onkológie)</a:t>
            </a:r>
          </a:p>
          <a:p>
            <a:r>
              <a:rPr lang="sk-SK" sz="2000" dirty="0" smtClean="0">
                <a:solidFill>
                  <a:srgbClr val="0070C0"/>
                </a:solidFill>
                <a:latin typeface="Arial" pitchFamily="34" charset="0"/>
                <a:cs typeface="Arial" pitchFamily="34" charset="0"/>
              </a:rPr>
              <a:t>NCZI 2014 ......27500 ochorení /11 206 pac. </a:t>
            </a:r>
            <a:r>
              <a:rPr lang="sk-SK" sz="2000" dirty="0" err="1" smtClean="0">
                <a:solidFill>
                  <a:srgbClr val="0070C0"/>
                </a:solidFill>
                <a:latin typeface="Arial" pitchFamily="34" charset="0"/>
                <a:cs typeface="Arial" pitchFamily="34" charset="0"/>
              </a:rPr>
              <a:t>odliečených</a:t>
            </a:r>
            <a:r>
              <a:rPr lang="sk-SK" sz="2000" dirty="0" smtClean="0">
                <a:solidFill>
                  <a:srgbClr val="0070C0"/>
                </a:solidFill>
                <a:latin typeface="Arial" pitchFamily="34" charset="0"/>
                <a:cs typeface="Arial" pitchFamily="34" charset="0"/>
              </a:rPr>
              <a:t> RT</a:t>
            </a:r>
          </a:p>
          <a:p>
            <a:r>
              <a:rPr lang="sk-SK" sz="2000" dirty="0" smtClean="0">
                <a:solidFill>
                  <a:srgbClr val="0070C0"/>
                </a:solidFill>
                <a:latin typeface="Arial" pitchFamily="34" charset="0"/>
                <a:cs typeface="Arial" pitchFamily="34" charset="0"/>
              </a:rPr>
              <a:t>2% ročný nárast </a:t>
            </a:r>
            <a:r>
              <a:rPr lang="sk-SK" sz="2000" dirty="0" err="1" smtClean="0">
                <a:solidFill>
                  <a:srgbClr val="0070C0"/>
                </a:solidFill>
                <a:latin typeface="Arial" pitchFamily="34" charset="0"/>
                <a:cs typeface="Arial" pitchFamily="34" charset="0"/>
              </a:rPr>
              <a:t>incidencie</a:t>
            </a:r>
            <a:r>
              <a:rPr lang="sk-SK" sz="2000" dirty="0" smtClean="0">
                <a:solidFill>
                  <a:srgbClr val="0070C0"/>
                </a:solidFill>
                <a:latin typeface="Arial" pitchFamily="34" charset="0"/>
                <a:cs typeface="Arial" pitchFamily="34" charset="0"/>
              </a:rPr>
              <a:t> nádorových ochorení  </a:t>
            </a:r>
          </a:p>
          <a:p>
            <a:r>
              <a:rPr lang="sk-SK" sz="2000" dirty="0" smtClean="0">
                <a:solidFill>
                  <a:srgbClr val="0070C0"/>
                </a:solidFill>
                <a:latin typeface="Arial" pitchFamily="34" charset="0"/>
                <a:cs typeface="Arial" pitchFamily="34" charset="0"/>
              </a:rPr>
              <a:t>10% pac. </a:t>
            </a:r>
            <a:r>
              <a:rPr lang="sk-SK" sz="2000" dirty="0">
                <a:solidFill>
                  <a:srgbClr val="0070C0"/>
                </a:solidFill>
                <a:latin typeface="Arial" pitchFamily="34" charset="0"/>
                <a:cs typeface="Arial" pitchFamily="34" charset="0"/>
              </a:rPr>
              <a:t>indikovaných k lokálnej </a:t>
            </a:r>
            <a:r>
              <a:rPr lang="sk-SK" sz="2000" dirty="0" smtClean="0">
                <a:solidFill>
                  <a:srgbClr val="0070C0"/>
                </a:solidFill>
                <a:latin typeface="Arial" pitchFamily="34" charset="0"/>
                <a:cs typeface="Arial" pitchFamily="34" charset="0"/>
              </a:rPr>
              <a:t>rádioterapii vhodných na protónovú </a:t>
            </a:r>
            <a:r>
              <a:rPr lang="sk-SK" sz="2000" dirty="0">
                <a:solidFill>
                  <a:srgbClr val="0070C0"/>
                </a:solidFill>
                <a:latin typeface="Arial" pitchFamily="34" charset="0"/>
                <a:cs typeface="Arial" pitchFamily="34" charset="0"/>
              </a:rPr>
              <a:t>terapiu................... cca </a:t>
            </a:r>
            <a:r>
              <a:rPr lang="sk-SK" sz="2000" dirty="0" smtClean="0">
                <a:solidFill>
                  <a:srgbClr val="0070C0"/>
                </a:solidFill>
                <a:latin typeface="Arial" pitchFamily="34" charset="0"/>
                <a:cs typeface="Arial" pitchFamily="34" charset="0"/>
              </a:rPr>
              <a:t>800....1000 pac./rok</a:t>
            </a:r>
          </a:p>
          <a:p>
            <a:pPr marL="0" indent="0">
              <a:buNone/>
            </a:pPr>
            <a:endParaRPr lang="sk-SK" sz="2000" dirty="0" smtClean="0">
              <a:solidFill>
                <a:srgbClr val="0070C0"/>
              </a:solidFill>
              <a:latin typeface="Arial" pitchFamily="34" charset="0"/>
              <a:cs typeface="Arial" pitchFamily="34" charset="0"/>
            </a:endParaRPr>
          </a:p>
          <a:p>
            <a:r>
              <a:rPr lang="sk-SK" sz="2000" b="1" dirty="0" smtClean="0">
                <a:solidFill>
                  <a:schemeClr val="accent1">
                    <a:lumMod val="75000"/>
                  </a:schemeClr>
                </a:solidFill>
                <a:latin typeface="Arial" pitchFamily="34" charset="0"/>
                <a:cs typeface="Arial" pitchFamily="34" charset="0"/>
              </a:rPr>
              <a:t>Miesto pre protónovú terapiu:  tam</a:t>
            </a:r>
            <a:r>
              <a:rPr lang="sk-SK" sz="2000" b="1" dirty="0">
                <a:solidFill>
                  <a:schemeClr val="accent1">
                    <a:lumMod val="75000"/>
                  </a:schemeClr>
                </a:solidFill>
                <a:latin typeface="Arial" pitchFamily="34" charset="0"/>
                <a:cs typeface="Arial" pitchFamily="34" charset="0"/>
              </a:rPr>
              <a:t>, kde dnes nie je možné pre fyzikálne limity konvenčnej rádioterapie dodať požadovanú dávku za účelom zvýšenia lokálnej kontroly alebo </a:t>
            </a:r>
            <a:r>
              <a:rPr lang="sk-SK" sz="2000" b="1" dirty="0" smtClean="0">
                <a:solidFill>
                  <a:schemeClr val="accent1">
                    <a:lumMod val="75000"/>
                  </a:schemeClr>
                </a:solidFill>
                <a:latin typeface="Arial" pitchFamily="34" charset="0"/>
                <a:cs typeface="Arial" pitchFamily="34" charset="0"/>
              </a:rPr>
              <a:t>eliminácie komplikácií </a:t>
            </a:r>
            <a:r>
              <a:rPr lang="sk-SK" sz="2000" b="1" dirty="0">
                <a:solidFill>
                  <a:schemeClr val="accent1">
                    <a:lumMod val="75000"/>
                  </a:schemeClr>
                </a:solidFill>
                <a:latin typeface="Arial" pitchFamily="34" charset="0"/>
                <a:cs typeface="Arial" pitchFamily="34" charset="0"/>
              </a:rPr>
              <a:t>po rádioterapii.</a:t>
            </a:r>
          </a:p>
        </p:txBody>
      </p:sp>
    </p:spTree>
    <p:extLst>
      <p:ext uri="{BB962C8B-B14F-4D97-AF65-F5344CB8AC3E}">
        <p14:creationId xmlns:p14="http://schemas.microsoft.com/office/powerpoint/2010/main" val="2510644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27584" y="404664"/>
            <a:ext cx="8229600" cy="1143000"/>
          </a:xfrm>
        </p:spPr>
        <p:txBody>
          <a:bodyPr>
            <a:noAutofit/>
          </a:bodyPr>
          <a:lstStyle/>
          <a:p>
            <a:r>
              <a:rPr lang="sk-SK" sz="3200" b="1" dirty="0">
                <a:latin typeface="Arial" pitchFamily="34" charset="0"/>
                <a:cs typeface="Arial" pitchFamily="34" charset="0"/>
              </a:rPr>
              <a:t>Vlastný projekt – </a:t>
            </a:r>
            <a:r>
              <a:rPr lang="sk-SK" sz="2800" b="1" dirty="0" smtClean="0">
                <a:latin typeface="Arial" pitchFamily="34" charset="0"/>
                <a:cs typeface="Arial" pitchFamily="34" charset="0"/>
              </a:rPr>
              <a:t>východiskový stav, úlohy v projekte a jeho členovia   </a:t>
            </a:r>
            <a:endParaRPr lang="sk-SK" sz="2800" dirty="0">
              <a:latin typeface="Arial" pitchFamily="34" charset="0"/>
              <a:cs typeface="Arial" pitchFamily="34" charset="0"/>
            </a:endParaRPr>
          </a:p>
        </p:txBody>
      </p:sp>
      <p:sp>
        <p:nvSpPr>
          <p:cNvPr id="3" name="Zástupný symbol obsahu 2"/>
          <p:cNvSpPr>
            <a:spLocks noGrp="1"/>
          </p:cNvSpPr>
          <p:nvPr>
            <p:ph idx="1"/>
          </p:nvPr>
        </p:nvSpPr>
        <p:spPr/>
        <p:txBody>
          <a:bodyPr>
            <a:normAutofit/>
          </a:bodyPr>
          <a:lstStyle/>
          <a:p>
            <a:r>
              <a:rPr lang="sk-SK" sz="1800" dirty="0">
                <a:solidFill>
                  <a:srgbClr val="0070C0"/>
                </a:solidFill>
                <a:latin typeface="Arial" pitchFamily="34" charset="0"/>
                <a:cs typeface="Arial" pitchFamily="34" charset="0"/>
              </a:rPr>
              <a:t>Protónovo </a:t>
            </a:r>
            <a:r>
              <a:rPr lang="sk-SK" sz="1800" dirty="0" smtClean="0">
                <a:solidFill>
                  <a:srgbClr val="0070C0"/>
                </a:solidFill>
                <a:latin typeface="Arial" pitchFamily="34" charset="0"/>
                <a:cs typeface="Arial" pitchFamily="34" charset="0"/>
              </a:rPr>
              <a:t>terapeutický komplex - </a:t>
            </a:r>
            <a:r>
              <a:rPr lang="sk-SK" sz="1800" dirty="0">
                <a:solidFill>
                  <a:srgbClr val="0070C0"/>
                </a:solidFill>
                <a:latin typeface="Arial" pitchFamily="34" charset="0"/>
                <a:cs typeface="Arial" pitchFamily="34" charset="0"/>
              </a:rPr>
              <a:t>6. Apríla 2010 slávnostne otvorený a uvedený do skúšobnej fyzikálnej prevádzky</a:t>
            </a:r>
            <a:r>
              <a:rPr lang="sk-SK" sz="1800" dirty="0" smtClean="0">
                <a:solidFill>
                  <a:srgbClr val="0070C0"/>
                </a:solidFill>
                <a:latin typeface="Arial" pitchFamily="34" charset="0"/>
                <a:cs typeface="Arial" pitchFamily="34" charset="0"/>
              </a:rPr>
              <a:t>.</a:t>
            </a:r>
          </a:p>
          <a:p>
            <a:r>
              <a:rPr lang="sk-SK" sz="1800" dirty="0" smtClean="0">
                <a:solidFill>
                  <a:srgbClr val="0070C0"/>
                </a:solidFill>
                <a:latin typeface="Arial" pitchFamily="34" charset="0"/>
                <a:cs typeface="Arial" pitchFamily="34" charset="0"/>
              </a:rPr>
              <a:t>Budova </a:t>
            </a:r>
            <a:r>
              <a:rPr lang="sk-SK" sz="1800" dirty="0">
                <a:solidFill>
                  <a:srgbClr val="0070C0"/>
                </a:solidFill>
                <a:latin typeface="Arial" pitchFamily="34" charset="0"/>
                <a:cs typeface="Arial" pitchFamily="34" charset="0"/>
              </a:rPr>
              <a:t>prevedená na Ministerstvo školstva, vedy, výskumu a športu a to na jeho inštitúciu CVTI- Centrum </a:t>
            </a:r>
            <a:r>
              <a:rPr lang="sk-SK" sz="1800" dirty="0" smtClean="0">
                <a:solidFill>
                  <a:srgbClr val="0070C0"/>
                </a:solidFill>
                <a:latin typeface="Arial" pitchFamily="34" charset="0"/>
                <a:cs typeface="Arial" pitchFamily="34" charset="0"/>
              </a:rPr>
              <a:t>vedecko-technických </a:t>
            </a:r>
            <a:r>
              <a:rPr lang="sk-SK" sz="1800" dirty="0">
                <a:solidFill>
                  <a:srgbClr val="0070C0"/>
                </a:solidFill>
                <a:latin typeface="Arial" pitchFamily="34" charset="0"/>
                <a:cs typeface="Arial" pitchFamily="34" charset="0"/>
              </a:rPr>
              <a:t>informácií</a:t>
            </a:r>
            <a:r>
              <a:rPr lang="sk-SK" sz="1800" dirty="0" smtClean="0">
                <a:solidFill>
                  <a:srgbClr val="0070C0"/>
                </a:solidFill>
                <a:latin typeface="Arial" pitchFamily="34" charset="0"/>
                <a:cs typeface="Arial" pitchFamily="34" charset="0"/>
              </a:rPr>
              <a:t>.(r.2013)</a:t>
            </a:r>
          </a:p>
          <a:p>
            <a:r>
              <a:rPr lang="sk-SK" sz="1800" b="1" dirty="0">
                <a:solidFill>
                  <a:srgbClr val="0070C0"/>
                </a:solidFill>
                <a:latin typeface="Arial" pitchFamily="34" charset="0"/>
                <a:cs typeface="Arial" pitchFamily="34" charset="0"/>
              </a:rPr>
              <a:t>Hlavným riešiteľom projektu  je CVTI, Programové obdobie na roky 2016-2020: operačný program Výskum a vývoj </a:t>
            </a:r>
            <a:endParaRPr lang="sk-SK" sz="1800" b="1" dirty="0" smtClean="0">
              <a:solidFill>
                <a:srgbClr val="0070C0"/>
              </a:solidFill>
              <a:latin typeface="Arial" pitchFamily="34" charset="0"/>
              <a:cs typeface="Arial" pitchFamily="34" charset="0"/>
            </a:endParaRPr>
          </a:p>
          <a:p>
            <a:r>
              <a:rPr lang="sk-SK" sz="1800" b="1" dirty="0" smtClean="0">
                <a:solidFill>
                  <a:srgbClr val="0070C0"/>
                </a:solidFill>
                <a:latin typeface="Arial" pitchFamily="34" charset="0"/>
                <a:cs typeface="Arial" pitchFamily="34" charset="0"/>
              </a:rPr>
              <a:t>Colný dlh s </a:t>
            </a:r>
            <a:r>
              <a:rPr lang="sk-SK" sz="1800" b="1" dirty="0" err="1" smtClean="0">
                <a:solidFill>
                  <a:srgbClr val="0070C0"/>
                </a:solidFill>
                <a:latin typeface="Arial" pitchFamily="34" charset="0"/>
                <a:cs typeface="Arial" pitchFamily="34" charset="0"/>
              </a:rPr>
              <a:t>penálmi</a:t>
            </a:r>
            <a:r>
              <a:rPr lang="sk-SK" sz="1800" b="1" dirty="0" smtClean="0">
                <a:solidFill>
                  <a:srgbClr val="0070C0"/>
                </a:solidFill>
                <a:latin typeface="Arial" pitchFamily="34" charset="0"/>
                <a:cs typeface="Arial" pitchFamily="34" charset="0"/>
              </a:rPr>
              <a:t> cca 900 </a:t>
            </a:r>
            <a:r>
              <a:rPr lang="sk-SK" sz="1800" b="1" dirty="0" err="1" smtClean="0">
                <a:solidFill>
                  <a:srgbClr val="0070C0"/>
                </a:solidFill>
                <a:latin typeface="Arial" pitchFamily="34" charset="0"/>
                <a:cs typeface="Arial" pitchFamily="34" charset="0"/>
              </a:rPr>
              <a:t>tis.euro</a:t>
            </a:r>
            <a:endParaRPr lang="sk-SK" sz="1800" b="1" dirty="0" smtClean="0">
              <a:solidFill>
                <a:srgbClr val="0070C0"/>
              </a:solidFill>
              <a:latin typeface="Arial" pitchFamily="34" charset="0"/>
              <a:cs typeface="Arial" pitchFamily="34" charset="0"/>
            </a:endParaRPr>
          </a:p>
          <a:p>
            <a:r>
              <a:rPr lang="sk-SK" sz="1800" dirty="0" smtClean="0">
                <a:solidFill>
                  <a:srgbClr val="0070C0"/>
                </a:solidFill>
                <a:latin typeface="Arial" pitchFamily="34" charset="0"/>
                <a:cs typeface="Arial" pitchFamily="34" charset="0"/>
              </a:rPr>
              <a:t>Zavedenie </a:t>
            </a:r>
            <a:r>
              <a:rPr lang="sk-SK" sz="1800" dirty="0">
                <a:solidFill>
                  <a:srgbClr val="0070C0"/>
                </a:solidFill>
                <a:latin typeface="Arial" pitchFamily="34" charset="0"/>
                <a:cs typeface="Arial" pitchFamily="34" charset="0"/>
              </a:rPr>
              <a:t>do zoznamu výkonov v radiačnej onkológii i výkon ožiarenia protónovou terapiou kooperácia </a:t>
            </a:r>
            <a:r>
              <a:rPr lang="sk-SK" sz="1800" dirty="0" smtClean="0">
                <a:solidFill>
                  <a:srgbClr val="0070C0"/>
                </a:solidFill>
                <a:latin typeface="Arial" pitchFamily="34" charset="0"/>
                <a:cs typeface="Arial" pitchFamily="34" charset="0"/>
              </a:rPr>
              <a:t>s odbornou spoločnosťou</a:t>
            </a:r>
          </a:p>
          <a:p>
            <a:r>
              <a:rPr lang="sk-SK" sz="1800" dirty="0">
                <a:solidFill>
                  <a:srgbClr val="0070C0"/>
                </a:solidFill>
                <a:latin typeface="Arial" pitchFamily="34" charset="0"/>
                <a:cs typeface="Arial" pitchFamily="34" charset="0"/>
              </a:rPr>
              <a:t>Úhrada zdravotnými </a:t>
            </a:r>
            <a:r>
              <a:rPr lang="sk-SK" sz="1800" dirty="0" smtClean="0">
                <a:solidFill>
                  <a:srgbClr val="0070C0"/>
                </a:solidFill>
                <a:latin typeface="Arial" pitchFamily="34" charset="0"/>
                <a:cs typeface="Arial" pitchFamily="34" charset="0"/>
              </a:rPr>
              <a:t>poisťovňami – výška platby, vhodné indikácie  </a:t>
            </a:r>
          </a:p>
          <a:p>
            <a:r>
              <a:rPr lang="sk-SK" sz="1800" b="1" dirty="0">
                <a:solidFill>
                  <a:srgbClr val="0070C0"/>
                </a:solidFill>
                <a:latin typeface="Arial" pitchFamily="34" charset="0"/>
                <a:cs typeface="Arial" pitchFamily="34" charset="0"/>
              </a:rPr>
              <a:t>Členovia </a:t>
            </a:r>
            <a:r>
              <a:rPr lang="sk-SK" sz="1800" dirty="0">
                <a:solidFill>
                  <a:srgbClr val="0070C0"/>
                </a:solidFill>
                <a:latin typeface="Arial" pitchFamily="34" charset="0"/>
                <a:cs typeface="Arial" pitchFamily="34" charset="0"/>
              </a:rPr>
              <a:t>:</a:t>
            </a:r>
            <a:r>
              <a:rPr lang="sk-SK" sz="1800" dirty="0" smtClean="0">
                <a:solidFill>
                  <a:srgbClr val="0070C0"/>
                </a:solidFill>
                <a:latin typeface="Arial" pitchFamily="34" charset="0"/>
                <a:cs typeface="Arial" pitchFamily="34" charset="0"/>
              </a:rPr>
              <a:t>CVTI, </a:t>
            </a:r>
            <a:r>
              <a:rPr lang="sk-SK" sz="1800" dirty="0" err="1" smtClean="0">
                <a:solidFill>
                  <a:srgbClr val="0070C0"/>
                </a:solidFill>
                <a:latin typeface="Arial" pitchFamily="34" charset="0"/>
                <a:cs typeface="Arial" pitchFamily="34" charset="0"/>
              </a:rPr>
              <a:t>OÚsA</a:t>
            </a:r>
            <a:r>
              <a:rPr lang="sk-SK" sz="1800" dirty="0" smtClean="0">
                <a:solidFill>
                  <a:srgbClr val="0070C0"/>
                </a:solidFill>
                <a:latin typeface="Arial" pitchFamily="34" charset="0"/>
                <a:cs typeface="Arial" pitchFamily="34" charset="0"/>
              </a:rPr>
              <a:t>, </a:t>
            </a:r>
            <a:r>
              <a:rPr lang="sk-SK" sz="1800" dirty="0">
                <a:solidFill>
                  <a:srgbClr val="0070C0"/>
                </a:solidFill>
                <a:latin typeface="Arial" pitchFamily="34" charset="0"/>
                <a:cs typeface="Arial" pitchFamily="34" charset="0"/>
              </a:rPr>
              <a:t>Ústav experimentálnej onkológie SAV v Bratislave, </a:t>
            </a:r>
            <a:r>
              <a:rPr lang="sk-SK" sz="1800" dirty="0" smtClean="0">
                <a:solidFill>
                  <a:srgbClr val="0070C0"/>
                </a:solidFill>
                <a:latin typeface="Arial" pitchFamily="34" charset="0"/>
                <a:cs typeface="Arial" pitchFamily="34" charset="0"/>
              </a:rPr>
              <a:t>externý </a:t>
            </a:r>
            <a:r>
              <a:rPr lang="sk-SK" sz="1800" dirty="0">
                <a:solidFill>
                  <a:srgbClr val="0070C0"/>
                </a:solidFill>
                <a:latin typeface="Arial" pitchFamily="34" charset="0"/>
                <a:cs typeface="Arial" pitchFamily="34" charset="0"/>
              </a:rPr>
              <a:t>poradca CVTI pre protónovú terapiu </a:t>
            </a:r>
            <a:r>
              <a:rPr lang="sk-SK" sz="1800" dirty="0" smtClean="0">
                <a:solidFill>
                  <a:srgbClr val="0070C0"/>
                </a:solidFill>
                <a:latin typeface="Arial" pitchFamily="34" charset="0"/>
                <a:cs typeface="Arial" pitchFamily="34" charset="0"/>
              </a:rPr>
              <a:t>a </a:t>
            </a:r>
            <a:r>
              <a:rPr lang="sk-SK" sz="1800" dirty="0">
                <a:solidFill>
                  <a:srgbClr val="0070C0"/>
                </a:solidFill>
                <a:latin typeface="Arial" pitchFamily="34" charset="0"/>
                <a:cs typeface="Arial" pitchFamily="34" charset="0"/>
              </a:rPr>
              <a:t>poradca predsedu vlády pre protónový projekt </a:t>
            </a:r>
          </a:p>
          <a:p>
            <a:endParaRPr lang="sk-SK" sz="2000" dirty="0" smtClean="0">
              <a:solidFill>
                <a:srgbClr val="0070C0"/>
              </a:solidFill>
              <a:latin typeface="+mj-lt"/>
            </a:endParaRPr>
          </a:p>
          <a:p>
            <a:endParaRPr lang="sk-SK" sz="2000" dirty="0" smtClean="0">
              <a:solidFill>
                <a:srgbClr val="0070C0"/>
              </a:solidFill>
              <a:latin typeface="+mj-lt"/>
            </a:endParaRPr>
          </a:p>
          <a:p>
            <a:endParaRPr lang="sk-SK" sz="2000" b="1" dirty="0" smtClean="0">
              <a:solidFill>
                <a:schemeClr val="tx2"/>
              </a:solidFill>
              <a:latin typeface="+mj-lt"/>
            </a:endParaRPr>
          </a:p>
          <a:p>
            <a:endParaRPr lang="sk-SK" sz="2000"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9" y="5357616"/>
            <a:ext cx="2707460" cy="1500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442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6632"/>
            <a:ext cx="8229600" cy="1143000"/>
          </a:xfrm>
        </p:spPr>
        <p:txBody>
          <a:bodyPr>
            <a:normAutofit/>
          </a:bodyPr>
          <a:lstStyle/>
          <a:p>
            <a:pPr algn="ctr"/>
            <a:r>
              <a:rPr lang="sk-SK" sz="3200" b="1" dirty="0" smtClean="0">
                <a:latin typeface="Arial" pitchFamily="34" charset="0"/>
                <a:cs typeface="Arial" pitchFamily="34" charset="0"/>
              </a:rPr>
              <a:t>Možnosti riešenia</a:t>
            </a:r>
            <a:endParaRPr lang="sk-SK" sz="3200" b="1" dirty="0">
              <a:latin typeface="Arial" pitchFamily="34" charset="0"/>
              <a:cs typeface="Arial" pitchFamily="34" charset="0"/>
            </a:endParaRPr>
          </a:p>
        </p:txBody>
      </p:sp>
      <p:sp>
        <p:nvSpPr>
          <p:cNvPr id="3" name="Zástupný symbol obsahu 2"/>
          <p:cNvSpPr>
            <a:spLocks noGrp="1"/>
          </p:cNvSpPr>
          <p:nvPr>
            <p:ph idx="1"/>
          </p:nvPr>
        </p:nvSpPr>
        <p:spPr>
          <a:xfrm>
            <a:off x="444161" y="1412776"/>
            <a:ext cx="8229600" cy="5040560"/>
          </a:xfrm>
        </p:spPr>
        <p:txBody>
          <a:bodyPr>
            <a:normAutofit fontScale="77500" lnSpcReduction="20000"/>
          </a:bodyPr>
          <a:lstStyle/>
          <a:p>
            <a:pPr marL="0" indent="0">
              <a:buNone/>
            </a:pPr>
            <a:r>
              <a:rPr lang="sk-SK" sz="2000" dirty="0" smtClean="0">
                <a:latin typeface="+mj-lt"/>
              </a:rPr>
              <a:t> </a:t>
            </a:r>
            <a:r>
              <a:rPr lang="sk-SK" sz="2000" b="1" dirty="0" smtClean="0">
                <a:solidFill>
                  <a:srgbClr val="0070C0"/>
                </a:solidFill>
                <a:latin typeface="Arial" pitchFamily="34" charset="0"/>
                <a:cs typeface="Arial" pitchFamily="34" charset="0"/>
              </a:rPr>
              <a:t>1.</a:t>
            </a:r>
            <a:r>
              <a:rPr lang="sk-SK" sz="2000" dirty="0" smtClean="0">
                <a:solidFill>
                  <a:srgbClr val="0070C0"/>
                </a:solidFill>
                <a:latin typeface="Arial" pitchFamily="34" charset="0"/>
                <a:cs typeface="Arial" pitchFamily="34" charset="0"/>
              </a:rPr>
              <a:t> V  </a:t>
            </a:r>
            <a:r>
              <a:rPr lang="sk-SK" sz="2000" dirty="0">
                <a:solidFill>
                  <a:srgbClr val="0070C0"/>
                </a:solidFill>
                <a:latin typeface="Arial" pitchFamily="34" charset="0"/>
                <a:cs typeface="Arial" pitchFamily="34" charset="0"/>
              </a:rPr>
              <a:t>spolupráci  s ruským partnerom dokončiť projekt takt, že sa využije cestou výziev na čerpanie NFP </a:t>
            </a:r>
            <a:r>
              <a:rPr lang="sk-SK" sz="2000" dirty="0" smtClean="0">
                <a:solidFill>
                  <a:srgbClr val="0070C0"/>
                </a:solidFill>
                <a:latin typeface="Arial" pitchFamily="34" charset="0"/>
                <a:cs typeface="Arial" pitchFamily="34" charset="0"/>
              </a:rPr>
              <a:t>-</a:t>
            </a:r>
            <a:r>
              <a:rPr lang="sk-SK" sz="1800" b="1" dirty="0">
                <a:solidFill>
                  <a:srgbClr val="0070C0"/>
                </a:solidFill>
                <a:latin typeface="Arial" pitchFamily="34" charset="0"/>
                <a:cs typeface="Arial" pitchFamily="34" charset="0"/>
              </a:rPr>
              <a:t>fixným zväzkom a to z dôvodu dispozičného riešenia, kde budova už neumožňuje zásadné stavebné úpravy pre ožarovňu s </a:t>
            </a:r>
            <a:r>
              <a:rPr lang="sk-SK" sz="1800" b="1" dirty="0" err="1">
                <a:solidFill>
                  <a:srgbClr val="0070C0"/>
                </a:solidFill>
                <a:latin typeface="Arial" pitchFamily="34" charset="0"/>
                <a:cs typeface="Arial" pitchFamily="34" charset="0"/>
              </a:rPr>
              <a:t>gantry</a:t>
            </a:r>
            <a:r>
              <a:rPr lang="sk-SK" sz="1800" b="1" dirty="0">
                <a:solidFill>
                  <a:srgbClr val="0070C0"/>
                </a:solidFill>
                <a:latin typeface="Arial" pitchFamily="34" charset="0"/>
                <a:cs typeface="Arial" pitchFamily="34" charset="0"/>
              </a:rPr>
              <a:t> systémom</a:t>
            </a:r>
            <a:r>
              <a:rPr lang="sk-SK" sz="1800" b="1" dirty="0" smtClean="0">
                <a:solidFill>
                  <a:srgbClr val="0070C0"/>
                </a:solidFill>
                <a:latin typeface="Arial" pitchFamily="34" charset="0"/>
                <a:cs typeface="Arial" pitchFamily="34" charset="0"/>
              </a:rPr>
              <a:t>.</a:t>
            </a:r>
          </a:p>
          <a:p>
            <a:pPr marL="0" indent="0">
              <a:buNone/>
            </a:pPr>
            <a:endParaRPr lang="sk-SK" sz="1800" b="1" dirty="0" smtClean="0">
              <a:solidFill>
                <a:srgbClr val="0070C0"/>
              </a:solidFill>
              <a:latin typeface="Arial" pitchFamily="34" charset="0"/>
              <a:cs typeface="Arial" pitchFamily="34" charset="0"/>
            </a:endParaRPr>
          </a:p>
          <a:p>
            <a:pPr>
              <a:buFont typeface="Wingdings" pitchFamily="2" charset="2"/>
              <a:buChar char="ü"/>
            </a:pPr>
            <a:r>
              <a:rPr lang="sk-SK" sz="1800" b="1" dirty="0" smtClean="0">
                <a:solidFill>
                  <a:schemeClr val="accent5">
                    <a:lumMod val="50000"/>
                  </a:schemeClr>
                </a:solidFill>
                <a:latin typeface="Arial" pitchFamily="34" charset="0"/>
                <a:cs typeface="Arial" pitchFamily="34" charset="0"/>
              </a:rPr>
              <a:t>Len </a:t>
            </a:r>
            <a:r>
              <a:rPr lang="sk-SK" sz="1800" b="1" dirty="0">
                <a:solidFill>
                  <a:schemeClr val="accent5">
                    <a:lumMod val="50000"/>
                  </a:schemeClr>
                </a:solidFill>
                <a:latin typeface="Arial" pitchFamily="34" charset="0"/>
                <a:cs typeface="Arial" pitchFamily="34" charset="0"/>
              </a:rPr>
              <a:t>obmedzené využitie </a:t>
            </a:r>
            <a:r>
              <a:rPr lang="sk-SK" sz="1800" b="1" dirty="0" smtClean="0">
                <a:solidFill>
                  <a:schemeClr val="accent5">
                    <a:lumMod val="50000"/>
                  </a:schemeClr>
                </a:solidFill>
                <a:latin typeface="Arial" pitchFamily="34" charset="0"/>
                <a:cs typeface="Arial" pitchFamily="34" charset="0"/>
              </a:rPr>
              <a:t>pre nádory H&amp;N, prostaty a mozgu, nevyužitá kapacita, jedna ožarovňa, náklady   celkové </a:t>
            </a:r>
            <a:r>
              <a:rPr lang="sk-SK" sz="1800" b="1" dirty="0">
                <a:solidFill>
                  <a:schemeClr val="accent5">
                    <a:lumMod val="50000"/>
                  </a:schemeClr>
                </a:solidFill>
                <a:latin typeface="Arial" pitchFamily="34" charset="0"/>
                <a:cs typeface="Arial" pitchFamily="34" charset="0"/>
              </a:rPr>
              <a:t>cca 21 300 </a:t>
            </a:r>
            <a:r>
              <a:rPr lang="sk-SK" sz="1800" b="1" dirty="0" smtClean="0">
                <a:solidFill>
                  <a:schemeClr val="accent5">
                    <a:lumMod val="50000"/>
                  </a:schemeClr>
                </a:solidFill>
                <a:latin typeface="Arial" pitchFamily="34" charset="0"/>
                <a:cs typeface="Arial" pitchFamily="34" charset="0"/>
              </a:rPr>
              <a:t>000,00 €, návratnosť  do 7 rokov </a:t>
            </a:r>
          </a:p>
          <a:p>
            <a:pPr>
              <a:buFont typeface="Wingdings" pitchFamily="2" charset="2"/>
              <a:buChar char="ü"/>
            </a:pPr>
            <a:endParaRPr lang="sk-SK" sz="1800" b="1" dirty="0" smtClean="0">
              <a:solidFill>
                <a:schemeClr val="accent5">
                  <a:lumMod val="50000"/>
                </a:schemeClr>
              </a:solidFill>
              <a:latin typeface="Arial" pitchFamily="34" charset="0"/>
              <a:cs typeface="Arial" pitchFamily="34" charset="0"/>
            </a:endParaRPr>
          </a:p>
          <a:p>
            <a:pPr>
              <a:buFont typeface="Wingdings" pitchFamily="2" charset="2"/>
              <a:buChar char="ü"/>
            </a:pPr>
            <a:endParaRPr lang="sk-SK" sz="1800" b="1" dirty="0" smtClean="0">
              <a:solidFill>
                <a:srgbClr val="0070C0"/>
              </a:solidFill>
              <a:latin typeface="Arial" pitchFamily="34" charset="0"/>
              <a:cs typeface="Arial" pitchFamily="34" charset="0"/>
            </a:endParaRPr>
          </a:p>
          <a:p>
            <a:pPr marL="0" indent="0">
              <a:buNone/>
            </a:pPr>
            <a:r>
              <a:rPr lang="sk-SK" sz="1800" b="1" dirty="0" smtClean="0">
                <a:solidFill>
                  <a:srgbClr val="0070C0"/>
                </a:solidFill>
                <a:latin typeface="Arial" pitchFamily="34" charset="0"/>
                <a:cs typeface="Arial" pitchFamily="34" charset="0"/>
              </a:rPr>
              <a:t>2. P</a:t>
            </a:r>
            <a:r>
              <a:rPr lang="sk-SK" sz="2000" dirty="0" smtClean="0">
                <a:solidFill>
                  <a:srgbClr val="0070C0"/>
                </a:solidFill>
                <a:latin typeface="Arial" pitchFamily="34" charset="0"/>
                <a:cs typeface="Arial" pitchFamily="34" charset="0"/>
              </a:rPr>
              <a:t>onechať </a:t>
            </a:r>
            <a:r>
              <a:rPr lang="sk-SK" sz="2000" dirty="0">
                <a:solidFill>
                  <a:srgbClr val="0070C0"/>
                </a:solidFill>
                <a:latin typeface="Arial" pitchFamily="34" charset="0"/>
                <a:cs typeface="Arial" pitchFamily="34" charset="0"/>
              </a:rPr>
              <a:t>stávajú ožarovňu len pre zdroj </a:t>
            </a:r>
            <a:r>
              <a:rPr lang="sk-SK" sz="2000" dirty="0" smtClean="0">
                <a:solidFill>
                  <a:srgbClr val="0070C0"/>
                </a:solidFill>
                <a:latin typeface="Arial" pitchFamily="34" charset="0"/>
                <a:cs typeface="Arial" pitchFamily="34" charset="0"/>
              </a:rPr>
              <a:t>– </a:t>
            </a:r>
            <a:r>
              <a:rPr lang="sk-SK" sz="2000" dirty="0" err="1" smtClean="0">
                <a:solidFill>
                  <a:srgbClr val="0070C0"/>
                </a:solidFill>
                <a:latin typeface="Arial" pitchFamily="34" charset="0"/>
                <a:cs typeface="Arial" pitchFamily="34" charset="0"/>
              </a:rPr>
              <a:t>synchrotrón</a:t>
            </a:r>
            <a:r>
              <a:rPr lang="sk-SK" sz="2000" dirty="0" smtClean="0">
                <a:solidFill>
                  <a:srgbClr val="0070C0"/>
                </a:solidFill>
                <a:latin typeface="Arial" pitchFamily="34" charset="0"/>
                <a:cs typeface="Arial" pitchFamily="34" charset="0"/>
              </a:rPr>
              <a:t>  </a:t>
            </a:r>
            <a:r>
              <a:rPr lang="sk-SK" sz="2000" dirty="0">
                <a:solidFill>
                  <a:srgbClr val="0070C0"/>
                </a:solidFill>
                <a:latin typeface="Arial" pitchFamily="34" charset="0"/>
                <a:cs typeface="Arial" pitchFamily="34" charset="0"/>
              </a:rPr>
              <a:t>a </a:t>
            </a:r>
            <a:r>
              <a:rPr lang="sk-SK" sz="2000" dirty="0" smtClean="0">
                <a:solidFill>
                  <a:srgbClr val="0070C0"/>
                </a:solidFill>
                <a:latin typeface="Arial" pitchFamily="34" charset="0"/>
                <a:cs typeface="Arial" pitchFamily="34" charset="0"/>
              </a:rPr>
              <a:t>pristavenie </a:t>
            </a:r>
            <a:r>
              <a:rPr lang="sk-SK" sz="2000" dirty="0">
                <a:solidFill>
                  <a:srgbClr val="0070C0"/>
                </a:solidFill>
                <a:latin typeface="Arial" pitchFamily="34" charset="0"/>
                <a:cs typeface="Arial" pitchFamily="34" charset="0"/>
              </a:rPr>
              <a:t>k budove druhú ožarovňu pre pohyblivý zväzok- to znamená </a:t>
            </a:r>
            <a:r>
              <a:rPr lang="sk-SK" sz="2000" dirty="0" err="1">
                <a:solidFill>
                  <a:srgbClr val="0070C0"/>
                </a:solidFill>
                <a:latin typeface="Arial" pitchFamily="34" charset="0"/>
                <a:cs typeface="Arial" pitchFamily="34" charset="0"/>
              </a:rPr>
              <a:t>Radiance</a:t>
            </a:r>
            <a:r>
              <a:rPr lang="sk-SK" sz="2000" dirty="0">
                <a:solidFill>
                  <a:srgbClr val="0070C0"/>
                </a:solidFill>
                <a:latin typeface="Arial" pitchFamily="34" charset="0"/>
                <a:cs typeface="Arial" pitchFamily="34" charset="0"/>
              </a:rPr>
              <a:t> 330  a obe miestnosti prepojiť transportným systémom. </a:t>
            </a:r>
            <a:r>
              <a:rPr lang="sk-SK" sz="2000" dirty="0" smtClean="0">
                <a:solidFill>
                  <a:srgbClr val="0070C0"/>
                </a:solidFill>
                <a:latin typeface="Arial" pitchFamily="34" charset="0"/>
                <a:cs typeface="Arial" pitchFamily="34" charset="0"/>
              </a:rPr>
              <a:t>/ alternatíva </a:t>
            </a:r>
            <a:r>
              <a:rPr lang="sk-SK" sz="2000" dirty="0" err="1" smtClean="0">
                <a:solidFill>
                  <a:srgbClr val="0070C0"/>
                </a:solidFill>
                <a:latin typeface="Arial" pitchFamily="34" charset="0"/>
                <a:cs typeface="Arial" pitchFamily="34" charset="0"/>
              </a:rPr>
              <a:t>IBA-ProteusOne</a:t>
            </a:r>
            <a:r>
              <a:rPr lang="sk-SK" sz="2000" dirty="0" smtClean="0">
                <a:solidFill>
                  <a:srgbClr val="0070C0"/>
                </a:solidFill>
                <a:latin typeface="Arial" pitchFamily="34" charset="0"/>
                <a:cs typeface="Arial" pitchFamily="34" charset="0"/>
              </a:rPr>
              <a:t>  </a:t>
            </a:r>
          </a:p>
          <a:p>
            <a:pPr marL="0" indent="0">
              <a:buNone/>
            </a:pPr>
            <a:r>
              <a:rPr lang="sk-SK" sz="2000" dirty="0" smtClean="0">
                <a:solidFill>
                  <a:srgbClr val="0070C0"/>
                </a:solidFill>
                <a:latin typeface="Arial" pitchFamily="34" charset="0"/>
                <a:cs typeface="Arial" pitchFamily="34" charset="0"/>
              </a:rPr>
              <a:t> </a:t>
            </a:r>
          </a:p>
          <a:p>
            <a:pPr>
              <a:buFont typeface="Wingdings" pitchFamily="2" charset="2"/>
              <a:buChar char="ü"/>
            </a:pPr>
            <a:r>
              <a:rPr lang="sk-SK" sz="1800" b="1" dirty="0" smtClean="0">
                <a:solidFill>
                  <a:schemeClr val="accent5">
                    <a:lumMod val="50000"/>
                  </a:schemeClr>
                </a:solidFill>
                <a:latin typeface="Arial" pitchFamily="34" charset="0"/>
                <a:cs typeface="Arial" pitchFamily="34" charset="0"/>
              </a:rPr>
              <a:t>Plné </a:t>
            </a:r>
            <a:r>
              <a:rPr lang="sk-SK" sz="1800" b="1" dirty="0">
                <a:solidFill>
                  <a:schemeClr val="accent5">
                    <a:lumMod val="50000"/>
                  </a:schemeClr>
                </a:solidFill>
                <a:latin typeface="Arial" pitchFamily="34" charset="0"/>
                <a:cs typeface="Arial" pitchFamily="34" charset="0"/>
              </a:rPr>
              <a:t>využitie na všetky vhodné indikácie  plnú kapacitu centra s jednou ožarovňou v dvojzmennej prevádzke </a:t>
            </a:r>
            <a:r>
              <a:rPr lang="sk-SK" sz="1800" b="1" dirty="0" smtClean="0">
                <a:solidFill>
                  <a:schemeClr val="accent5">
                    <a:lumMod val="50000"/>
                  </a:schemeClr>
                </a:solidFill>
                <a:latin typeface="Arial" pitchFamily="34" charset="0"/>
                <a:cs typeface="Arial" pitchFamily="34" charset="0"/>
              </a:rPr>
              <a:t>5 dní </a:t>
            </a:r>
            <a:r>
              <a:rPr lang="sk-SK" sz="1800" b="1" dirty="0">
                <a:solidFill>
                  <a:schemeClr val="accent5">
                    <a:lumMod val="50000"/>
                  </a:schemeClr>
                </a:solidFill>
                <a:latin typeface="Arial" pitchFamily="34" charset="0"/>
                <a:cs typeface="Arial" pitchFamily="34" charset="0"/>
              </a:rPr>
              <a:t>v </a:t>
            </a:r>
            <a:r>
              <a:rPr lang="sk-SK" sz="1800" b="1" dirty="0" smtClean="0">
                <a:solidFill>
                  <a:schemeClr val="accent5">
                    <a:lumMod val="50000"/>
                  </a:schemeClr>
                </a:solidFill>
                <a:latin typeface="Arial" pitchFamily="34" charset="0"/>
                <a:cs typeface="Arial" pitchFamily="34" charset="0"/>
              </a:rPr>
              <a:t>týždni, </a:t>
            </a:r>
            <a:r>
              <a:rPr lang="sk-SK" sz="1800" b="1" dirty="0">
                <a:solidFill>
                  <a:schemeClr val="accent5">
                    <a:lumMod val="50000"/>
                  </a:schemeClr>
                </a:solidFill>
                <a:latin typeface="Arial" pitchFamily="34" charset="0"/>
                <a:cs typeface="Arial" pitchFamily="34" charset="0"/>
              </a:rPr>
              <a:t>náklady </a:t>
            </a:r>
            <a:r>
              <a:rPr lang="sk-SK" sz="1800" b="1" dirty="0" smtClean="0">
                <a:solidFill>
                  <a:schemeClr val="accent5">
                    <a:lumMod val="50000"/>
                  </a:schemeClr>
                </a:solidFill>
                <a:latin typeface="Arial" pitchFamily="34" charset="0"/>
                <a:cs typeface="Arial" pitchFamily="34" charset="0"/>
              </a:rPr>
              <a:t>cca 24 </a:t>
            </a:r>
            <a:r>
              <a:rPr lang="sk-SK" sz="1800" b="1" dirty="0" err="1">
                <a:solidFill>
                  <a:schemeClr val="accent5">
                    <a:lumMod val="50000"/>
                  </a:schemeClr>
                </a:solidFill>
                <a:latin typeface="Arial" pitchFamily="34" charset="0"/>
                <a:cs typeface="Arial" pitchFamily="34" charset="0"/>
              </a:rPr>
              <a:t>mil</a:t>
            </a:r>
            <a:r>
              <a:rPr lang="sk-SK" sz="1800" b="1" dirty="0">
                <a:solidFill>
                  <a:schemeClr val="accent5">
                    <a:lumMod val="50000"/>
                  </a:schemeClr>
                </a:solidFill>
                <a:latin typeface="Arial" pitchFamily="34" charset="0"/>
                <a:cs typeface="Arial" pitchFamily="34" charset="0"/>
              </a:rPr>
              <a:t> € </a:t>
            </a:r>
            <a:r>
              <a:rPr lang="sk-SK" sz="1800" b="1" dirty="0" smtClean="0">
                <a:solidFill>
                  <a:schemeClr val="accent5">
                    <a:lumMod val="50000"/>
                  </a:schemeClr>
                </a:solidFill>
                <a:latin typeface="Arial" pitchFamily="34" charset="0"/>
                <a:cs typeface="Arial" pitchFamily="34" charset="0"/>
              </a:rPr>
              <a:t>, návratnosť  cca 8 rokov </a:t>
            </a:r>
          </a:p>
          <a:p>
            <a:pPr marL="0" indent="0">
              <a:buNone/>
            </a:pPr>
            <a:endParaRPr lang="sk-SK" sz="1800" b="1" dirty="0" smtClean="0">
              <a:solidFill>
                <a:schemeClr val="accent5">
                  <a:lumMod val="50000"/>
                </a:schemeClr>
              </a:solidFill>
              <a:latin typeface="Arial" pitchFamily="34" charset="0"/>
              <a:cs typeface="Arial" pitchFamily="34" charset="0"/>
            </a:endParaRPr>
          </a:p>
          <a:p>
            <a:pPr marL="0" indent="0">
              <a:buNone/>
            </a:pPr>
            <a:endParaRPr lang="sk-SK" sz="1800" b="1" dirty="0" smtClean="0">
              <a:solidFill>
                <a:schemeClr val="accent5">
                  <a:lumMod val="50000"/>
                </a:schemeClr>
              </a:solidFill>
              <a:latin typeface="Arial" pitchFamily="34" charset="0"/>
              <a:cs typeface="Arial" pitchFamily="34" charset="0"/>
            </a:endParaRPr>
          </a:p>
          <a:p>
            <a:pPr marL="0" indent="0">
              <a:buNone/>
            </a:pPr>
            <a:r>
              <a:rPr lang="sk-SK" sz="2000" dirty="0" smtClean="0">
                <a:solidFill>
                  <a:srgbClr val="0070C0"/>
                </a:solidFill>
                <a:latin typeface="Arial" pitchFamily="34" charset="0"/>
                <a:cs typeface="Arial" pitchFamily="34" charset="0"/>
              </a:rPr>
              <a:t>3.Postavenie </a:t>
            </a:r>
            <a:r>
              <a:rPr lang="sk-SK" sz="2000" dirty="0">
                <a:solidFill>
                  <a:srgbClr val="0070C0"/>
                </a:solidFill>
                <a:latin typeface="Arial" pitchFamily="34" charset="0"/>
                <a:cs typeface="Arial" pitchFamily="34" charset="0"/>
              </a:rPr>
              <a:t>nového centra </a:t>
            </a:r>
            <a:r>
              <a:rPr lang="sk-SK" sz="2000" dirty="0" smtClean="0">
                <a:solidFill>
                  <a:srgbClr val="0070C0"/>
                </a:solidFill>
                <a:latin typeface="Arial" pitchFamily="34" charset="0"/>
                <a:cs typeface="Arial" pitchFamily="34" charset="0"/>
              </a:rPr>
              <a:t>s </a:t>
            </a:r>
            <a:r>
              <a:rPr lang="sk-SK" sz="2000" dirty="0">
                <a:solidFill>
                  <a:srgbClr val="0070C0"/>
                </a:solidFill>
                <a:latin typeface="Arial" pitchFamily="34" charset="0"/>
                <a:cs typeface="Arial" pitchFamily="34" charset="0"/>
              </a:rPr>
              <a:t>minimálne dvoma ožarovňami s pohyblivým zväzkom i s možnosťou ako zdroj protónov mať cyklotrón/</a:t>
            </a:r>
            <a:r>
              <a:rPr lang="sk-SK" sz="2000" dirty="0" err="1">
                <a:solidFill>
                  <a:srgbClr val="0070C0"/>
                </a:solidFill>
                <a:latin typeface="Arial" pitchFamily="34" charset="0"/>
                <a:cs typeface="Arial" pitchFamily="34" charset="0"/>
              </a:rPr>
              <a:t>synchrotrón</a:t>
            </a:r>
            <a:r>
              <a:rPr lang="sk-SK" sz="2000" dirty="0">
                <a:solidFill>
                  <a:srgbClr val="0070C0"/>
                </a:solidFill>
                <a:latin typeface="Arial" pitchFamily="34" charset="0"/>
                <a:cs typeface="Arial" pitchFamily="34" charset="0"/>
              </a:rPr>
              <a:t> a tým si nechať realizovať napr. </a:t>
            </a:r>
            <a:r>
              <a:rPr lang="sk-SK" sz="2000" dirty="0" err="1" smtClean="0">
                <a:solidFill>
                  <a:srgbClr val="0070C0"/>
                </a:solidFill>
                <a:latin typeface="Arial" pitchFamily="34" charset="0"/>
                <a:cs typeface="Arial" pitchFamily="34" charset="0"/>
              </a:rPr>
              <a:t>IBA,Mevion,Varian,Hitachi</a:t>
            </a:r>
            <a:endParaRPr lang="sk-SK" sz="2000" dirty="0">
              <a:solidFill>
                <a:srgbClr val="0070C0"/>
              </a:solidFill>
              <a:latin typeface="Arial" pitchFamily="34" charset="0"/>
              <a:cs typeface="Arial" pitchFamily="34" charset="0"/>
            </a:endParaRPr>
          </a:p>
          <a:p>
            <a:pPr>
              <a:buFont typeface="Wingdings" pitchFamily="2" charset="2"/>
              <a:buChar char="ü"/>
            </a:pPr>
            <a:r>
              <a:rPr lang="sk-SK" sz="1800" b="1" dirty="0" smtClean="0">
                <a:solidFill>
                  <a:schemeClr val="accent5">
                    <a:lumMod val="50000"/>
                  </a:schemeClr>
                </a:solidFill>
                <a:latin typeface="Arial" pitchFamily="34" charset="0"/>
                <a:cs typeface="Arial" pitchFamily="34" charset="0"/>
              </a:rPr>
              <a:t>Finančne </a:t>
            </a:r>
            <a:r>
              <a:rPr lang="sk-SK" sz="1800" b="1" dirty="0">
                <a:solidFill>
                  <a:schemeClr val="accent5">
                    <a:lumMod val="50000"/>
                  </a:schemeClr>
                </a:solidFill>
                <a:latin typeface="Arial" pitchFamily="34" charset="0"/>
                <a:cs typeface="Arial" pitchFamily="34" charset="0"/>
              </a:rPr>
              <a:t>najdrahšia a tiež z časového horizontu najdlhšia a </a:t>
            </a:r>
            <a:r>
              <a:rPr lang="sk-SK" sz="1800" b="1" dirty="0" smtClean="0">
                <a:solidFill>
                  <a:schemeClr val="accent5">
                    <a:lumMod val="50000"/>
                  </a:schemeClr>
                </a:solidFill>
                <a:latin typeface="Arial" pitchFamily="34" charset="0"/>
                <a:cs typeface="Arial" pitchFamily="34" charset="0"/>
              </a:rPr>
              <a:t>i</a:t>
            </a:r>
            <a:r>
              <a:rPr lang="sk-SK" sz="1800" b="1" dirty="0">
                <a:solidFill>
                  <a:schemeClr val="accent5">
                    <a:lumMod val="50000"/>
                  </a:schemeClr>
                </a:solidFill>
                <a:latin typeface="Arial" pitchFamily="34" charset="0"/>
                <a:cs typeface="Arial" pitchFamily="34" charset="0"/>
              </a:rPr>
              <a:t> najmenej efektívna vo vzťahu už k postavenej budove centra v Ružomberku.</a:t>
            </a:r>
          </a:p>
          <a:p>
            <a:pPr>
              <a:buFont typeface="Wingdings" pitchFamily="2" charset="2"/>
              <a:buChar char="ü"/>
            </a:pPr>
            <a:r>
              <a:rPr lang="sk-SK" sz="1800" b="1" dirty="0" smtClean="0">
                <a:solidFill>
                  <a:schemeClr val="accent5">
                    <a:lumMod val="50000"/>
                  </a:schemeClr>
                </a:solidFill>
                <a:latin typeface="Arial" pitchFamily="34" charset="0"/>
                <a:cs typeface="Arial" pitchFamily="34" charset="0"/>
              </a:rPr>
              <a:t>cca </a:t>
            </a:r>
            <a:r>
              <a:rPr lang="sk-SK" sz="1800" b="1" dirty="0">
                <a:solidFill>
                  <a:schemeClr val="accent5">
                    <a:lumMod val="50000"/>
                  </a:schemeClr>
                </a:solidFill>
                <a:latin typeface="Arial" pitchFamily="34" charset="0"/>
                <a:cs typeface="Arial" pitchFamily="34" charset="0"/>
              </a:rPr>
              <a:t>35 </a:t>
            </a:r>
            <a:r>
              <a:rPr lang="sk-SK" sz="1800" b="1" dirty="0" err="1">
                <a:solidFill>
                  <a:schemeClr val="accent5">
                    <a:lumMod val="50000"/>
                  </a:schemeClr>
                </a:solidFill>
                <a:latin typeface="Arial" pitchFamily="34" charset="0"/>
                <a:cs typeface="Arial" pitchFamily="34" charset="0"/>
              </a:rPr>
              <a:t>mil</a:t>
            </a:r>
            <a:r>
              <a:rPr lang="sk-SK" sz="1800" b="1" dirty="0">
                <a:solidFill>
                  <a:schemeClr val="accent5">
                    <a:lumMod val="50000"/>
                  </a:schemeClr>
                </a:solidFill>
                <a:latin typeface="Arial" pitchFamily="34" charset="0"/>
                <a:cs typeface="Arial" pitchFamily="34" charset="0"/>
              </a:rPr>
              <a:t> €. pri 1 ožarovni, pri dvoch ožarovniach cca 50 </a:t>
            </a:r>
            <a:r>
              <a:rPr lang="sk-SK" sz="1800" b="1" dirty="0" err="1">
                <a:solidFill>
                  <a:schemeClr val="accent5">
                    <a:lumMod val="50000"/>
                  </a:schemeClr>
                </a:solidFill>
                <a:latin typeface="Arial" pitchFamily="34" charset="0"/>
                <a:cs typeface="Arial" pitchFamily="34" charset="0"/>
              </a:rPr>
              <a:t>mi.</a:t>
            </a:r>
            <a:r>
              <a:rPr lang="sk-SK" sz="1800" b="1" dirty="0" err="1" smtClean="0">
                <a:solidFill>
                  <a:schemeClr val="accent5">
                    <a:lumMod val="50000"/>
                  </a:schemeClr>
                </a:solidFill>
                <a:latin typeface="Arial" pitchFamily="34" charset="0"/>
                <a:cs typeface="Arial" pitchFamily="34" charset="0"/>
              </a:rPr>
              <a:t>€</a:t>
            </a:r>
            <a:r>
              <a:rPr lang="sk-SK" sz="1800" b="1" dirty="0" smtClean="0">
                <a:solidFill>
                  <a:schemeClr val="accent5">
                    <a:lumMod val="50000"/>
                  </a:schemeClr>
                </a:solidFill>
                <a:latin typeface="Arial" pitchFamily="34" charset="0"/>
                <a:cs typeface="Arial" pitchFamily="34" charset="0"/>
              </a:rPr>
              <a:t>, návratnosť 11 </a:t>
            </a:r>
            <a:r>
              <a:rPr lang="sk-SK" sz="1800" b="1" dirty="0" err="1" smtClean="0">
                <a:solidFill>
                  <a:schemeClr val="accent5">
                    <a:lumMod val="50000"/>
                  </a:schemeClr>
                </a:solidFill>
                <a:latin typeface="Arial" pitchFamily="34" charset="0"/>
                <a:cs typeface="Arial" pitchFamily="34" charset="0"/>
              </a:rPr>
              <a:t>resp</a:t>
            </a:r>
            <a:r>
              <a:rPr lang="sk-SK" sz="1800" b="1" dirty="0" smtClean="0">
                <a:solidFill>
                  <a:schemeClr val="accent5">
                    <a:lumMod val="50000"/>
                  </a:schemeClr>
                </a:solidFill>
                <a:latin typeface="Arial" pitchFamily="34" charset="0"/>
                <a:cs typeface="Arial" pitchFamily="34" charset="0"/>
              </a:rPr>
              <a:t> 16 rokov. </a:t>
            </a:r>
          </a:p>
          <a:p>
            <a:pPr>
              <a:buFont typeface="Wingdings" pitchFamily="2" charset="2"/>
              <a:buChar char="ü"/>
            </a:pPr>
            <a:endParaRPr lang="sk-SK" sz="1800" b="1" dirty="0" smtClean="0">
              <a:solidFill>
                <a:schemeClr val="accent2">
                  <a:lumMod val="50000"/>
                </a:schemeClr>
              </a:solidFill>
              <a:latin typeface="+mj-lt"/>
            </a:endParaRPr>
          </a:p>
          <a:p>
            <a:pPr marL="0" indent="0">
              <a:buNone/>
            </a:pPr>
            <a:endParaRPr lang="sk-SK" sz="1800" b="1" dirty="0" smtClean="0">
              <a:solidFill>
                <a:schemeClr val="accent2">
                  <a:lumMod val="50000"/>
                </a:schemeClr>
              </a:solidFill>
              <a:latin typeface="+mj-lt"/>
            </a:endParaRPr>
          </a:p>
          <a:p>
            <a:pPr>
              <a:buFont typeface="Wingdings" pitchFamily="2" charset="2"/>
              <a:buChar char="ü"/>
            </a:pPr>
            <a:endParaRPr lang="sk-SK" sz="1800" b="1" dirty="0">
              <a:solidFill>
                <a:schemeClr val="accent2">
                  <a:lumMod val="50000"/>
                </a:schemeClr>
              </a:solidFill>
              <a:latin typeface="+mj-lt"/>
            </a:endParaRPr>
          </a:p>
          <a:p>
            <a:pPr marL="0" indent="0">
              <a:buNone/>
            </a:pPr>
            <a:endParaRPr lang="sk-SK" sz="1800" b="1" dirty="0">
              <a:solidFill>
                <a:schemeClr val="accent2">
                  <a:lumMod val="50000"/>
                </a:schemeClr>
              </a:solidFill>
              <a:latin typeface="+mj-lt"/>
            </a:endParaRPr>
          </a:p>
        </p:txBody>
      </p:sp>
    </p:spTree>
    <p:extLst>
      <p:ext uri="{BB962C8B-B14F-4D97-AF65-F5344CB8AC3E}">
        <p14:creationId xmlns:p14="http://schemas.microsoft.com/office/powerpoint/2010/main" val="709122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Grp="1" noChangeArrowheads="1"/>
          </p:cNvSpPr>
          <p:nvPr>
            <p:ph type="title"/>
          </p:nvPr>
        </p:nvSpPr>
        <p:spPr>
          <a:xfrm>
            <a:off x="883444" y="260648"/>
            <a:ext cx="7808912" cy="1144587"/>
          </a:xfrm>
        </p:spPr>
        <p:txBody>
          <a:bodyPr tIns="22932"/>
          <a:lstStyle/>
          <a:p>
            <a:pPr eaLnBrk="1">
              <a:tabLst>
                <a:tab pos="723900" algn="l"/>
                <a:tab pos="1447800" algn="l"/>
                <a:tab pos="2171700" algn="l"/>
                <a:tab pos="2895600" algn="l"/>
                <a:tab pos="3619500" algn="l"/>
                <a:tab pos="4343400" algn="l"/>
                <a:tab pos="5067300" algn="l"/>
                <a:tab pos="5791200" algn="l"/>
                <a:tab pos="6515100" algn="l"/>
                <a:tab pos="7239000" algn="l"/>
              </a:tabLst>
            </a:pPr>
            <a:r>
              <a:rPr lang="cs-CZ" altLang="sk-SK" sz="3200" b="1" i="0" dirty="0" smtClean="0">
                <a:solidFill>
                  <a:srgbClr val="0070C0"/>
                </a:solidFill>
                <a:latin typeface="Arial" pitchFamily="34" charset="0"/>
                <a:cs typeface="Arial" pitchFamily="34" charset="0"/>
              </a:rPr>
              <a:t>FDA </a:t>
            </a:r>
            <a:r>
              <a:rPr lang="cs-CZ" altLang="sk-SK" sz="3200" b="1" i="0" dirty="0" err="1" smtClean="0">
                <a:solidFill>
                  <a:srgbClr val="0070C0"/>
                </a:solidFill>
                <a:latin typeface="Arial" pitchFamily="34" charset="0"/>
                <a:cs typeface="Arial" pitchFamily="34" charset="0"/>
              </a:rPr>
              <a:t>Clears</a:t>
            </a:r>
            <a:r>
              <a:rPr lang="cs-CZ" altLang="sk-SK" sz="3200" b="1" i="0" dirty="0" smtClean="0">
                <a:solidFill>
                  <a:srgbClr val="0070C0"/>
                </a:solidFill>
                <a:latin typeface="Arial" pitchFamily="34" charset="0"/>
                <a:cs typeface="Arial" pitchFamily="34" charset="0"/>
              </a:rPr>
              <a:t> </a:t>
            </a:r>
            <a:r>
              <a:rPr lang="cs-CZ" altLang="sk-SK" sz="3200" b="1" i="0" dirty="0" err="1" smtClean="0">
                <a:solidFill>
                  <a:srgbClr val="0070C0"/>
                </a:solidFill>
                <a:latin typeface="Arial" pitchFamily="34" charset="0"/>
                <a:cs typeface="Arial" pitchFamily="34" charset="0"/>
              </a:rPr>
              <a:t>ProTom’s</a:t>
            </a:r>
            <a:r>
              <a:rPr lang="cs-CZ" altLang="sk-SK" sz="3200" b="1" i="0" dirty="0" smtClean="0">
                <a:solidFill>
                  <a:srgbClr val="0070C0"/>
                </a:solidFill>
                <a:latin typeface="Arial" pitchFamily="34" charset="0"/>
                <a:cs typeface="Arial" pitchFamily="34" charset="0"/>
              </a:rPr>
              <a:t> Radiance 330 Proton </a:t>
            </a:r>
            <a:r>
              <a:rPr lang="cs-CZ" altLang="sk-SK" sz="3200" b="1" i="0" dirty="0" err="1" smtClean="0">
                <a:solidFill>
                  <a:srgbClr val="0070C0"/>
                </a:solidFill>
                <a:latin typeface="Arial" pitchFamily="34" charset="0"/>
                <a:cs typeface="Arial" pitchFamily="34" charset="0"/>
              </a:rPr>
              <a:t>Therapy</a:t>
            </a:r>
            <a:r>
              <a:rPr lang="cs-CZ" altLang="sk-SK" sz="3200" b="1" i="0" dirty="0" smtClean="0">
                <a:solidFill>
                  <a:srgbClr val="0070C0"/>
                </a:solidFill>
                <a:latin typeface="Arial" pitchFamily="34" charset="0"/>
                <a:cs typeface="Arial" pitchFamily="34" charset="0"/>
              </a:rPr>
              <a:t> </a:t>
            </a:r>
            <a:r>
              <a:rPr lang="cs-CZ" altLang="sk-SK" sz="3200" b="1" i="0" dirty="0" err="1" smtClean="0">
                <a:solidFill>
                  <a:srgbClr val="0070C0"/>
                </a:solidFill>
                <a:latin typeface="Arial" pitchFamily="34" charset="0"/>
                <a:cs typeface="Arial" pitchFamily="34" charset="0"/>
              </a:rPr>
              <a:t>System</a:t>
            </a:r>
            <a:endParaRPr lang="cs-CZ" altLang="sk-SK" sz="3200" b="1" i="0" dirty="0" smtClean="0">
              <a:solidFill>
                <a:srgbClr val="0070C0"/>
              </a:solidFill>
              <a:latin typeface="Arial" pitchFamily="34" charset="0"/>
              <a:cs typeface="Arial" pitchFamily="34" charset="0"/>
            </a:endParaRPr>
          </a:p>
        </p:txBody>
      </p:sp>
      <p:pic>
        <p:nvPicPr>
          <p:cNvPr id="665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00" y="1535113"/>
            <a:ext cx="3219450" cy="2568575"/>
          </a:xfrm>
          <a:prstGeom prst="rect">
            <a:avLst/>
          </a:prstGeom>
          <a:noFill/>
          <a:ln>
            <a:noFill/>
          </a:ln>
          <a:effectLst>
            <a:outerShdw dist="101823" dir="2700000" algn="ctr" rotWithShape="0">
              <a:srgbClr val="99CCFF"/>
            </a:outerShdw>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Lst>
        </p:spPr>
      </p:pic>
      <p:pic>
        <p:nvPicPr>
          <p:cNvPr id="665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6350" y="1584325"/>
            <a:ext cx="4824413" cy="2519363"/>
          </a:xfrm>
          <a:prstGeom prst="rect">
            <a:avLst/>
          </a:prstGeom>
          <a:noFill/>
          <a:ln>
            <a:noFill/>
          </a:ln>
          <a:effectLst>
            <a:outerShdw dist="101823" dir="2700000" algn="ctr" rotWithShape="0">
              <a:srgbClr val="99CCFF"/>
            </a:outerShdw>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Lst>
        </p:spPr>
      </p:pic>
      <p:sp>
        <p:nvSpPr>
          <p:cNvPr id="66565" name="Text Box 4"/>
          <p:cNvSpPr txBox="1">
            <a:spLocks noChangeArrowheads="1"/>
          </p:cNvSpPr>
          <p:nvPr/>
        </p:nvSpPr>
        <p:spPr bwMode="auto">
          <a:xfrm>
            <a:off x="431800" y="4535488"/>
            <a:ext cx="8712200"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charset="0"/>
                <a:ea typeface="Microsoft YaHei" pitchFamily="34" charset="-122"/>
              </a:defRPr>
            </a:lvl9pPr>
          </a:lstStyle>
          <a:p>
            <a:pPr eaLnBrk="1"/>
            <a:r>
              <a:rPr lang="sk-SK" altLang="sk-SK">
                <a:solidFill>
                  <a:srgbClr val="000000"/>
                </a:solidFill>
                <a:ea typeface="Arial Unicode MS" pitchFamily="34" charset="-128"/>
              </a:rPr>
              <a:t>March 24, 2014 — ProTom International Inc has received 510(k) clearance for its Radiance 330 Proton Therapy System. The Radiance 330 is a compact, modular and more affordable proton beam delivery system for the treatment of patients with cancer. The system delivers extremely focused, conformal, scanned proton beams that destroy tumors while sparing nearby healthy tissue and anatomical structures.</a:t>
            </a:r>
          </a:p>
        </p:txBody>
      </p:sp>
      <p:sp>
        <p:nvSpPr>
          <p:cNvPr id="66566" name="Text Box 5"/>
          <p:cNvSpPr txBox="1">
            <a:spLocks noChangeArrowheads="1"/>
          </p:cNvSpPr>
          <p:nvPr/>
        </p:nvSpPr>
        <p:spPr bwMode="auto">
          <a:xfrm>
            <a:off x="287338" y="5989638"/>
            <a:ext cx="3529012"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eaLnBrk="0">
              <a:tabLst>
                <a:tab pos="723900" algn="l"/>
                <a:tab pos="1447800" algn="l"/>
                <a:tab pos="2171700" algn="l"/>
                <a:tab pos="2895600" algn="l"/>
              </a:tabLst>
              <a:defRPr>
                <a:solidFill>
                  <a:schemeClr val="tx1"/>
                </a:solidFill>
                <a:latin typeface="Arial" charset="0"/>
                <a:ea typeface="Microsoft YaHei" pitchFamily="34" charset="-122"/>
              </a:defRPr>
            </a:lvl1pPr>
            <a:lvl2pPr eaLnBrk="0">
              <a:tabLst>
                <a:tab pos="723900" algn="l"/>
                <a:tab pos="1447800" algn="l"/>
                <a:tab pos="2171700" algn="l"/>
                <a:tab pos="2895600" algn="l"/>
              </a:tabLst>
              <a:defRPr>
                <a:solidFill>
                  <a:schemeClr val="tx1"/>
                </a:solidFill>
                <a:latin typeface="Arial" charset="0"/>
                <a:ea typeface="Microsoft YaHei" pitchFamily="34" charset="-122"/>
              </a:defRPr>
            </a:lvl2pPr>
            <a:lvl3pPr eaLnBrk="0">
              <a:tabLst>
                <a:tab pos="723900" algn="l"/>
                <a:tab pos="1447800" algn="l"/>
                <a:tab pos="2171700" algn="l"/>
                <a:tab pos="2895600" algn="l"/>
              </a:tabLst>
              <a:defRPr>
                <a:solidFill>
                  <a:schemeClr val="tx1"/>
                </a:solidFill>
                <a:latin typeface="Arial" charset="0"/>
                <a:ea typeface="Microsoft YaHei" pitchFamily="34" charset="-122"/>
              </a:defRPr>
            </a:lvl3pPr>
            <a:lvl4pPr eaLnBrk="0">
              <a:tabLst>
                <a:tab pos="723900" algn="l"/>
                <a:tab pos="1447800" algn="l"/>
                <a:tab pos="2171700" algn="l"/>
                <a:tab pos="2895600" algn="l"/>
              </a:tabLst>
              <a:defRPr>
                <a:solidFill>
                  <a:schemeClr val="tx1"/>
                </a:solidFill>
                <a:latin typeface="Arial" charset="0"/>
                <a:ea typeface="Microsoft YaHei" pitchFamily="34" charset="-122"/>
              </a:defRPr>
            </a:lvl4pPr>
            <a:lvl5pPr eaLnBrk="0">
              <a:tabLst>
                <a:tab pos="723900" algn="l"/>
                <a:tab pos="1447800" algn="l"/>
                <a:tab pos="2171700" algn="l"/>
                <a:tab pos="2895600" algn="l"/>
              </a:tabLst>
              <a:defRPr>
                <a:solidFill>
                  <a:schemeClr val="tx1"/>
                </a:solidFill>
                <a:latin typeface="Arial" charset="0"/>
                <a:ea typeface="Microsoft YaHei"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tx1"/>
                </a:solidFill>
                <a:latin typeface="Arial" charset="0"/>
                <a:ea typeface="Microsoft YaHei" pitchFamily="34" charset="-122"/>
              </a:defRPr>
            </a:lvl9pPr>
          </a:lstStyle>
          <a:p>
            <a:pPr eaLnBrk="1"/>
            <a:r>
              <a:rPr lang="sk-SK" altLang="sk-SK">
                <a:solidFill>
                  <a:srgbClr val="000000"/>
                </a:solidFill>
                <a:ea typeface="Arial Unicode MS" pitchFamily="34" charset="-128"/>
              </a:rPr>
              <a:t>www.protominternational.com</a:t>
            </a:r>
          </a:p>
        </p:txBody>
      </p:sp>
    </p:spTree>
    <p:extLst>
      <p:ext uri="{BB962C8B-B14F-4D97-AF65-F5344CB8AC3E}">
        <p14:creationId xmlns:p14="http://schemas.microsoft.com/office/powerpoint/2010/main" val="1706262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kutíva">
  <a:themeElements>
    <a:clrScheme name="Exekutíva">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íva">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ív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3_Motív Office">
  <a:themeElements>
    <a:clrScheme name="Motí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ív Offic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Motí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í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í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í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í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í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í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821</TotalTime>
  <Words>868</Words>
  <Application>Microsoft Office PowerPoint</Application>
  <PresentationFormat>Prezentácia na obrazovke (4:3)</PresentationFormat>
  <Paragraphs>141</Paragraphs>
  <Slides>18</Slides>
  <Notes>9</Notes>
  <HiddenSlides>0</HiddenSlides>
  <MMClips>0</MMClips>
  <ScaleCrop>false</ScaleCrop>
  <HeadingPairs>
    <vt:vector size="4" baseType="variant">
      <vt:variant>
        <vt:lpstr>Motív</vt:lpstr>
      </vt:variant>
      <vt:variant>
        <vt:i4>2</vt:i4>
      </vt:variant>
      <vt:variant>
        <vt:lpstr>Nadpisy snímok</vt:lpstr>
      </vt:variant>
      <vt:variant>
        <vt:i4>18</vt:i4>
      </vt:variant>
    </vt:vector>
  </HeadingPairs>
  <TitlesOfParts>
    <vt:vector size="20" baseType="lpstr">
      <vt:lpstr>Exekutíva</vt:lpstr>
      <vt:lpstr>3_Motív Office</vt:lpstr>
      <vt:lpstr>Prezentácia programu PowerPoint</vt:lpstr>
      <vt:lpstr>15 pracovísk radiačnej onkológie </vt:lpstr>
      <vt:lpstr>Činnosť nukleárnej medicíny, klinickej a radiačnej onkológie v SR 2014</vt:lpstr>
      <vt:lpstr>Chronológia projektu PTK</vt:lpstr>
      <vt:lpstr>Protónová terapia vo svete</vt:lpstr>
      <vt:lpstr>Situácia na Slovensku</vt:lpstr>
      <vt:lpstr>Vlastný projekt – východiskový stav, úlohy v projekte a jeho členovia   </vt:lpstr>
      <vt:lpstr>Možnosti riešenia</vt:lpstr>
      <vt:lpstr>FDA Clears ProTom’s Radiance 330 Proton Therapy System</vt:lpstr>
      <vt:lpstr>Doporučenie ASTRO pre úhradu protónovej terapie(20.5.2014) </vt:lpstr>
      <vt:lpstr>Doporučenie ASTRO pre úhradu protónovej terapie(20.5.2014) </vt:lpstr>
      <vt:lpstr>Doporučenie ASTRO pre úhradu protónovej terapie(20.5.2014) </vt:lpstr>
      <vt:lpstr>Doporučenie ASTRO pre úhradu protónovej terapie(20.5.2014) </vt:lpstr>
      <vt:lpstr>Doporučenie ASTRO pre úhradu protónovej terapie(20.5.2014) </vt:lpstr>
      <vt:lpstr>Doporučenie ASTRO pre úhradu protónovej terapie(20.5.2014) </vt:lpstr>
      <vt:lpstr>Záver I</vt:lpstr>
      <vt:lpstr>Záver II</vt:lpstr>
      <vt:lpstr>Záver III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I5</dc:creator>
  <cp:lastModifiedBy>I5</cp:lastModifiedBy>
  <cp:revision>56</cp:revision>
  <dcterms:created xsi:type="dcterms:W3CDTF">2016-05-08T17:16:20Z</dcterms:created>
  <dcterms:modified xsi:type="dcterms:W3CDTF">2016-05-12T22:18:42Z</dcterms:modified>
</cp:coreProperties>
</file>