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6"/>
  </p:notesMasterIdLst>
  <p:sldIdLst>
    <p:sldId id="284" r:id="rId2"/>
    <p:sldId id="325" r:id="rId3"/>
    <p:sldId id="319" r:id="rId4"/>
    <p:sldId id="323" r:id="rId5"/>
    <p:sldId id="330" r:id="rId6"/>
    <p:sldId id="326" r:id="rId7"/>
    <p:sldId id="327" r:id="rId8"/>
    <p:sldId id="329" r:id="rId9"/>
    <p:sldId id="295" r:id="rId10"/>
    <p:sldId id="296" r:id="rId11"/>
    <p:sldId id="297" r:id="rId12"/>
    <p:sldId id="298" r:id="rId13"/>
    <p:sldId id="301" r:id="rId14"/>
    <p:sldId id="299" r:id="rId15"/>
    <p:sldId id="300" r:id="rId16"/>
    <p:sldId id="304" r:id="rId17"/>
    <p:sldId id="306" r:id="rId18"/>
    <p:sldId id="305" r:id="rId19"/>
    <p:sldId id="307" r:id="rId20"/>
    <p:sldId id="302" r:id="rId21"/>
    <p:sldId id="315" r:id="rId22"/>
    <p:sldId id="303" r:id="rId23"/>
    <p:sldId id="308" r:id="rId24"/>
    <p:sldId id="309" r:id="rId25"/>
    <p:sldId id="310" r:id="rId26"/>
    <p:sldId id="311" r:id="rId27"/>
    <p:sldId id="320" r:id="rId28"/>
    <p:sldId id="312" r:id="rId29"/>
    <p:sldId id="313" r:id="rId30"/>
    <p:sldId id="316" r:id="rId31"/>
    <p:sldId id="314" r:id="rId32"/>
    <p:sldId id="317" r:id="rId33"/>
    <p:sldId id="318" r:id="rId34"/>
    <p:sldId id="321" r:id="rId35"/>
  </p:sldIdLst>
  <p:sldSz cx="9144000" cy="6858000" type="screen4x3"/>
  <p:notesSz cx="6761163" cy="9942513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BB61"/>
    <a:srgbClr val="993366"/>
    <a:srgbClr val="D60093"/>
    <a:srgbClr val="CC3300"/>
    <a:srgbClr val="66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5" autoAdjust="0"/>
    <p:restoredTop sz="93990" autoAdjust="0"/>
  </p:normalViewPr>
  <p:slideViewPr>
    <p:cSldViewPr>
      <p:cViewPr>
        <p:scale>
          <a:sx n="90" d="100"/>
          <a:sy n="90" d="100"/>
        </p:scale>
        <p:origin x="-2160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86A6F4BE-C411-4862-9469-39D03A134A02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noProof="0" smtClean="0"/>
              <a:t>Kliknite sem a upravte štýly predlohy textu.</a:t>
            </a:r>
          </a:p>
          <a:p>
            <a:pPr lvl="1"/>
            <a:r>
              <a:rPr lang="sk-SK" noProof="0" smtClean="0"/>
              <a:t>Druhá úroveň</a:t>
            </a:r>
          </a:p>
          <a:p>
            <a:pPr lvl="2"/>
            <a:r>
              <a:rPr lang="sk-SK" noProof="0" smtClean="0"/>
              <a:t>Tretia úroveň</a:t>
            </a:r>
          </a:p>
          <a:p>
            <a:pPr lvl="3"/>
            <a:r>
              <a:rPr lang="sk-SK" noProof="0" smtClean="0"/>
              <a:t>Štvrtá úroveň</a:t>
            </a:r>
          </a:p>
          <a:p>
            <a:pPr lvl="4"/>
            <a:r>
              <a:rPr lang="sk-SK" noProof="0" smtClean="0"/>
              <a:t>Piata úroveň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BB1AADF3-B5E7-43F8-A464-10D5C575BC9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="" xmlns:p14="http://schemas.microsoft.com/office/powerpoint/2010/main" val="3967342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476806-3BC2-4C24-9F89-B51AD96B1E51}" type="slidenum">
              <a:rPr lang="en-US" altLang="en-US" smtClean="0">
                <a:latin typeface="Times New Roman" pitchFamily="18" charset="0"/>
                <a:cs typeface="Times New Roman" pitchFamily="18" charset="0"/>
              </a:rPr>
              <a:pPr/>
              <a:t>34</a:t>
            </a:fld>
            <a:endParaRPr lang="en-US" altLang="en-U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46125"/>
            <a:ext cx="4968875" cy="3727450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he-I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k-SK" smtClean="0"/>
              <a:t>Kliknite sem a upravte štýl predlohy podnadpisov.</a:t>
            </a:r>
            <a:endParaRPr lang="en-US"/>
          </a:p>
        </p:txBody>
      </p:sp>
      <p:sp>
        <p:nvSpPr>
          <p:cNvPr id="7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49FEA3E-F623-4F63-A2AC-5B266D513D41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10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11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B1A563-B86C-4369-A121-DEDB45C8C6C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382D2-8B0F-42B1-9999-8647C29098E6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CF553-BB89-461E-8CB4-D573FF88607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18246-92D5-4239-8CAD-301A90671FC8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2665B-DF6F-4B5B-990D-758F67A292D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A952-3698-45A2-BC75-73945A59AC8B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D435-92EF-43A1-8420-211431C059D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9597E-17E6-44DB-9692-F32D0204269D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46E1-3362-41C1-9EC5-5D5B4926E3E2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7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FB53-1384-43D9-B289-5EA7207E2560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8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20BEFCB-F9FE-4F4D-A77B-F6E423455DE7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C4ACF8D-B582-4301-A6F8-7BD30F7C677D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6" name="Zástupný symbol čísla snímky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25DACE3-DB3D-4E07-83D5-473A33F5236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7" name="Zástupný symbol päty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6" name="Zástupný symbol text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15" name="Zástupný symbol text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7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7EC3904-9443-43F3-BE31-E4DB7F95DF87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8" name="Zástupný symbol čísla snímky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187FFB6-C228-4910-8538-2F8AE1FEFA3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4A65-649F-4D66-BD8A-3AFCFE77B4B0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4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76E79-2EB0-42DE-9C19-8E78101B858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4802A-4A71-4481-BBCC-5B74071EBDDD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B364164-6B2F-4B74-B5F2-97890688EC5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D462-CD52-4FE5-8736-88A77B46C829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6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2B5B-F1A8-48EB-AF36-86D8FA70B77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Obdĺžnik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Obdĺžnik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sk-SK" noProof="0" smtClean="0"/>
              <a:t>Ak chcete pridať obrázok, kliknite na ikonu</a:t>
            </a:r>
            <a:endParaRPr lang="en-US" noProof="0" dirty="0"/>
          </a:p>
        </p:txBody>
      </p:sp>
      <p:sp>
        <p:nvSpPr>
          <p:cNvPr id="9" name="Zástupný symbol dátum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0A0C3D-B164-4846-A02B-E5EE089D7527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10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2BE12B24-216A-41C0-988A-F4C18CA1F11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11" name="Zástupný symbol päty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  <a:endParaRPr lang="en-US" smtClean="0"/>
          </a:p>
        </p:txBody>
      </p:sp>
      <p:sp>
        <p:nvSpPr>
          <p:cNvPr id="1027" name="Zástupný symbol textu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smtClean="0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17E135-6CAB-4E15-82DB-F6BA9C9E7833}" type="datetimeFigureOut">
              <a:rPr lang="sk-SK"/>
              <a:pPr>
                <a:defRPr/>
              </a:pPr>
              <a:t>12.5.2016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Obdĺžnik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Obdĺžnik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Obdĺžnik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12E8A8-ACA7-4838-B3EA-5C67C9F1BAC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6" r:id="rId2"/>
    <p:sldLayoutId id="2147483758" r:id="rId3"/>
    <p:sldLayoutId id="2147483759" r:id="rId4"/>
    <p:sldLayoutId id="2147483760" r:id="rId5"/>
    <p:sldLayoutId id="2147483755" r:id="rId6"/>
    <p:sldLayoutId id="2147483761" r:id="rId7"/>
    <p:sldLayoutId id="2147483754" r:id="rId8"/>
    <p:sldLayoutId id="2147483762" r:id="rId9"/>
    <p:sldLayoutId id="2147483753" r:id="rId10"/>
    <p:sldLayoutId id="2147483763" r:id="rId11"/>
    <p:sldLayoutId id="214748375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898" y="246608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Podnadpis 2"/>
          <p:cNvSpPr>
            <a:spLocks/>
          </p:cNvSpPr>
          <p:nvPr/>
        </p:nvSpPr>
        <p:spPr bwMode="auto">
          <a:xfrm>
            <a:off x="2411413" y="6091238"/>
            <a:ext cx="6732587" cy="65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sk-SK" sz="1200" b="1" dirty="0" smtClean="0">
                <a:solidFill>
                  <a:schemeClr val="bg1"/>
                </a:solidFill>
              </a:rPr>
              <a:t>Lukačko P.</a:t>
            </a:r>
            <a:r>
              <a:rPr lang="sk-SK" sz="1200" b="1" baseline="30000" dirty="0" smtClean="0">
                <a:solidFill>
                  <a:schemeClr val="bg1"/>
                </a:solidFill>
              </a:rPr>
              <a:t>1</a:t>
            </a:r>
            <a:r>
              <a:rPr lang="sk-SK" sz="1200" b="1" dirty="0" smtClean="0">
                <a:solidFill>
                  <a:schemeClr val="bg1"/>
                </a:solidFill>
              </a:rPr>
              <a:t>, Molnárová A.</a:t>
            </a:r>
            <a:r>
              <a:rPr lang="sk-SK" sz="1200" b="1" baseline="30000" dirty="0" smtClean="0">
                <a:solidFill>
                  <a:schemeClr val="bg1"/>
                </a:solidFill>
              </a:rPr>
              <a:t>1</a:t>
            </a:r>
            <a:r>
              <a:rPr lang="sk-SK" sz="1200" b="1" dirty="0" smtClean="0">
                <a:solidFill>
                  <a:schemeClr val="bg1"/>
                </a:solidFill>
              </a:rPr>
              <a:t>, Grežďo J.</a:t>
            </a:r>
            <a:r>
              <a:rPr lang="sk-SK" sz="1200" b="1" baseline="30000" dirty="0" smtClean="0">
                <a:solidFill>
                  <a:schemeClr val="bg1"/>
                </a:solidFill>
              </a:rPr>
              <a:t>2</a:t>
            </a:r>
            <a:r>
              <a:rPr lang="sk-SK" sz="1200" b="1" dirty="0" smtClean="0">
                <a:solidFill>
                  <a:schemeClr val="bg1"/>
                </a:solidFill>
              </a:rPr>
              <a:t>, Šiška P.</a:t>
            </a:r>
            <a:r>
              <a:rPr lang="sk-SK" sz="1200" b="1" baseline="30000" dirty="0" smtClean="0">
                <a:solidFill>
                  <a:schemeClr val="bg1"/>
                </a:solidFill>
              </a:rPr>
              <a:t>1</a:t>
            </a:r>
            <a:endParaRPr lang="sk-SK" sz="1200" b="1" dirty="0" smtClean="0">
              <a:solidFill>
                <a:schemeClr val="bg1"/>
              </a:solidFill>
            </a:endParaRPr>
          </a:p>
          <a:p>
            <a:r>
              <a:rPr lang="sk-SK" sz="1200" baseline="30000" dirty="0" smtClean="0">
                <a:solidFill>
                  <a:schemeClr val="bg1"/>
                </a:solidFill>
              </a:rPr>
              <a:t>1</a:t>
            </a:r>
            <a:r>
              <a:rPr lang="sk-SK" sz="1200" dirty="0" smtClean="0">
                <a:solidFill>
                  <a:schemeClr val="bg1"/>
                </a:solidFill>
              </a:rPr>
              <a:t>Oddelenie brachyterapie, Klinika radiačnej onkológie OÚSA a SZU, Bratislava</a:t>
            </a:r>
          </a:p>
          <a:p>
            <a:r>
              <a:rPr lang="sk-SK" sz="1200" baseline="30000" dirty="0" smtClean="0">
                <a:solidFill>
                  <a:schemeClr val="bg1"/>
                </a:solidFill>
              </a:rPr>
              <a:t>2</a:t>
            </a:r>
            <a:r>
              <a:rPr lang="sk-SK" sz="1200" dirty="0" smtClean="0">
                <a:solidFill>
                  <a:schemeClr val="bg1"/>
                </a:solidFill>
              </a:rPr>
              <a:t>Oddelenie klinickej rádiofyziky, Klinika radiačnej onkológie OÚSA a SZU, Bratislava</a:t>
            </a:r>
            <a:endParaRPr lang="sk-SK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9" y="18864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Nadpis 1"/>
          <p:cNvSpPr>
            <a:spLocks noGrp="1"/>
          </p:cNvSpPr>
          <p:nvPr>
            <p:ph type="ctrTitle"/>
          </p:nvPr>
        </p:nvSpPr>
        <p:spPr>
          <a:xfrm>
            <a:off x="250001" y="1946661"/>
            <a:ext cx="8643998" cy="2553909"/>
          </a:xfrm>
        </p:spPr>
        <p:txBody>
          <a:bodyPr anchor="ctr"/>
          <a:lstStyle/>
          <a:p>
            <a:r>
              <a:rPr lang="sk-SK" sz="4000" b="1" dirty="0" smtClean="0">
                <a:solidFill>
                  <a:srgbClr val="C00000"/>
                </a:solidFill>
              </a:rPr>
              <a:t>Lokálna kontrola</a:t>
            </a:r>
            <a:r>
              <a:rPr lang="sk-SK" sz="3200" b="1" dirty="0" smtClean="0">
                <a:solidFill>
                  <a:srgbClr val="C00000"/>
                </a:solidFill>
              </a:rPr>
              <a:t/>
            </a:r>
            <a:br>
              <a:rPr lang="sk-SK" sz="3200" b="1" dirty="0" smtClean="0">
                <a:solidFill>
                  <a:srgbClr val="C00000"/>
                </a:solidFill>
              </a:rPr>
            </a:br>
            <a:r>
              <a:rPr lang="sk-SK" sz="2000" b="1" dirty="0" smtClean="0"/>
              <a:t>U pacientok s včasným karcinómom Prsníka liečených</a:t>
            </a:r>
            <a:r>
              <a:rPr lang="sk-SK" sz="2800" b="1" dirty="0" smtClean="0"/>
              <a:t/>
            </a:r>
            <a:br>
              <a:rPr lang="sk-SK" sz="2800" b="1" dirty="0" smtClean="0"/>
            </a:br>
            <a:r>
              <a:rPr lang="sk-SK" sz="3000" b="1" dirty="0" smtClean="0">
                <a:solidFill>
                  <a:schemeClr val="tx1"/>
                </a:solidFill>
              </a:rPr>
              <a:t>multikatétrovou intersticiálnou APBI</a:t>
            </a:r>
            <a:br>
              <a:rPr lang="sk-SK" sz="3000" b="1" dirty="0" smtClean="0">
                <a:solidFill>
                  <a:schemeClr val="tx1"/>
                </a:solidFill>
              </a:rPr>
            </a:br>
            <a:r>
              <a:rPr lang="sk-SK" sz="2600" b="1" dirty="0" smtClean="0"/>
              <a:t>v našom súbore</a:t>
            </a:r>
            <a:endParaRPr lang="sk-SK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Podnadpis 2"/>
          <p:cNvSpPr>
            <a:spLocks/>
          </p:cNvSpPr>
          <p:nvPr/>
        </p:nvSpPr>
        <p:spPr bwMode="auto">
          <a:xfrm>
            <a:off x="467544" y="6171630"/>
            <a:ext cx="1800200" cy="4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www.ousa.sk</a:t>
            </a:r>
            <a:endParaRPr lang="sk-SK" sz="1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Obrázok 7" descr="Prsnik APBI01_transv.jpg"/>
          <p:cNvPicPr>
            <a:picLocks noChangeAspect="1"/>
          </p:cNvPicPr>
          <p:nvPr/>
        </p:nvPicPr>
        <p:blipFill>
          <a:blip r:embed="rId4" cstate="print"/>
          <a:srcRect l="2797" t="1953" r="2797" b="4297"/>
          <a:stretch>
            <a:fillRect/>
          </a:stretch>
        </p:blipFill>
        <p:spPr>
          <a:xfrm>
            <a:off x="3655807" y="4357694"/>
            <a:ext cx="1832385" cy="13573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31875" y="1873250"/>
            <a:ext cx="7659688" cy="47831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k-SK" sz="2800" dirty="0" smtClean="0"/>
              <a:t>histologický nález</a:t>
            </a:r>
          </a:p>
          <a:p>
            <a:pPr lvl="1"/>
            <a:r>
              <a:rPr lang="sk-SK" sz="1700" b="1" dirty="0" smtClean="0"/>
              <a:t>histologický typ nádoru, veľkosť tumoru, </a:t>
            </a:r>
            <a:r>
              <a:rPr lang="sk-SK" sz="1700" b="1" dirty="0" err="1" smtClean="0"/>
              <a:t>grade</a:t>
            </a:r>
            <a:endParaRPr lang="sk-SK" sz="1700" b="1" dirty="0" smtClean="0"/>
          </a:p>
          <a:p>
            <a:pPr lvl="1"/>
            <a:r>
              <a:rPr lang="sk-SK" sz="1700" b="1" dirty="0" smtClean="0"/>
              <a:t>resekčné okraje</a:t>
            </a:r>
          </a:p>
          <a:p>
            <a:pPr lvl="1"/>
            <a:r>
              <a:rPr lang="sk-SK" sz="1700" b="1" dirty="0" smtClean="0"/>
              <a:t>EIC</a:t>
            </a:r>
          </a:p>
          <a:p>
            <a:pPr lvl="1"/>
            <a:r>
              <a:rPr lang="sk-SK" sz="1700" b="1" dirty="0" smtClean="0"/>
              <a:t>cievna a </a:t>
            </a:r>
            <a:r>
              <a:rPr lang="sk-SK" sz="1700" b="1" dirty="0" err="1" smtClean="0"/>
              <a:t>perineurálna</a:t>
            </a:r>
            <a:r>
              <a:rPr lang="sk-SK" sz="1700" b="1" dirty="0" smtClean="0"/>
              <a:t> invázia</a:t>
            </a:r>
          </a:p>
          <a:p>
            <a:pPr lvl="1"/>
            <a:r>
              <a:rPr lang="sk-SK" sz="1700" b="1" dirty="0" smtClean="0"/>
              <a:t>stav hormonálnych receptorov</a:t>
            </a:r>
          </a:p>
          <a:p>
            <a:pPr>
              <a:lnSpc>
                <a:spcPct val="150000"/>
              </a:lnSpc>
            </a:pPr>
            <a:r>
              <a:rPr lang="sk-SK" sz="2800" dirty="0" smtClean="0"/>
              <a:t>MMG a CT dokumentácia (lokalizácia TU)</a:t>
            </a:r>
          </a:p>
          <a:p>
            <a:pPr>
              <a:lnSpc>
                <a:spcPct val="150000"/>
              </a:lnSpc>
            </a:pPr>
            <a:r>
              <a:rPr lang="sk-SK" sz="2800" dirty="0" smtClean="0"/>
              <a:t>CT (lokalizácia klipov) s nasadeným implantačným mostíkom</a:t>
            </a:r>
          </a:p>
        </p:txBody>
      </p:sp>
      <p:sp>
        <p:nvSpPr>
          <p:cNvPr id="17411" name="Nadpis 3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dirty="0" smtClean="0">
                <a:latin typeface="+mn-lt"/>
              </a:rPr>
              <a:t>Pred indikáciou APBI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Indikačné kritériá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95300" y="2000240"/>
            <a:ext cx="8153400" cy="4495800"/>
          </a:xfrm>
        </p:spPr>
        <p:txBody>
          <a:bodyPr/>
          <a:lstStyle/>
          <a:p>
            <a:r>
              <a:rPr lang="sk-SK" sz="2800" dirty="0" smtClean="0"/>
              <a:t>plnenie indikačných kritérií ESTRO, ASTRO:</a:t>
            </a:r>
          </a:p>
          <a:p>
            <a:pPr lvl="1"/>
            <a:r>
              <a:rPr lang="sk-SK" sz="2800" b="1" dirty="0" smtClean="0"/>
              <a:t>ÁNO - 85% pacientok </a:t>
            </a:r>
            <a:r>
              <a:rPr lang="sk-SK" sz="2800" dirty="0" smtClean="0"/>
              <a:t>(125 pac)</a:t>
            </a:r>
          </a:p>
          <a:p>
            <a:pPr lvl="1"/>
            <a:r>
              <a:rPr lang="sk-SK" sz="2800" b="1" dirty="0" smtClean="0">
                <a:solidFill>
                  <a:srgbClr val="FF9900"/>
                </a:solidFill>
              </a:rPr>
              <a:t>NIE </a:t>
            </a:r>
            <a:r>
              <a:rPr lang="sk-SK" sz="2800" b="1" dirty="0" smtClean="0">
                <a:solidFill>
                  <a:srgbClr val="FF9900"/>
                </a:solidFill>
              </a:rPr>
              <a:t>  - </a:t>
            </a:r>
            <a:r>
              <a:rPr lang="sk-SK" sz="2800" b="1" dirty="0" smtClean="0">
                <a:solidFill>
                  <a:srgbClr val="FF9900"/>
                </a:solidFill>
              </a:rPr>
              <a:t>15% pacientok </a:t>
            </a:r>
            <a:r>
              <a:rPr lang="sk-SK" sz="2800" dirty="0" smtClean="0"/>
              <a:t>(22 pac.), dôvody:</a:t>
            </a:r>
          </a:p>
          <a:p>
            <a:pPr lvl="2"/>
            <a:endParaRPr lang="sk-SK" sz="1000" dirty="0" smtClean="0"/>
          </a:p>
          <a:p>
            <a:pPr lvl="2"/>
            <a:r>
              <a:rPr lang="sk-SK" dirty="0" smtClean="0"/>
              <a:t>duplicitný C50 na druhej strane v minulosti (po RT)</a:t>
            </a:r>
          </a:p>
          <a:p>
            <a:pPr lvl="2"/>
            <a:r>
              <a:rPr lang="sk-SK" dirty="0" err="1" smtClean="0"/>
              <a:t>lymfóm</a:t>
            </a:r>
            <a:r>
              <a:rPr lang="sk-SK" dirty="0" smtClean="0"/>
              <a:t> v minulosti (po RT)</a:t>
            </a:r>
          </a:p>
          <a:p>
            <a:pPr lvl="2"/>
            <a:r>
              <a:rPr lang="sk-SK" dirty="0" smtClean="0"/>
              <a:t>simultánny c50 </a:t>
            </a:r>
            <a:r>
              <a:rPr lang="sk-SK" dirty="0" err="1" smtClean="0"/>
              <a:t>bilat</a:t>
            </a:r>
            <a:endParaRPr lang="sk-SK" dirty="0" smtClean="0"/>
          </a:p>
          <a:p>
            <a:pPr lvl="2"/>
            <a:r>
              <a:rPr lang="sk-SK" dirty="0" err="1" smtClean="0"/>
              <a:t>bifokálny</a:t>
            </a:r>
            <a:r>
              <a:rPr lang="sk-SK" dirty="0" smtClean="0"/>
              <a:t> TU (3+4mm), ILC</a:t>
            </a:r>
          </a:p>
          <a:p>
            <a:pPr lvl="2"/>
            <a:r>
              <a:rPr lang="sk-SK" dirty="0" smtClean="0"/>
              <a:t>vek</a:t>
            </a:r>
          </a:p>
          <a:p>
            <a:pPr lvl="2"/>
            <a:endParaRPr lang="sk-S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418548"/>
            <a:ext cx="2649417" cy="225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BlokTextu 4"/>
          <p:cNvSpPr txBox="1"/>
          <p:nvPr/>
        </p:nvSpPr>
        <p:spPr>
          <a:xfrm>
            <a:off x="7516108" y="5715016"/>
            <a:ext cx="699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áno</a:t>
            </a:r>
            <a:endParaRPr lang="sk-SK" dirty="0"/>
          </a:p>
        </p:txBody>
      </p:sp>
      <p:sp>
        <p:nvSpPr>
          <p:cNvPr id="6" name="BlokTextu 5"/>
          <p:cNvSpPr txBox="1"/>
          <p:nvPr/>
        </p:nvSpPr>
        <p:spPr>
          <a:xfrm>
            <a:off x="6904320" y="4572008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nie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Súbor pacientok OÚSA - vek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714348" y="1785926"/>
            <a:ext cx="8153400" cy="928694"/>
          </a:xfrm>
        </p:spPr>
        <p:txBody>
          <a:bodyPr/>
          <a:lstStyle/>
          <a:p>
            <a:r>
              <a:rPr lang="sk-SK" dirty="0" smtClean="0"/>
              <a:t>medián veku: </a:t>
            </a:r>
            <a:r>
              <a:rPr lang="sk-SK" b="1" dirty="0" smtClean="0"/>
              <a:t>62 rokov </a:t>
            </a:r>
            <a:r>
              <a:rPr lang="sk-SK" dirty="0" smtClean="0"/>
              <a:t>(39-79 rokov)</a:t>
            </a:r>
            <a:endParaRPr lang="sk-S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1300" y="2857496"/>
            <a:ext cx="716139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</a:t>
            </a:r>
            <a:r>
              <a:rPr lang="sk-SK" sz="3600" dirty="0" err="1" smtClean="0"/>
              <a:t>chir</a:t>
            </a:r>
            <a:r>
              <a:rPr lang="sk-SK" sz="3600" dirty="0" smtClean="0"/>
              <a:t>. výkon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dirty="0" err="1" smtClean="0"/>
              <a:t>lateralita</a:t>
            </a:r>
            <a:r>
              <a:rPr lang="sk-SK" dirty="0" smtClean="0"/>
              <a:t> nálezu:</a:t>
            </a:r>
          </a:p>
          <a:p>
            <a:pPr lvl="1"/>
            <a:r>
              <a:rPr lang="sk-SK" sz="2000" dirty="0" smtClean="0"/>
              <a:t>DX	48%</a:t>
            </a:r>
          </a:p>
          <a:p>
            <a:pPr lvl="1"/>
            <a:r>
              <a:rPr lang="sk-SK" sz="2000" b="1" dirty="0" smtClean="0"/>
              <a:t>SIN	52%</a:t>
            </a:r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smtClean="0"/>
              <a:t>chirurgický výkon</a:t>
            </a:r>
          </a:p>
          <a:p>
            <a:pPr lvl="1"/>
            <a:r>
              <a:rPr lang="sk-SK" sz="2000" b="1" dirty="0" smtClean="0"/>
              <a:t>QA alebo </a:t>
            </a:r>
            <a:r>
              <a:rPr lang="sk-SK" sz="2000" b="1" dirty="0" err="1" smtClean="0"/>
              <a:t>lumpektómia</a:t>
            </a:r>
            <a:endParaRPr lang="sk-SK" sz="2000" b="1" dirty="0" smtClean="0"/>
          </a:p>
          <a:p>
            <a:pPr lvl="1"/>
            <a:r>
              <a:rPr lang="sk-SK" sz="2000" dirty="0" smtClean="0"/>
              <a:t>od 2004 </a:t>
            </a:r>
            <a:r>
              <a:rPr lang="sk-SK" sz="2000" dirty="0" err="1" smtClean="0"/>
              <a:t>exenterácia</a:t>
            </a:r>
            <a:r>
              <a:rPr lang="sk-SK" sz="2000" dirty="0" smtClean="0"/>
              <a:t> </a:t>
            </a:r>
            <a:r>
              <a:rPr lang="sk-SK" sz="2000" dirty="0" err="1" smtClean="0"/>
              <a:t>axily</a:t>
            </a:r>
            <a:r>
              <a:rPr lang="sk-SK" sz="2000" dirty="0" smtClean="0"/>
              <a:t>, od polovice roku 2008:  </a:t>
            </a:r>
            <a:r>
              <a:rPr lang="sk-SK" sz="2000" b="1" dirty="0" smtClean="0"/>
              <a:t>SLNB</a:t>
            </a:r>
          </a:p>
          <a:p>
            <a:endParaRPr lang="sk-SK" dirty="0" smtClean="0"/>
          </a:p>
          <a:p>
            <a:endParaRPr lang="sk-SK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16478"/>
            <a:ext cx="2028824" cy="191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BlokTextu 5"/>
          <p:cNvSpPr txBox="1"/>
          <p:nvPr/>
        </p:nvSpPr>
        <p:spPr>
          <a:xfrm>
            <a:off x="5143504" y="2214554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DX</a:t>
            </a:r>
            <a:endParaRPr lang="sk-SK" dirty="0"/>
          </a:p>
        </p:txBody>
      </p:sp>
      <p:sp>
        <p:nvSpPr>
          <p:cNvPr id="8" name="BlokTextu 7"/>
          <p:cNvSpPr txBox="1"/>
          <p:nvPr/>
        </p:nvSpPr>
        <p:spPr>
          <a:xfrm>
            <a:off x="5929322" y="2285992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 smtClean="0"/>
              <a:t>SIN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histológia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6602558" cy="4972072"/>
          </a:xfrm>
        </p:spPr>
        <p:txBody>
          <a:bodyPr/>
          <a:lstStyle/>
          <a:p>
            <a:r>
              <a:rPr lang="sk-SK" sz="2800" dirty="0" smtClean="0"/>
              <a:t>histologický typ:</a:t>
            </a:r>
          </a:p>
          <a:p>
            <a:pPr lvl="1"/>
            <a:r>
              <a:rPr lang="sk-SK" sz="2000" b="1" dirty="0" err="1" smtClean="0"/>
              <a:t>duktálny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ca</a:t>
            </a:r>
            <a:r>
              <a:rPr lang="sk-SK" sz="2000" b="1" dirty="0" smtClean="0"/>
              <a:t>		125 pac. (85%)</a:t>
            </a:r>
          </a:p>
          <a:p>
            <a:pPr lvl="1"/>
            <a:r>
              <a:rPr lang="sk-SK" sz="2000" b="1" dirty="0" err="1" smtClean="0"/>
              <a:t>tubulárny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ca</a:t>
            </a:r>
            <a:r>
              <a:rPr lang="sk-SK" sz="2000" b="1" dirty="0" smtClean="0"/>
              <a:t>		12 pac. (8,2%)</a:t>
            </a:r>
          </a:p>
          <a:p>
            <a:pPr lvl="1"/>
            <a:r>
              <a:rPr lang="sk-SK" sz="2000" b="1" dirty="0" err="1" smtClean="0"/>
              <a:t>mucinózny</a:t>
            </a:r>
            <a:r>
              <a:rPr lang="sk-SK" sz="2000" b="1" dirty="0" smtClean="0"/>
              <a:t> </a:t>
            </a:r>
            <a:r>
              <a:rPr lang="sk-SK" sz="2000" b="1" dirty="0" err="1" smtClean="0"/>
              <a:t>ca</a:t>
            </a:r>
            <a:r>
              <a:rPr lang="sk-SK" sz="2000" b="1" dirty="0" smtClean="0"/>
              <a:t>		5 pac. (3,4%)</a:t>
            </a:r>
          </a:p>
          <a:p>
            <a:pPr lvl="1"/>
            <a:r>
              <a:rPr lang="sk-SK" sz="2000" dirty="0" err="1" smtClean="0"/>
              <a:t>lobulárny</a:t>
            </a:r>
            <a:r>
              <a:rPr lang="sk-SK" sz="2000" dirty="0" smtClean="0"/>
              <a:t> </a:t>
            </a:r>
            <a:r>
              <a:rPr lang="sk-SK" sz="2000" dirty="0" err="1" smtClean="0"/>
              <a:t>Ca</a:t>
            </a:r>
            <a:r>
              <a:rPr lang="sk-SK" sz="2000" dirty="0" smtClean="0"/>
              <a:t>   		2 pac.  (1,4%)</a:t>
            </a:r>
          </a:p>
          <a:p>
            <a:pPr lvl="1"/>
            <a:r>
              <a:rPr lang="sk-SK" sz="2000" dirty="0" smtClean="0"/>
              <a:t>DCIS			2 pac. (1,4%)</a:t>
            </a:r>
          </a:p>
          <a:p>
            <a:pPr lvl="1"/>
            <a:r>
              <a:rPr lang="sk-SK" sz="2000" dirty="0" smtClean="0"/>
              <a:t>neznámy			1 pac. (0,7%)</a:t>
            </a:r>
          </a:p>
          <a:p>
            <a:pPr lvl="1"/>
            <a:endParaRPr lang="sk-SK" sz="2000" dirty="0" smtClean="0"/>
          </a:p>
          <a:p>
            <a:pPr lvl="1"/>
            <a:r>
              <a:rPr lang="sk-SK" sz="2000" b="1" dirty="0" smtClean="0"/>
              <a:t>G1		95 pac. (64,6%)</a:t>
            </a:r>
          </a:p>
          <a:p>
            <a:pPr lvl="1"/>
            <a:r>
              <a:rPr lang="sk-SK" sz="2000" b="1" dirty="0" smtClean="0"/>
              <a:t>G2		40 pac. (27,2%)</a:t>
            </a:r>
          </a:p>
          <a:p>
            <a:pPr lvl="1"/>
            <a:r>
              <a:rPr lang="sk-SK" sz="2000" dirty="0" smtClean="0"/>
              <a:t>G3		1 pac. (0,7%)</a:t>
            </a:r>
          </a:p>
          <a:p>
            <a:pPr lvl="1"/>
            <a:r>
              <a:rPr lang="sk-SK" sz="2000" dirty="0" smtClean="0"/>
              <a:t>G neurčený	11 pac. (7,5%)</a:t>
            </a:r>
            <a:endParaRPr lang="sk-SK" dirty="0" smtClean="0"/>
          </a:p>
          <a:p>
            <a:pPr lvl="1"/>
            <a:endParaRPr lang="sk-SK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714884"/>
            <a:ext cx="1757361" cy="174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7" y="2071678"/>
            <a:ext cx="223655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histológia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862158"/>
            <a:ext cx="8153400" cy="4710114"/>
          </a:xfrm>
        </p:spPr>
        <p:txBody>
          <a:bodyPr/>
          <a:lstStyle/>
          <a:p>
            <a:r>
              <a:rPr lang="sk-SK" sz="2800" dirty="0" smtClean="0"/>
              <a:t>resekčný okraj:</a:t>
            </a:r>
          </a:p>
          <a:p>
            <a:pPr lvl="1"/>
            <a:r>
              <a:rPr lang="sk-SK" sz="2000" b="1" dirty="0" smtClean="0"/>
              <a:t>negat.	137 pac. (96,3%)</a:t>
            </a:r>
            <a:r>
              <a:rPr lang="sk-SK" sz="2000" dirty="0" smtClean="0"/>
              <a:t>	</a:t>
            </a:r>
          </a:p>
          <a:p>
            <a:pPr lvl="1"/>
            <a:r>
              <a:rPr lang="sk-SK" sz="2000" dirty="0" smtClean="0"/>
              <a:t>tesné	8 pac. (5,3%)</a:t>
            </a:r>
          </a:p>
          <a:p>
            <a:pPr lvl="1"/>
            <a:r>
              <a:rPr lang="sk-SK" sz="2000" dirty="0" err="1" smtClean="0"/>
              <a:t>pozit</a:t>
            </a:r>
            <a:r>
              <a:rPr lang="sk-SK" sz="2000" dirty="0" smtClean="0"/>
              <a:t>.	2 pac. (1,3%)</a:t>
            </a:r>
          </a:p>
          <a:p>
            <a:endParaRPr lang="sk-SK" sz="2000" dirty="0" smtClean="0"/>
          </a:p>
          <a:p>
            <a:r>
              <a:rPr lang="sk-SK" sz="2800" dirty="0" smtClean="0"/>
              <a:t>veľkosť tumoru:</a:t>
            </a:r>
          </a:p>
          <a:p>
            <a:pPr lvl="1"/>
            <a:r>
              <a:rPr lang="sk-SK" sz="2000" b="1" dirty="0" smtClean="0"/>
              <a:t>priemer </a:t>
            </a:r>
            <a:r>
              <a:rPr lang="sk-SK" sz="2400" b="1" dirty="0" smtClean="0"/>
              <a:t>8,6 mm </a:t>
            </a:r>
            <a:r>
              <a:rPr lang="sk-SK" sz="2000" b="1" dirty="0" smtClean="0"/>
              <a:t>(2-22 mm)</a:t>
            </a:r>
          </a:p>
          <a:p>
            <a:endParaRPr lang="sk-SK" sz="2000" dirty="0" smtClean="0"/>
          </a:p>
          <a:p>
            <a:r>
              <a:rPr lang="sk-SK" sz="2800" dirty="0" smtClean="0"/>
              <a:t>stav lymfatických uzlín: </a:t>
            </a:r>
          </a:p>
          <a:p>
            <a:pPr lvl="1"/>
            <a:r>
              <a:rPr lang="sk-SK" sz="2000" b="1" dirty="0" smtClean="0"/>
              <a:t>pN0	146 pac. (99,3%)</a:t>
            </a:r>
            <a:r>
              <a:rPr lang="sk-SK" sz="2000" dirty="0" smtClean="0"/>
              <a:t>	</a:t>
            </a:r>
          </a:p>
          <a:p>
            <a:pPr lvl="1"/>
            <a:r>
              <a:rPr lang="sk-SK" sz="2000" dirty="0" smtClean="0"/>
              <a:t>pN1	1 pac. (0,7%)</a:t>
            </a:r>
            <a:endParaRPr lang="sk-SK" sz="280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857364"/>
            <a:ext cx="1703951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pred </a:t>
            </a:r>
            <a:r>
              <a:rPr lang="sk-SK" sz="3600" dirty="0" err="1" smtClean="0"/>
              <a:t>implant</a:t>
            </a:r>
            <a:r>
              <a:rPr lang="sk-SK" sz="3600" dirty="0" smtClean="0"/>
              <a:t>.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13465" y="1643050"/>
            <a:ext cx="8317070" cy="2114552"/>
          </a:xfrm>
        </p:spPr>
        <p:txBody>
          <a:bodyPr/>
          <a:lstStyle/>
          <a:p>
            <a:r>
              <a:rPr lang="sk-SK" b="1" dirty="0" smtClean="0"/>
              <a:t>pred implantáciou:</a:t>
            </a:r>
          </a:p>
          <a:p>
            <a:pPr lvl="1"/>
            <a:r>
              <a:rPr lang="sk-SK" b="1" dirty="0" smtClean="0">
                <a:solidFill>
                  <a:srgbClr val="C00000"/>
                </a:solidFill>
              </a:rPr>
              <a:t>CT s nasadeným implantačným mostíkom</a:t>
            </a:r>
          </a:p>
          <a:p>
            <a:pPr lvl="1"/>
            <a:r>
              <a:rPr lang="sk-SK" dirty="0" smtClean="0"/>
              <a:t>rozvaha ako implantovať</a:t>
            </a:r>
            <a:endParaRPr lang="sk-SK" b="1" dirty="0" smtClean="0"/>
          </a:p>
        </p:txBody>
      </p:sp>
      <p:pic>
        <p:nvPicPr>
          <p:cNvPr id="4" name="Obrázok 3" descr="DSCN4041.JPG"/>
          <p:cNvPicPr>
            <a:picLocks noChangeAspect="1"/>
          </p:cNvPicPr>
          <p:nvPr/>
        </p:nvPicPr>
        <p:blipFill>
          <a:blip r:embed="rId2" cstate="print"/>
          <a:srcRect t="1333"/>
          <a:stretch>
            <a:fillRect/>
          </a:stretch>
        </p:blipFill>
        <p:spPr>
          <a:xfrm>
            <a:off x="642910" y="4071942"/>
            <a:ext cx="3571900" cy="2643205"/>
          </a:xfrm>
          <a:prstGeom prst="rect">
            <a:avLst/>
          </a:prstGeom>
        </p:spPr>
      </p:pic>
      <p:pic>
        <p:nvPicPr>
          <p:cNvPr id="5" name="Zástupný symbol obsahu 3" descr="Clipboard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86248" y="4059945"/>
            <a:ext cx="4347896" cy="26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pred </a:t>
            </a:r>
            <a:r>
              <a:rPr lang="sk-SK" sz="3600" dirty="0" err="1" smtClean="0"/>
              <a:t>implant</a:t>
            </a:r>
            <a:r>
              <a:rPr lang="sk-SK" sz="3600" dirty="0" smtClean="0"/>
              <a:t>.</a:t>
            </a:r>
            <a:endParaRPr lang="sk-SK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1" y="2762394"/>
            <a:ext cx="6172738" cy="400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Zástupný symbol obsahu 2"/>
          <p:cNvSpPr>
            <a:spLocks noGrp="1"/>
          </p:cNvSpPr>
          <p:nvPr>
            <p:ph sz="quarter" idx="1"/>
          </p:nvPr>
        </p:nvSpPr>
        <p:spPr>
          <a:xfrm>
            <a:off x="413465" y="1643050"/>
            <a:ext cx="8317070" cy="1143008"/>
          </a:xfrm>
        </p:spPr>
        <p:txBody>
          <a:bodyPr/>
          <a:lstStyle/>
          <a:p>
            <a:r>
              <a:rPr lang="sk-SK" sz="2800" b="1" dirty="0" smtClean="0"/>
              <a:t>pred implantáciou:</a:t>
            </a:r>
          </a:p>
          <a:p>
            <a:pPr lvl="1"/>
            <a:r>
              <a:rPr lang="sk-SK" sz="2000" dirty="0" smtClean="0"/>
              <a:t>korelácia klipov v lôžku TU s pozíciou TU pred OP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pred </a:t>
            </a:r>
            <a:r>
              <a:rPr lang="sk-SK" sz="3600" dirty="0" err="1" smtClean="0"/>
              <a:t>implant</a:t>
            </a:r>
            <a:r>
              <a:rPr lang="sk-SK" sz="3600" dirty="0" smtClean="0"/>
              <a:t>.</a:t>
            </a:r>
            <a:endParaRPr lang="sk-SK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93" y="1525926"/>
            <a:ext cx="6886593" cy="52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pred </a:t>
            </a:r>
            <a:r>
              <a:rPr lang="sk-SK" sz="3600" dirty="0" err="1" smtClean="0"/>
              <a:t>implant</a:t>
            </a:r>
            <a:r>
              <a:rPr lang="sk-SK" sz="3600" dirty="0" smtClean="0"/>
              <a:t>.</a:t>
            </a:r>
            <a:endParaRPr lang="sk-SK" sz="3600" dirty="0"/>
          </a:p>
        </p:txBody>
      </p:sp>
      <p:sp>
        <p:nvSpPr>
          <p:cNvPr id="8" name="Zástupný symbol obsahu 2"/>
          <p:cNvSpPr>
            <a:spLocks noGrp="1"/>
          </p:cNvSpPr>
          <p:nvPr>
            <p:ph sz="quarter" idx="1"/>
          </p:nvPr>
        </p:nvSpPr>
        <p:spPr>
          <a:xfrm>
            <a:off x="413465" y="1785926"/>
            <a:ext cx="8317070" cy="1643074"/>
          </a:xfrm>
        </p:spPr>
        <p:txBody>
          <a:bodyPr/>
          <a:lstStyle/>
          <a:p>
            <a:r>
              <a:rPr lang="sk-SK" sz="2800" b="1" dirty="0" smtClean="0"/>
              <a:t>pred implantáciou:</a:t>
            </a:r>
          </a:p>
          <a:p>
            <a:pPr lvl="1"/>
            <a:r>
              <a:rPr lang="sk-SK" sz="2000" dirty="0" smtClean="0"/>
              <a:t>označenie polohy </a:t>
            </a:r>
            <a:r>
              <a:rPr lang="sk-SK" sz="2000" dirty="0" err="1" smtClean="0"/>
              <a:t>templatov</a:t>
            </a:r>
            <a:r>
              <a:rPr lang="sk-SK" sz="2000" dirty="0" smtClean="0"/>
              <a:t> na koži</a:t>
            </a:r>
          </a:p>
          <a:p>
            <a:pPr lvl="1"/>
            <a:r>
              <a:rPr lang="sk-SK" sz="2000" dirty="0" smtClean="0"/>
              <a:t>pomôcky pri implantácii </a:t>
            </a:r>
          </a:p>
        </p:txBody>
      </p:sp>
      <p:pic>
        <p:nvPicPr>
          <p:cNvPr id="5" name="Zástupný symbol obsahu 3" descr="DSCN4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28662" y="4000504"/>
            <a:ext cx="3365499" cy="252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6" descr="C:\Documents and Settings\almolnar\My Documents\C50 - 11\096.JPG"/>
          <p:cNvPicPr>
            <a:picLocks noChangeAspect="1" noChangeArrowheads="1"/>
          </p:cNvPicPr>
          <p:nvPr/>
        </p:nvPicPr>
        <p:blipFill>
          <a:blip r:embed="rId3" cstate="print"/>
          <a:srcRect l="7500" t="6667" r="15834" b="7777"/>
          <a:stretch>
            <a:fillRect/>
          </a:stretch>
        </p:blipFill>
        <p:spPr bwMode="auto">
          <a:xfrm>
            <a:off x="4572000" y="4000504"/>
            <a:ext cx="3064514" cy="256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066800"/>
          </a:xfrm>
        </p:spPr>
        <p:txBody>
          <a:bodyPr/>
          <a:lstStyle/>
          <a:p>
            <a:r>
              <a:rPr lang="sk-SK" dirty="0" smtClean="0">
                <a:latin typeface="Arial" charset="0"/>
              </a:rPr>
              <a:t>Dôvod pooperačnej RT po BCS</a:t>
            </a:r>
          </a:p>
        </p:txBody>
      </p:sp>
      <p:pic>
        <p:nvPicPr>
          <p:cNvPr id="4099" name="Picture 4" descr="C:\Documents and Settings\plukacko.OUSA\Desktop\Clipboard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987550"/>
            <a:ext cx="3717925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C:\Documents and Settings\plukacko.OUSA\Desktop\Clipboard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060575"/>
            <a:ext cx="3687763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C:\Documents and Settings\plukacko.OUSA\Desktop\Clipboard02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5954445"/>
            <a:ext cx="4906963" cy="67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implantácia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42910" y="1857364"/>
            <a:ext cx="8153400" cy="3357586"/>
          </a:xfrm>
        </p:spPr>
        <p:txBody>
          <a:bodyPr/>
          <a:lstStyle/>
          <a:p>
            <a:r>
              <a:rPr lang="sk-SK" sz="2800" b="1" dirty="0" smtClean="0">
                <a:solidFill>
                  <a:srgbClr val="C00000"/>
                </a:solidFill>
              </a:rPr>
              <a:t>krátkodobá celková anestézia (15-20 min)</a:t>
            </a:r>
          </a:p>
          <a:p>
            <a:endParaRPr lang="sk-SK" sz="2000" b="1" dirty="0" smtClean="0"/>
          </a:p>
          <a:p>
            <a:r>
              <a:rPr lang="sk-SK" sz="2800" b="1" dirty="0" err="1" smtClean="0"/>
              <a:t>multikatérová</a:t>
            </a:r>
            <a:r>
              <a:rPr lang="sk-SK" sz="2800" b="1" dirty="0" smtClean="0"/>
              <a:t>, </a:t>
            </a:r>
            <a:r>
              <a:rPr lang="sk-SK" sz="2800" b="1" dirty="0" err="1" smtClean="0"/>
              <a:t>viacrovinná</a:t>
            </a:r>
            <a:r>
              <a:rPr lang="sk-SK" sz="2800" b="1" dirty="0" smtClean="0"/>
              <a:t> implantácia</a:t>
            </a:r>
          </a:p>
          <a:p>
            <a:endParaRPr lang="sk-SK" sz="2000" b="1" dirty="0" smtClean="0"/>
          </a:p>
          <a:p>
            <a:r>
              <a:rPr lang="sk-SK" sz="2800" dirty="0" smtClean="0"/>
              <a:t>CT plánovanie: TPS ONCENTRA</a:t>
            </a:r>
          </a:p>
          <a:p>
            <a:pPr>
              <a:buNone/>
            </a:pPr>
            <a:endParaRPr lang="sk-SK" sz="2000" dirty="0" smtClean="0"/>
          </a:p>
          <a:p>
            <a:r>
              <a:rPr lang="sk-SK" sz="2800" dirty="0" err="1" smtClean="0"/>
              <a:t>microSelectron</a:t>
            </a:r>
            <a:r>
              <a:rPr lang="sk-SK" sz="2800" dirty="0" smtClean="0"/>
              <a:t> HDR</a:t>
            </a:r>
          </a:p>
          <a:p>
            <a:endParaRPr lang="sk-SK" sz="2000" b="1" dirty="0" smtClean="0"/>
          </a:p>
          <a:p>
            <a:endParaRPr lang="sk-SK" sz="2800" dirty="0" smtClean="0"/>
          </a:p>
          <a:p>
            <a:endParaRPr lang="sk-SK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88962" y="5357826"/>
            <a:ext cx="7966075" cy="116955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k-SK" sz="2800" b="1" dirty="0" smtClean="0"/>
              <a:t>dávka: 8 frakcií á 4 </a:t>
            </a:r>
            <a:r>
              <a:rPr lang="sk-SK" sz="2800" b="1" dirty="0" err="1" smtClean="0"/>
              <a:t>Gy</a:t>
            </a:r>
            <a:endParaRPr lang="sk-SK" sz="2800" b="1" dirty="0" smtClean="0"/>
          </a:p>
          <a:p>
            <a:pPr algn="ctr">
              <a:spcBef>
                <a:spcPct val="50000"/>
              </a:spcBef>
            </a:pPr>
            <a:r>
              <a:rPr lang="sk-SK" sz="2800" b="1" dirty="0" smtClean="0"/>
              <a:t>2 frakcie denne, počas 4-5 dní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implantácia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42910" y="1857364"/>
            <a:ext cx="8153400" cy="3357586"/>
          </a:xfrm>
        </p:spPr>
        <p:txBody>
          <a:bodyPr/>
          <a:lstStyle/>
          <a:p>
            <a:r>
              <a:rPr lang="sk-SK" sz="2800" b="1" dirty="0" smtClean="0"/>
              <a:t>implantované ihly</a:t>
            </a:r>
          </a:p>
          <a:p>
            <a:pPr lvl="1"/>
            <a:r>
              <a:rPr lang="sk-SK" sz="2500" b="1" dirty="0" smtClean="0">
                <a:solidFill>
                  <a:srgbClr val="C00000"/>
                </a:solidFill>
              </a:rPr>
              <a:t>priemer		14 ks</a:t>
            </a:r>
          </a:p>
          <a:p>
            <a:pPr lvl="1"/>
            <a:r>
              <a:rPr lang="sk-SK" sz="2500" dirty="0" smtClean="0"/>
              <a:t>maximálne	24 ks</a:t>
            </a:r>
          </a:p>
          <a:p>
            <a:pPr lvl="1"/>
            <a:r>
              <a:rPr lang="sk-SK" sz="2500" dirty="0" smtClean="0"/>
              <a:t>minimálne	7 ks</a:t>
            </a:r>
          </a:p>
          <a:p>
            <a:pPr lvl="1"/>
            <a:endParaRPr lang="sk-SK" sz="2500" dirty="0" smtClean="0"/>
          </a:p>
          <a:p>
            <a:pPr lvl="1"/>
            <a:r>
              <a:rPr lang="sk-SK" sz="2500" dirty="0" smtClean="0"/>
              <a:t>2 </a:t>
            </a:r>
            <a:r>
              <a:rPr lang="sk-SK" sz="2500" dirty="0" smtClean="0"/>
              <a:t>- </a:t>
            </a:r>
            <a:r>
              <a:rPr lang="sk-SK" sz="2500" b="1" dirty="0" smtClean="0"/>
              <a:t>3- </a:t>
            </a:r>
            <a:r>
              <a:rPr lang="sk-SK" sz="2500" b="1" dirty="0" smtClean="0"/>
              <a:t>4 rovinné implantácie</a:t>
            </a:r>
          </a:p>
          <a:p>
            <a:pPr lvl="1"/>
            <a:endParaRPr lang="sk-SK" sz="2500" dirty="0" smtClean="0"/>
          </a:p>
          <a:p>
            <a:endParaRPr lang="sk-SK" sz="2000" b="1" dirty="0" smtClean="0"/>
          </a:p>
          <a:p>
            <a:endParaRPr lang="sk-SK" sz="2800" dirty="0" smtClean="0"/>
          </a:p>
          <a:p>
            <a:endParaRPr lang="sk-SK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88962" y="5357826"/>
            <a:ext cx="7966075" cy="116955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k-SK" sz="2800" b="1" dirty="0" smtClean="0"/>
              <a:t>dávka: 8 frakcií á 4 </a:t>
            </a:r>
            <a:r>
              <a:rPr lang="sk-SK" sz="2800" b="1" dirty="0" err="1" smtClean="0"/>
              <a:t>Gy</a:t>
            </a:r>
            <a:endParaRPr lang="sk-SK" sz="2800" b="1" dirty="0" smtClean="0"/>
          </a:p>
          <a:p>
            <a:pPr algn="ctr">
              <a:spcBef>
                <a:spcPct val="50000"/>
              </a:spcBef>
            </a:pPr>
            <a:r>
              <a:rPr lang="sk-SK" sz="2800" b="1" dirty="0" smtClean="0"/>
              <a:t>2 frakcie denne, počas 4 - 5 dní</a:t>
            </a:r>
            <a:endParaRPr lang="sk-SK" sz="2800" dirty="0"/>
          </a:p>
        </p:txBody>
      </p:sp>
      <p:pic>
        <p:nvPicPr>
          <p:cNvPr id="5" name="Obrázok 4" descr="double impl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2343152"/>
            <a:ext cx="27336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implantácia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3900502"/>
          </a:xfrm>
        </p:spPr>
        <p:txBody>
          <a:bodyPr/>
          <a:lstStyle/>
          <a:p>
            <a:r>
              <a:rPr lang="sk-SK" sz="2800" b="1" dirty="0" smtClean="0">
                <a:solidFill>
                  <a:srgbClr val="C00000"/>
                </a:solidFill>
              </a:rPr>
              <a:t>kovové ihly</a:t>
            </a:r>
          </a:p>
          <a:p>
            <a:pPr lvl="1"/>
            <a:r>
              <a:rPr lang="sk-SK" sz="2000" dirty="0" smtClean="0"/>
              <a:t>jednoduchá manipulácia a </a:t>
            </a:r>
            <a:r>
              <a:rPr lang="sk-SK" sz="2000" dirty="0" err="1" smtClean="0"/>
              <a:t>trackovanie</a:t>
            </a:r>
            <a:r>
              <a:rPr lang="sk-SK" sz="2000" dirty="0" smtClean="0"/>
              <a:t> pri plánovaní</a:t>
            </a:r>
          </a:p>
          <a:p>
            <a:pPr lvl="1"/>
            <a:r>
              <a:rPr lang="sk-SK" sz="2000" dirty="0" smtClean="0"/>
              <a:t>artefakty na CT znemožňujúce kontúrovanie</a:t>
            </a:r>
          </a:p>
          <a:p>
            <a:pPr lvl="1"/>
            <a:r>
              <a:rPr lang="sk-SK" sz="2000" dirty="0" smtClean="0"/>
              <a:t>↓ cena</a:t>
            </a:r>
          </a:p>
          <a:p>
            <a:pPr lvl="1">
              <a:buNone/>
            </a:pPr>
            <a:endParaRPr lang="sk-SK" dirty="0" smtClean="0"/>
          </a:p>
          <a:p>
            <a:r>
              <a:rPr lang="sk-SK" sz="2800" b="1" dirty="0" smtClean="0">
                <a:solidFill>
                  <a:srgbClr val="C00000"/>
                </a:solidFill>
              </a:rPr>
              <a:t>plastové aplikátory:</a:t>
            </a:r>
          </a:p>
          <a:p>
            <a:pPr lvl="1"/>
            <a:r>
              <a:rPr lang="sk-SK" sz="2000" dirty="0" smtClean="0"/>
              <a:t>bez artefaktov na plánovacom CT</a:t>
            </a:r>
          </a:p>
          <a:p>
            <a:pPr lvl="1"/>
            <a:r>
              <a:rPr lang="sk-SK" sz="2000" dirty="0" smtClean="0"/>
              <a:t>možnosť kontúrovania objemov</a:t>
            </a:r>
          </a:p>
          <a:p>
            <a:pPr lvl="1"/>
            <a:r>
              <a:rPr lang="sk-SK" sz="2000" dirty="0" smtClean="0"/>
              <a:t>vysoká cena (použité len zriedka)</a:t>
            </a:r>
            <a:endParaRPr lang="sk-SK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5429264"/>
            <a:ext cx="2277534" cy="135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671792"/>
            <a:ext cx="3782735" cy="318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6603" y="1857365"/>
            <a:ext cx="186739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275548" y="2582708"/>
            <a:ext cx="726909" cy="127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</a:t>
            </a:r>
            <a:r>
              <a:rPr lang="sk-SK" sz="3600" dirty="0" err="1" smtClean="0"/>
              <a:t>syst</a:t>
            </a:r>
            <a:r>
              <a:rPr lang="sk-SK" sz="3600" dirty="0" smtClean="0"/>
              <a:t>. liečba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500034" y="2386018"/>
            <a:ext cx="8153400" cy="2900370"/>
          </a:xfrm>
        </p:spPr>
        <p:txBody>
          <a:bodyPr/>
          <a:lstStyle/>
          <a:p>
            <a:r>
              <a:rPr lang="sk-SK" sz="2800" dirty="0" smtClean="0"/>
              <a:t>hormonálna liečba</a:t>
            </a:r>
          </a:p>
          <a:p>
            <a:pPr lvl="1"/>
            <a:r>
              <a:rPr lang="sk-SK" sz="2000" b="1" dirty="0" smtClean="0"/>
              <a:t>ÁNO	130 pac. (88,4%)</a:t>
            </a:r>
          </a:p>
          <a:p>
            <a:pPr lvl="1"/>
            <a:r>
              <a:rPr lang="sk-SK" sz="2000" dirty="0" smtClean="0"/>
              <a:t>NIE	</a:t>
            </a:r>
            <a:r>
              <a:rPr lang="sk-SK" sz="2000" dirty="0" smtClean="0"/>
              <a:t>17 </a:t>
            </a:r>
            <a:r>
              <a:rPr lang="sk-SK" sz="2000" dirty="0" smtClean="0"/>
              <a:t>pac. </a:t>
            </a:r>
            <a:r>
              <a:rPr lang="sk-SK" sz="2000" dirty="0" smtClean="0"/>
              <a:t>(11,6%)</a:t>
            </a:r>
            <a:endParaRPr lang="sk-SK" sz="2000" dirty="0" smtClean="0"/>
          </a:p>
          <a:p>
            <a:endParaRPr lang="sk-SK" dirty="0" smtClean="0"/>
          </a:p>
          <a:p>
            <a:r>
              <a:rPr lang="sk-SK" sz="2800" dirty="0" smtClean="0"/>
              <a:t>chemoterapia	6 pac. (4%) 	</a:t>
            </a:r>
            <a:endParaRPr lang="sk-SK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357430"/>
            <a:ext cx="1700205" cy="170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sledovanie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95300" y="1928802"/>
            <a:ext cx="8153400" cy="2714644"/>
          </a:xfrm>
        </p:spPr>
        <p:txBody>
          <a:bodyPr/>
          <a:lstStyle/>
          <a:p>
            <a:r>
              <a:rPr lang="sk-SK" sz="2800" b="1" dirty="0" smtClean="0"/>
              <a:t>1. kontrola po </a:t>
            </a:r>
            <a:r>
              <a:rPr lang="sk-SK" sz="2800" b="1" dirty="0" smtClean="0"/>
              <a:t>implantácii: o </a:t>
            </a:r>
            <a:r>
              <a:rPr lang="sk-SK" sz="2800" b="1" u="sng" dirty="0" smtClean="0"/>
              <a:t>2</a:t>
            </a:r>
            <a:r>
              <a:rPr lang="sk-SK" sz="2800" b="1" u="sng" dirty="0" smtClean="0"/>
              <a:t> </a:t>
            </a:r>
            <a:r>
              <a:rPr lang="sk-SK" sz="2800" b="1" u="sng" dirty="0" smtClean="0"/>
              <a:t>týždne</a:t>
            </a:r>
          </a:p>
          <a:p>
            <a:pPr lvl="1"/>
            <a:r>
              <a:rPr lang="sk-SK" sz="2000" dirty="0" smtClean="0"/>
              <a:t>poprípade skôr pri zápalovej komplikácii</a:t>
            </a:r>
          </a:p>
          <a:p>
            <a:endParaRPr lang="sk-SK" sz="1000" dirty="0" smtClean="0"/>
          </a:p>
          <a:p>
            <a:r>
              <a:rPr lang="sk-SK" sz="2800" dirty="0" smtClean="0"/>
              <a:t>ďalšie kontroly: á 3 mesiace</a:t>
            </a:r>
          </a:p>
          <a:p>
            <a:endParaRPr lang="sk-SK" sz="1000" dirty="0" smtClean="0"/>
          </a:p>
          <a:p>
            <a:r>
              <a:rPr lang="sk-SK" sz="2800" dirty="0" smtClean="0"/>
              <a:t>MMG a USG	2x ročne</a:t>
            </a:r>
            <a:endParaRPr lang="sk-SK" sz="28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88962" y="4766273"/>
            <a:ext cx="7966075" cy="187743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k-SK" sz="3200" b="1" dirty="0" smtClean="0"/>
              <a:t>147 pacientok</a:t>
            </a:r>
            <a:endParaRPr lang="sk-SK" sz="800" b="1" dirty="0"/>
          </a:p>
          <a:p>
            <a:pPr>
              <a:spcBef>
                <a:spcPct val="50000"/>
              </a:spcBef>
            </a:pPr>
            <a:r>
              <a:rPr lang="sk-SK" sz="2800" dirty="0"/>
              <a:t>sledovanie </a:t>
            </a:r>
            <a:r>
              <a:rPr lang="sk-SK" sz="2800" b="1" dirty="0"/>
              <a:t>viac ako </a:t>
            </a:r>
            <a:r>
              <a:rPr lang="sk-SK" sz="2800" b="1" dirty="0" smtClean="0"/>
              <a:t>3 roky </a:t>
            </a:r>
            <a:r>
              <a:rPr lang="sk-SK" sz="2800" dirty="0" smtClean="0"/>
              <a:t>(3,1 – 12,1)</a:t>
            </a:r>
            <a:endParaRPr lang="sk-SK" sz="2800" dirty="0"/>
          </a:p>
          <a:p>
            <a:pPr>
              <a:spcBef>
                <a:spcPct val="50000"/>
              </a:spcBef>
            </a:pPr>
            <a:r>
              <a:rPr lang="sk-SK" sz="2800" b="1" dirty="0" smtClean="0"/>
              <a:t>medián</a:t>
            </a:r>
            <a:r>
              <a:rPr lang="en-US" sz="2800" b="1" dirty="0" smtClean="0"/>
              <a:t> </a:t>
            </a:r>
            <a:r>
              <a:rPr lang="en-US" sz="2800" b="1" dirty="0"/>
              <a:t>FU:  </a:t>
            </a:r>
            <a:r>
              <a:rPr lang="sk-SK" sz="2800" b="1" dirty="0" smtClean="0"/>
              <a:t>6,2 roka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výsledky</a:t>
            </a:r>
            <a:endParaRPr lang="sk-SK" sz="36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88962" y="3929066"/>
            <a:ext cx="7966075" cy="1169551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k-SK" sz="2800" b="1" dirty="0" smtClean="0"/>
              <a:t>3-ročná LC		144 pac. </a:t>
            </a:r>
            <a:r>
              <a:rPr lang="sk-SK" sz="2800" b="1" dirty="0" smtClean="0">
                <a:solidFill>
                  <a:srgbClr val="FF0000"/>
                </a:solidFill>
              </a:rPr>
              <a:t>(98%)</a:t>
            </a:r>
          </a:p>
          <a:p>
            <a:pPr>
              <a:spcBef>
                <a:spcPct val="50000"/>
              </a:spcBef>
            </a:pPr>
            <a:r>
              <a:rPr lang="sk-SK" sz="2800" b="1" dirty="0" smtClean="0"/>
              <a:t>5-ročná LC		101 pac. </a:t>
            </a:r>
            <a:r>
              <a:rPr lang="sk-SK" sz="2800" b="1" dirty="0" smtClean="0">
                <a:solidFill>
                  <a:srgbClr val="FF0000"/>
                </a:solidFill>
              </a:rPr>
              <a:t>(98%)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430193" y="2905780"/>
            <a:ext cx="8283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smtClean="0"/>
              <a:t>LOKÁLNA KONTROLA v </a:t>
            </a:r>
            <a:r>
              <a:rPr lang="sk-SK" sz="2800" b="1" dirty="0" err="1" smtClean="0"/>
              <a:t>ipsilaterálnom</a:t>
            </a:r>
            <a:r>
              <a:rPr lang="sk-SK" sz="2800" b="1" dirty="0" smtClean="0"/>
              <a:t> prsníku</a:t>
            </a:r>
            <a:endParaRPr lang="sk-SK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výsledky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95300" y="2607463"/>
            <a:ext cx="8153400" cy="1643074"/>
          </a:xfrm>
        </p:spPr>
        <p:txBody>
          <a:bodyPr/>
          <a:lstStyle/>
          <a:p>
            <a:r>
              <a:rPr lang="sk-SK" b="1" u="sng" dirty="0" smtClean="0"/>
              <a:t>lokálna recidíva </a:t>
            </a:r>
            <a:r>
              <a:rPr lang="sk-SK" b="1" dirty="0" smtClean="0"/>
              <a:t>v </a:t>
            </a:r>
            <a:r>
              <a:rPr lang="sk-SK" b="1" dirty="0" err="1" smtClean="0"/>
              <a:t>ipsilaterálnom</a:t>
            </a:r>
            <a:r>
              <a:rPr lang="sk-SK" b="1" dirty="0" smtClean="0"/>
              <a:t> prsníku kumulatívne: 		</a:t>
            </a:r>
            <a:r>
              <a:rPr lang="sk-SK" b="1" dirty="0" smtClean="0">
                <a:solidFill>
                  <a:srgbClr val="C00000"/>
                </a:solidFill>
              </a:rPr>
              <a:t>3 pac. (2%)</a:t>
            </a:r>
            <a:endParaRPr lang="sk-SK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Tabuľka 3"/>
          <p:cNvGraphicFramePr>
            <a:graphicFrameLocks noGrp="1"/>
          </p:cNvGraphicFramePr>
          <p:nvPr/>
        </p:nvGraphicFramePr>
        <p:xfrm>
          <a:off x="214282" y="4357694"/>
          <a:ext cx="8804649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931"/>
                <a:gridCol w="743705"/>
                <a:gridCol w="848470"/>
                <a:gridCol w="827931"/>
                <a:gridCol w="700557"/>
                <a:gridCol w="827931"/>
                <a:gridCol w="955305"/>
                <a:gridCol w="955305"/>
                <a:gridCol w="1028169"/>
                <a:gridCol w="108934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smtClean="0"/>
                        <a:t>vek v čase BT (roky)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err="1" smtClean="0"/>
                        <a:t>Hist</a:t>
                      </a:r>
                      <a:r>
                        <a:rPr lang="sk-SK" sz="1100" b="1" dirty="0" smtClean="0"/>
                        <a:t>.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smtClean="0"/>
                        <a:t>resekčné</a:t>
                      </a:r>
                      <a:r>
                        <a:rPr lang="sk-SK" sz="1100" b="1" baseline="0" dirty="0" smtClean="0"/>
                        <a:t> </a:t>
                      </a:r>
                      <a:r>
                        <a:rPr lang="sk-SK" sz="1100" b="1" dirty="0" smtClean="0"/>
                        <a:t>okraje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smtClean="0"/>
                        <a:t>veľkosť TU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err="1" smtClean="0"/>
                        <a:t>grade</a:t>
                      </a:r>
                      <a:r>
                        <a:rPr lang="sk-SK" sz="1100" b="1" dirty="0" smtClean="0"/>
                        <a:t> TU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100" b="1" dirty="0" smtClean="0"/>
                        <a:t>systémová liečba</a:t>
                      </a:r>
                      <a:endParaRPr lang="sk-SK" sz="11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1" dirty="0" smtClean="0">
                          <a:solidFill>
                            <a:srgbClr val="FF0000"/>
                          </a:solidFill>
                        </a:rPr>
                        <a:t>čas do LR</a:t>
                      </a:r>
                      <a:endParaRPr lang="sk-SK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1" dirty="0" err="1" smtClean="0">
                          <a:solidFill>
                            <a:srgbClr val="FF0000"/>
                          </a:solidFill>
                        </a:rPr>
                        <a:t>salvage</a:t>
                      </a:r>
                      <a:endParaRPr lang="sk-SK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k-SK" sz="1100" b="1" dirty="0" smtClean="0"/>
                        <a:t>stav ochorenia</a:t>
                      </a:r>
                      <a:endParaRPr lang="sk-SK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sk-SK" sz="11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59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IDC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negat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7mm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1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TMX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smtClean="0"/>
                        <a:t>99 mes.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err="1" smtClean="0"/>
                        <a:t>reQE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remisia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žije</a:t>
                      </a:r>
                      <a:endParaRPr lang="sk-SK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39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err="1" smtClean="0"/>
                        <a:t>papil</a:t>
                      </a:r>
                      <a:r>
                        <a:rPr lang="sk-SK" sz="1200" dirty="0" smtClean="0"/>
                        <a:t> </a:t>
                      </a:r>
                      <a:r>
                        <a:rPr lang="sk-SK" sz="1200" dirty="0" err="1" smtClean="0"/>
                        <a:t>Ca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negat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22 mm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2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CMF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smtClean="0"/>
                        <a:t>12 mes.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err="1" smtClean="0"/>
                        <a:t>reQE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remisia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žije</a:t>
                      </a:r>
                      <a:endParaRPr lang="sk-SK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68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IDC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negat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4 mm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2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sine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smtClean="0"/>
                        <a:t>28 mes.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b="1" dirty="0" smtClean="0"/>
                        <a:t>ME</a:t>
                      </a:r>
                      <a:endParaRPr lang="sk-SK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remisia</a:t>
                      </a:r>
                      <a:endParaRPr lang="sk-SK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200" dirty="0" smtClean="0"/>
                        <a:t>žije</a:t>
                      </a:r>
                      <a:endParaRPr lang="sk-SK" sz="12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Súbor pacientok OÚSA – výsledky</a:t>
            </a:r>
            <a:endParaRPr lang="sk-SK" sz="36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95300" y="3071810"/>
            <a:ext cx="8153400" cy="2643206"/>
          </a:xfrm>
          <a:solidFill>
            <a:srgbClr val="FF9900"/>
          </a:solidFill>
        </p:spPr>
        <p:txBody>
          <a:bodyPr anchor="ctr" anchorCtr="0"/>
          <a:lstStyle/>
          <a:p>
            <a:pPr>
              <a:buNone/>
            </a:pPr>
            <a:r>
              <a:rPr lang="sk-SK" b="1" dirty="0" smtClean="0"/>
              <a:t>C50 špecifické prežívanie: 100%</a:t>
            </a:r>
          </a:p>
          <a:p>
            <a:endParaRPr lang="sk-SK" dirty="0" smtClean="0"/>
          </a:p>
          <a:p>
            <a:pPr>
              <a:buNone/>
            </a:pPr>
            <a:r>
              <a:rPr lang="sk-SK" b="1" dirty="0" smtClean="0"/>
              <a:t>celkové prežívanie 98,6%</a:t>
            </a:r>
          </a:p>
          <a:p>
            <a:pPr lvl="1"/>
            <a:r>
              <a:rPr lang="sk-SK" dirty="0" smtClean="0"/>
              <a:t>2 pac. exitovali pre inú malignitu (C16, C20)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400" dirty="0" smtClean="0"/>
              <a:t>Súbor pacientok OÚSA – akútna toxicita</a:t>
            </a:r>
            <a:endParaRPr lang="sk-SK" sz="3400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495300" y="1785926"/>
            <a:ext cx="8153400" cy="4495800"/>
          </a:xfrm>
        </p:spPr>
        <p:txBody>
          <a:bodyPr/>
          <a:lstStyle/>
          <a:p>
            <a:r>
              <a:rPr lang="sk-SK" sz="2800" b="1" dirty="0" smtClean="0"/>
              <a:t>bolesti v implantovanom prsníku</a:t>
            </a:r>
          </a:p>
          <a:p>
            <a:pPr lvl="1"/>
            <a:r>
              <a:rPr lang="sk-SK" sz="2000" dirty="0" err="1" smtClean="0"/>
              <a:t>manažovateľné</a:t>
            </a:r>
            <a:r>
              <a:rPr lang="sk-SK" sz="2000" dirty="0" smtClean="0"/>
              <a:t> bežnými analgetikami</a:t>
            </a:r>
          </a:p>
          <a:p>
            <a:pPr lvl="1"/>
            <a:r>
              <a:rPr lang="sk-SK" sz="2000" dirty="0" smtClean="0"/>
              <a:t>potreba analgetík: väčšinou 1. a 2. deň po implantácii, potom podľa potreby</a:t>
            </a:r>
          </a:p>
          <a:p>
            <a:pPr lvl="1"/>
            <a:endParaRPr lang="sk-SK" sz="2000" dirty="0" smtClean="0"/>
          </a:p>
          <a:p>
            <a:r>
              <a:rPr lang="sk-SK" sz="2800" b="1" dirty="0" smtClean="0"/>
              <a:t>krvácanie pri zrušení implantácie</a:t>
            </a:r>
          </a:p>
          <a:p>
            <a:pPr lvl="1"/>
            <a:r>
              <a:rPr lang="sk-SK" sz="2000" dirty="0" smtClean="0"/>
              <a:t>v 90% nezávažné, spontánne sa vyrieši na OP sále</a:t>
            </a:r>
          </a:p>
          <a:p>
            <a:pPr lvl="1"/>
            <a:r>
              <a:rPr lang="sk-SK" sz="2000" dirty="0" smtClean="0"/>
              <a:t>v 10% potreba dlhšej kompresie na OP sále</a:t>
            </a:r>
          </a:p>
          <a:p>
            <a:endParaRPr lang="sk-SK" sz="2000" dirty="0" smtClean="0"/>
          </a:p>
          <a:p>
            <a:r>
              <a:rPr lang="sk-SK" sz="2800" b="1" dirty="0" smtClean="0">
                <a:solidFill>
                  <a:srgbClr val="C00000"/>
                </a:solidFill>
              </a:rPr>
              <a:t>hematóm</a:t>
            </a:r>
          </a:p>
          <a:p>
            <a:pPr lvl="1"/>
            <a:r>
              <a:rPr lang="sk-SK" sz="2000" dirty="0" smtClean="0"/>
              <a:t>60% pacientok</a:t>
            </a:r>
          </a:p>
          <a:p>
            <a:pPr lvl="1">
              <a:buNone/>
            </a:pPr>
            <a:endParaRPr lang="sk-SK" dirty="0" smtClean="0"/>
          </a:p>
          <a:p>
            <a:pPr lvl="1">
              <a:buNone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42910" y="1714488"/>
            <a:ext cx="7531252" cy="4495800"/>
          </a:xfrm>
        </p:spPr>
        <p:txBody>
          <a:bodyPr/>
          <a:lstStyle/>
          <a:p>
            <a:r>
              <a:rPr lang="sk-SK" b="1" dirty="0" err="1" smtClean="0"/>
              <a:t>rádiodermatitída</a:t>
            </a:r>
            <a:endParaRPr lang="sk-SK" b="1" dirty="0" smtClean="0"/>
          </a:p>
          <a:p>
            <a:pPr lvl="1"/>
            <a:r>
              <a:rPr lang="sk-SK" dirty="0" smtClean="0"/>
              <a:t>nepozorovali sme</a:t>
            </a:r>
          </a:p>
          <a:p>
            <a:pPr lvl="1"/>
            <a:r>
              <a:rPr lang="sk-SK" dirty="0" smtClean="0"/>
              <a:t>limitácia dávky na kožu (&lt;50 % PD)</a:t>
            </a:r>
          </a:p>
          <a:p>
            <a:pPr>
              <a:buNone/>
            </a:pPr>
            <a:endParaRPr lang="sk-SK" dirty="0" smtClean="0"/>
          </a:p>
          <a:p>
            <a:r>
              <a:rPr lang="sk-SK" b="1" dirty="0" smtClean="0"/>
              <a:t>zápalové komplikácie</a:t>
            </a:r>
          </a:p>
          <a:p>
            <a:pPr lvl="1"/>
            <a:r>
              <a:rPr lang="sk-SK" dirty="0" err="1" smtClean="0"/>
              <a:t>mastitída</a:t>
            </a:r>
            <a:r>
              <a:rPr lang="sk-SK" dirty="0" smtClean="0"/>
              <a:t>, absces</a:t>
            </a:r>
          </a:p>
          <a:p>
            <a:pPr lvl="1"/>
            <a:r>
              <a:rPr lang="sk-SK" b="1" dirty="0" smtClean="0"/>
              <a:t>3 pacientky (2%)</a:t>
            </a:r>
          </a:p>
          <a:p>
            <a:pPr lvl="1"/>
            <a:r>
              <a:rPr lang="sk-SK" dirty="0" smtClean="0"/>
              <a:t>potreba ATB, evakuácia abscesu, chirurgická revízia s podtlakovou terapiou</a:t>
            </a: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z="3400" dirty="0" smtClean="0"/>
              <a:t>Súbor pacientok OÚSA – akútna toxicita</a:t>
            </a:r>
            <a:endParaRPr lang="sk-SK" sz="3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1914530"/>
            <a:ext cx="2345390" cy="151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Záver</a:t>
            </a:r>
            <a:endParaRPr lang="sk-S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1178" y="2214554"/>
            <a:ext cx="6341643" cy="165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240" y="3982042"/>
            <a:ext cx="8093519" cy="144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614354"/>
          </a:xfrm>
        </p:spPr>
        <p:txBody>
          <a:bodyPr/>
          <a:lstStyle/>
          <a:p>
            <a:r>
              <a:rPr lang="sk-SK" dirty="0" smtClean="0"/>
              <a:t>absces v masívnom hematóme</a:t>
            </a:r>
            <a:endParaRPr lang="sk-SK" dirty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z="3400" dirty="0" smtClean="0"/>
              <a:t>Súbor pacientok OÚSA –neskorá toxicita</a:t>
            </a:r>
            <a:endParaRPr lang="sk-SK" sz="3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85992"/>
            <a:ext cx="2357454" cy="178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Obrázok 6" descr="IMG_20160229_112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357430"/>
            <a:ext cx="3053241" cy="1714512"/>
          </a:xfrm>
          <a:prstGeom prst="rect">
            <a:avLst/>
          </a:prstGeom>
        </p:spPr>
      </p:pic>
      <p:pic>
        <p:nvPicPr>
          <p:cNvPr id="8" name="Obrázok 7" descr="IMG_20160229_112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2357430"/>
            <a:ext cx="1928826" cy="3434896"/>
          </a:xfrm>
          <a:prstGeom prst="rect">
            <a:avLst/>
          </a:prstGeom>
        </p:spPr>
      </p:pic>
      <p:pic>
        <p:nvPicPr>
          <p:cNvPr id="9" name="Obrázok 8" descr="IMG_20160229_1109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4143380"/>
            <a:ext cx="4482000" cy="2516816"/>
          </a:xfrm>
          <a:prstGeom prst="rect">
            <a:avLst/>
          </a:prstGeom>
        </p:spPr>
      </p:pic>
      <p:sp>
        <p:nvSpPr>
          <p:cNvPr id="10" name="BlokTextu 9"/>
          <p:cNvSpPr txBox="1"/>
          <p:nvPr/>
        </p:nvSpPr>
        <p:spPr>
          <a:xfrm>
            <a:off x="4357686" y="2357430"/>
            <a:ext cx="3845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 err="1" smtClean="0">
                <a:solidFill>
                  <a:srgbClr val="FF0000"/>
                </a:solidFill>
              </a:rPr>
              <a:t>vacuum</a:t>
            </a:r>
            <a:r>
              <a:rPr lang="sk-SK" b="1" dirty="0" smtClean="0">
                <a:solidFill>
                  <a:srgbClr val="FF0000"/>
                </a:solidFill>
              </a:rPr>
              <a:t> </a:t>
            </a:r>
            <a:r>
              <a:rPr lang="sk-SK" b="1" dirty="0" err="1" smtClean="0">
                <a:solidFill>
                  <a:srgbClr val="FF0000"/>
                </a:solidFill>
              </a:rPr>
              <a:t>assisted</a:t>
            </a:r>
            <a:r>
              <a:rPr lang="sk-SK" b="1" dirty="0" smtClean="0">
                <a:solidFill>
                  <a:srgbClr val="FF0000"/>
                </a:solidFill>
              </a:rPr>
              <a:t> </a:t>
            </a:r>
            <a:r>
              <a:rPr lang="sk-SK" b="1" dirty="0" err="1" smtClean="0">
                <a:solidFill>
                  <a:srgbClr val="FF0000"/>
                </a:solidFill>
              </a:rPr>
              <a:t>closure</a:t>
            </a:r>
            <a:endParaRPr lang="sk-SK" b="1" dirty="0">
              <a:solidFill>
                <a:srgbClr val="FF0000"/>
              </a:solidFill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1071538" y="6215082"/>
            <a:ext cx="40112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000" b="1" dirty="0" smtClean="0">
                <a:solidFill>
                  <a:srgbClr val="FF0000"/>
                </a:solidFill>
              </a:rPr>
              <a:t>1,5 mesiaca po </a:t>
            </a:r>
            <a:r>
              <a:rPr lang="sk-SK" sz="2000" b="1" dirty="0" err="1" smtClean="0">
                <a:solidFill>
                  <a:srgbClr val="FF0000"/>
                </a:solidFill>
              </a:rPr>
              <a:t>chir</a:t>
            </a:r>
            <a:r>
              <a:rPr lang="sk-SK" sz="2000" b="1" dirty="0" smtClean="0">
                <a:solidFill>
                  <a:srgbClr val="FF0000"/>
                </a:solidFill>
              </a:rPr>
              <a:t>. revízii rany</a:t>
            </a:r>
            <a:endParaRPr lang="sk-SK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/>
          <a:lstStyle/>
          <a:p>
            <a:r>
              <a:rPr lang="sk-SK" sz="2800" b="1" dirty="0" smtClean="0"/>
              <a:t>fibróza</a:t>
            </a:r>
          </a:p>
          <a:p>
            <a:pPr lvl="1"/>
            <a:r>
              <a:rPr lang="sk-SK" sz="2500" dirty="0" smtClean="0"/>
              <a:t>5 pac. (3%)</a:t>
            </a:r>
          </a:p>
          <a:p>
            <a:pPr lvl="1"/>
            <a:endParaRPr lang="sk-SK" sz="2500" dirty="0" smtClean="0"/>
          </a:p>
          <a:p>
            <a:pPr lvl="1"/>
            <a:endParaRPr lang="sk-SK" sz="2500" dirty="0" smtClean="0"/>
          </a:p>
          <a:p>
            <a:r>
              <a:rPr lang="sk-SK" sz="2800" b="1" dirty="0" smtClean="0"/>
              <a:t>tuková nekróza</a:t>
            </a:r>
          </a:p>
          <a:p>
            <a:pPr lvl="1"/>
            <a:r>
              <a:rPr lang="sk-SK" sz="2000" dirty="0" smtClean="0"/>
              <a:t>15 pac. (10%)</a:t>
            </a:r>
          </a:p>
          <a:p>
            <a:pPr lvl="1"/>
            <a:r>
              <a:rPr lang="sk-SK" sz="2000" dirty="0" smtClean="0"/>
              <a:t>asymptomatická</a:t>
            </a:r>
            <a:endParaRPr lang="sk-SK" sz="2500" dirty="0" smtClean="0"/>
          </a:p>
          <a:p>
            <a:pPr lvl="1"/>
            <a:endParaRPr lang="sk-SK" sz="2500" dirty="0" smtClean="0"/>
          </a:p>
          <a:p>
            <a:r>
              <a:rPr lang="sk-SK" sz="2800" b="1" dirty="0" err="1" smtClean="0"/>
              <a:t>telangiektázie</a:t>
            </a:r>
            <a:endParaRPr lang="sk-SK" sz="2800" b="1" dirty="0" smtClean="0"/>
          </a:p>
          <a:p>
            <a:pPr lvl="1"/>
            <a:r>
              <a:rPr lang="sk-SK" sz="2500" dirty="0" smtClean="0"/>
              <a:t>2 pac. (1,3%)</a:t>
            </a:r>
          </a:p>
          <a:p>
            <a:pPr lvl="1"/>
            <a:endParaRPr lang="sk-SK" sz="2500" dirty="0" smtClean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z="3400" dirty="0" smtClean="0"/>
              <a:t>Súbor pacientok OÚSA – neskorá toxicita</a:t>
            </a:r>
            <a:endParaRPr lang="sk-SK" sz="3400" dirty="0"/>
          </a:p>
        </p:txBody>
      </p:sp>
      <p:pic>
        <p:nvPicPr>
          <p:cNvPr id="6" name="Obrázok 5" descr="kozmeticky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9023" y="1714488"/>
            <a:ext cx="3053241" cy="1714512"/>
          </a:xfrm>
          <a:prstGeom prst="rect">
            <a:avLst/>
          </a:prstGeom>
        </p:spPr>
      </p:pic>
      <p:pic>
        <p:nvPicPr>
          <p:cNvPr id="5" name="Obrázok 4" descr="tukova nekroza po BT 4 roky po B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140777" y="2646040"/>
            <a:ext cx="2005979" cy="285752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4971961"/>
            <a:ext cx="2857520" cy="188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186254"/>
          </a:xfrm>
        </p:spPr>
        <p:txBody>
          <a:bodyPr/>
          <a:lstStyle/>
          <a:p>
            <a:r>
              <a:rPr lang="sk-SK" sz="2800" b="1" dirty="0" smtClean="0"/>
              <a:t>výborný až veľmi dobrý</a:t>
            </a:r>
          </a:p>
          <a:p>
            <a:pPr lvl="1"/>
            <a:r>
              <a:rPr lang="sk-SK" sz="2000" dirty="0" smtClean="0"/>
              <a:t>136 pac. (93%)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sz="2800" b="1" dirty="0" smtClean="0"/>
              <a:t>neuspokojivý</a:t>
            </a:r>
          </a:p>
          <a:p>
            <a:pPr lvl="1"/>
            <a:r>
              <a:rPr lang="sk-SK" sz="2000" dirty="0" smtClean="0"/>
              <a:t>11 pac. (7%)</a:t>
            </a:r>
          </a:p>
          <a:p>
            <a:pPr lvl="1"/>
            <a:endParaRPr lang="sk-SK" dirty="0" smtClean="0"/>
          </a:p>
          <a:p>
            <a:endParaRPr lang="sk-SK" dirty="0" smtClean="0"/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z="3400" dirty="0" smtClean="0"/>
              <a:t>Súbor pacientok OÚSA –kozmetický </a:t>
            </a:r>
            <a:r>
              <a:rPr lang="sk-SK" sz="3400" dirty="0" err="1" smtClean="0"/>
              <a:t>ef</a:t>
            </a:r>
            <a:r>
              <a:rPr lang="sk-SK" sz="3400" dirty="0" smtClean="0"/>
              <a:t>.</a:t>
            </a:r>
            <a:endParaRPr lang="sk-SK" sz="3400" dirty="0"/>
          </a:p>
        </p:txBody>
      </p:sp>
      <p:pic>
        <p:nvPicPr>
          <p:cNvPr id="5" name="Obrázok 4" descr="IMG_20160427_1116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786058"/>
            <a:ext cx="3045380" cy="1710098"/>
          </a:xfrm>
          <a:prstGeom prst="rect">
            <a:avLst/>
          </a:prstGeom>
        </p:spPr>
      </p:pic>
      <p:pic>
        <p:nvPicPr>
          <p:cNvPr id="6" name="Obrázok 5" descr="gilanova 3,5 roky po BT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786058"/>
            <a:ext cx="3109968" cy="174636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t="23066"/>
          <a:stretch>
            <a:fillRect/>
          </a:stretch>
        </p:blipFill>
        <p:spPr bwMode="auto">
          <a:xfrm>
            <a:off x="3769520" y="4839898"/>
            <a:ext cx="2302678" cy="170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Záver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500034" y="2290786"/>
            <a:ext cx="8153400" cy="1638280"/>
          </a:xfrm>
          <a:solidFill>
            <a:srgbClr val="FF9900"/>
          </a:solidFill>
        </p:spPr>
        <p:txBody>
          <a:bodyPr anchor="ctr" anchorCtr="0"/>
          <a:lstStyle/>
          <a:p>
            <a:pPr algn="ctr">
              <a:buNone/>
            </a:pPr>
            <a:r>
              <a:rPr lang="sk-SK" sz="2800" b="1" dirty="0" smtClean="0"/>
              <a:t>3 a 5–ročná miera lokálnej kontroly našich pacientok je v súlade s výsledkami prác posledných rokov</a:t>
            </a:r>
            <a:endParaRPr lang="sk-SK" sz="2800" dirty="0" smtClean="0"/>
          </a:p>
        </p:txBody>
      </p:sp>
      <p:sp>
        <p:nvSpPr>
          <p:cNvPr id="5" name="Obdĺžnik 4"/>
          <p:cNvSpPr/>
          <p:nvPr/>
        </p:nvSpPr>
        <p:spPr>
          <a:xfrm>
            <a:off x="571472" y="4669705"/>
            <a:ext cx="8072494" cy="830997"/>
          </a:xfrm>
          <a:prstGeom prst="rect">
            <a:avLst/>
          </a:prstGeom>
          <a:solidFill>
            <a:srgbClr val="FFBB61"/>
          </a:solidFill>
        </p:spPr>
        <p:txBody>
          <a:bodyPr wrap="square">
            <a:spAutoFit/>
          </a:bodyPr>
          <a:lstStyle/>
          <a:p>
            <a:pPr algn="ctr"/>
            <a:r>
              <a:rPr lang="sk-SK" dirty="0" smtClean="0"/>
              <a:t>profil akútnej a neskorej toxicity multikatétrovej intersticiálnej BT je priaznivý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Nadpis 1"/>
          <p:cNvSpPr>
            <a:spLocks noGrp="1"/>
          </p:cNvSpPr>
          <p:nvPr>
            <p:ph type="title"/>
          </p:nvPr>
        </p:nvSpPr>
        <p:spPr>
          <a:xfrm>
            <a:off x="617538" y="287338"/>
            <a:ext cx="8526462" cy="823912"/>
          </a:xfrm>
        </p:spPr>
        <p:txBody>
          <a:bodyPr/>
          <a:lstStyle/>
          <a:p>
            <a:r>
              <a:rPr lang="sk-SK" sz="3200" dirty="0" smtClean="0">
                <a:latin typeface="Arial" pitchFamily="34" charset="0"/>
              </a:rPr>
              <a:t>Pracovný tím odd. brachyterapie KRO OÚSA</a:t>
            </a:r>
          </a:p>
        </p:txBody>
      </p:sp>
      <p:sp>
        <p:nvSpPr>
          <p:cNvPr id="9" name="Obdĺžnik 8"/>
          <p:cNvSpPr/>
          <p:nvPr/>
        </p:nvSpPr>
        <p:spPr>
          <a:xfrm>
            <a:off x="1174750" y="2071678"/>
            <a:ext cx="67945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lang="sk-SK" sz="1800" dirty="0"/>
              <a:t>MUDr. Pavol Lukačko, radiačný onkológ</a:t>
            </a:r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None/>
            </a:pPr>
            <a:r>
              <a:rPr lang="sk-SK" sz="1800" u="sng" dirty="0" err="1" smtClean="0">
                <a:solidFill>
                  <a:srgbClr val="C00000"/>
                </a:solidFill>
              </a:rPr>
              <a:t>pavol.lukacko@ousa.sk</a:t>
            </a:r>
            <a:endParaRPr lang="sk-SK" sz="1800" u="sng" dirty="0">
              <a:solidFill>
                <a:srgbClr val="C00000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endParaRPr lang="sk-SK" sz="1800" dirty="0"/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lang="sk-SK" sz="1800" dirty="0"/>
              <a:t>MUDr. Alžbeta Molnárová, radiačný onkológ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sk-SK" sz="1800" u="sng" dirty="0" err="1" smtClean="0">
                <a:solidFill>
                  <a:srgbClr val="C00000"/>
                </a:solidFill>
              </a:rPr>
              <a:t>alzbeta.molnarova@ousa.sk</a:t>
            </a:r>
            <a:endParaRPr lang="sk-SK" sz="1800" u="sng" dirty="0">
              <a:solidFill>
                <a:srgbClr val="C00000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None/>
            </a:pPr>
            <a:endParaRPr lang="sk-SK" sz="1800" dirty="0"/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lang="sk-SK" sz="1800" dirty="0" smtClean="0"/>
              <a:t>Mgr</a:t>
            </a:r>
            <a:r>
              <a:rPr lang="sk-SK" sz="1800" dirty="0"/>
              <a:t>. Jozef Grežďo, PhD., klinický fyzik</a:t>
            </a:r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None/>
            </a:pPr>
            <a:r>
              <a:rPr lang="sk-SK" sz="1800" u="sng" dirty="0" err="1" smtClean="0">
                <a:solidFill>
                  <a:srgbClr val="C00000"/>
                </a:solidFill>
              </a:rPr>
              <a:t>jozef.grezdo@ousa.sk</a:t>
            </a:r>
            <a:endParaRPr lang="sk-SK" sz="1800" u="sng" dirty="0">
              <a:solidFill>
                <a:srgbClr val="C00000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 typeface="Arial" pitchFamily="34" charset="0"/>
              <a:buNone/>
            </a:pPr>
            <a:endParaRPr lang="sk-SK" sz="1800" u="sng" dirty="0">
              <a:solidFill>
                <a:srgbClr val="C00000"/>
              </a:solidFill>
            </a:endParaRP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endParaRPr lang="sk-SK" sz="1800" dirty="0"/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sk-SK" sz="1800" dirty="0"/>
              <a:t>	</a:t>
            </a:r>
            <a:r>
              <a:rPr lang="sk-SK" sz="1800" dirty="0" smtClean="0"/>
              <a:t>                         Tel</a:t>
            </a:r>
            <a:r>
              <a:rPr lang="sk-SK" sz="1800" dirty="0"/>
              <a:t>: 02/3224 </a:t>
            </a:r>
            <a:r>
              <a:rPr lang="sk-SK" sz="1800" b="1" dirty="0"/>
              <a:t>9294</a:t>
            </a:r>
          </a:p>
          <a:p>
            <a:pPr algn="l">
              <a:spcBef>
                <a:spcPct val="0"/>
              </a:spcBef>
              <a:buClrTx/>
              <a:buSzTx/>
              <a:buFontTx/>
              <a:buNone/>
            </a:pPr>
            <a:r>
              <a:rPr lang="sk-SK" sz="1800" dirty="0"/>
              <a:t>	</a:t>
            </a:r>
            <a:r>
              <a:rPr lang="sk-SK" sz="1800" dirty="0" smtClean="0"/>
              <a:t>                     Heydukova </a:t>
            </a:r>
            <a:r>
              <a:rPr lang="sk-SK" sz="1800" dirty="0"/>
              <a:t>10, Bratislava</a:t>
            </a:r>
          </a:p>
        </p:txBody>
      </p:sp>
      <p:pic>
        <p:nvPicPr>
          <p:cNvPr id="44036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27" y="5929330"/>
            <a:ext cx="181768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Obrázok 10" descr="ISO_farebn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1477" y="5929330"/>
            <a:ext cx="12207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Odporúčania odborných spoločností</a:t>
            </a:r>
            <a:endParaRPr lang="sk-SK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284" y="1785926"/>
            <a:ext cx="7891432" cy="462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aoblený obdĺžnik 3"/>
          <p:cNvSpPr/>
          <p:nvPr/>
        </p:nvSpPr>
        <p:spPr>
          <a:xfrm>
            <a:off x="2357422" y="2714620"/>
            <a:ext cx="1071570" cy="278608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Zaoblený obdĺžnik 4"/>
          <p:cNvSpPr/>
          <p:nvPr/>
        </p:nvSpPr>
        <p:spPr>
          <a:xfrm>
            <a:off x="4572000" y="2714620"/>
            <a:ext cx="928694" cy="2786082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Zaoblený obdĺžnik 5"/>
          <p:cNvSpPr/>
          <p:nvPr/>
        </p:nvSpPr>
        <p:spPr>
          <a:xfrm>
            <a:off x="5715008" y="2714620"/>
            <a:ext cx="1143008" cy="3000396"/>
          </a:xfrm>
          <a:prstGeom prst="roundRec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Zaoblený obdĺžnik 6"/>
          <p:cNvSpPr/>
          <p:nvPr/>
        </p:nvSpPr>
        <p:spPr>
          <a:xfrm>
            <a:off x="3500430" y="2714620"/>
            <a:ext cx="1000132" cy="2928958"/>
          </a:xfrm>
          <a:prstGeom prst="roundRec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z="3600" dirty="0" smtClean="0"/>
              <a:t>Odporúčania odborných spoločností</a:t>
            </a:r>
            <a:endParaRPr lang="sk-SK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626284" y="1785926"/>
            <a:ext cx="7891432" cy="462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BlokTextu 7"/>
          <p:cNvSpPr txBox="1"/>
          <p:nvPr/>
        </p:nvSpPr>
        <p:spPr>
          <a:xfrm>
            <a:off x="2643174" y="2071678"/>
            <a:ext cx="5072098" cy="397031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vek  </a:t>
            </a:r>
            <a:r>
              <a:rPr lang="sk-SK" sz="2800" b="1" dirty="0" smtClean="0">
                <a:solidFill>
                  <a:srgbClr val="C00000"/>
                </a:solidFill>
                <a:sym typeface="Symbol"/>
              </a:rPr>
              <a:t> </a:t>
            </a:r>
            <a:r>
              <a:rPr lang="sk-SK" sz="2800" b="1" dirty="0" smtClean="0">
                <a:solidFill>
                  <a:srgbClr val="C00000"/>
                </a:solidFill>
              </a:rPr>
              <a:t>50-60 rokov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tumor  &lt;  2-3 cm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IDC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akýkoľvek </a:t>
            </a:r>
            <a:r>
              <a:rPr lang="sk-SK" sz="2800" b="1" dirty="0" err="1" smtClean="0">
                <a:solidFill>
                  <a:srgbClr val="C00000"/>
                </a:solidFill>
              </a:rPr>
              <a:t>grade</a:t>
            </a:r>
            <a:endParaRPr lang="sk-SK" sz="28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negat. resekčné okraje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err="1" smtClean="0">
                <a:solidFill>
                  <a:srgbClr val="C00000"/>
                </a:solidFill>
              </a:rPr>
              <a:t>unifokálny</a:t>
            </a:r>
            <a:r>
              <a:rPr lang="sk-SK" sz="2800" b="1" dirty="0" smtClean="0">
                <a:solidFill>
                  <a:srgbClr val="C00000"/>
                </a:solidFill>
              </a:rPr>
              <a:t> TU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bez EIC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ER a PR </a:t>
            </a:r>
            <a:r>
              <a:rPr lang="sk-SK" sz="2800" b="1" dirty="0" err="1" smtClean="0">
                <a:solidFill>
                  <a:srgbClr val="C00000"/>
                </a:solidFill>
              </a:rPr>
              <a:t>pozit</a:t>
            </a:r>
            <a:r>
              <a:rPr lang="sk-SK" sz="2800" b="1" dirty="0" smtClean="0">
                <a:solidFill>
                  <a:srgbClr val="C00000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sk-SK" sz="2800" b="1" dirty="0" smtClean="0">
                <a:solidFill>
                  <a:srgbClr val="C00000"/>
                </a:solidFill>
              </a:rPr>
              <a:t>pN0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4374" t="25000" r="6876" b="8594"/>
          <a:stretch>
            <a:fillRect/>
          </a:stretch>
        </p:blipFill>
        <p:spPr bwMode="auto">
          <a:xfrm>
            <a:off x="381000" y="152400"/>
            <a:ext cx="8382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aoblený obdĺžnik 4"/>
          <p:cNvSpPr>
            <a:spLocks noChangeArrowheads="1"/>
          </p:cNvSpPr>
          <p:nvPr/>
        </p:nvSpPr>
        <p:spPr bwMode="auto">
          <a:xfrm>
            <a:off x="4343400" y="381000"/>
            <a:ext cx="685800" cy="64770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sk-SK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244" name="BlokTextu 3"/>
          <p:cNvSpPr txBox="1">
            <a:spLocks noChangeArrowheads="1"/>
          </p:cNvSpPr>
          <p:nvPr/>
        </p:nvSpPr>
        <p:spPr bwMode="auto">
          <a:xfrm>
            <a:off x="5334000" y="4495800"/>
            <a:ext cx="3505200" cy="64633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k-SK" sz="3600" dirty="0">
                <a:solidFill>
                  <a:srgbClr val="FF0000"/>
                </a:solidFill>
                <a:latin typeface="Arial Black" pitchFamily="34" charset="0"/>
              </a:rPr>
              <a:t>0 - 0,91</a:t>
            </a:r>
            <a:r>
              <a:rPr lang="sk-SK" sz="3600" dirty="0" smtClean="0">
                <a:solidFill>
                  <a:srgbClr val="FF0000"/>
                </a:solidFill>
                <a:latin typeface="Arial Black" pitchFamily="34" charset="0"/>
              </a:rPr>
              <a:t>%/rok</a:t>
            </a:r>
            <a:endParaRPr lang="sk-SK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7" name="Rovná spojovacia šípka 6"/>
          <p:cNvCxnSpPr/>
          <p:nvPr/>
        </p:nvCxnSpPr>
        <p:spPr>
          <a:xfrm rot="5400000" flipH="1" flipV="1">
            <a:off x="4838700" y="5524500"/>
            <a:ext cx="129540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 smtClean="0"/>
              <a:t>Dôvody pre APBI</a:t>
            </a:r>
            <a:endParaRPr lang="sk-SK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43510"/>
          </a:xfrm>
        </p:spPr>
        <p:txBody>
          <a:bodyPr/>
          <a:lstStyle/>
          <a:p>
            <a:r>
              <a:rPr lang="sk-SK" sz="2800" b="1" dirty="0" err="1" smtClean="0">
                <a:solidFill>
                  <a:srgbClr val="C00000"/>
                </a:solidFill>
              </a:rPr>
              <a:t>histopatologický</a:t>
            </a:r>
            <a:endParaRPr lang="sk-SK" sz="2800" b="1" dirty="0" smtClean="0">
              <a:solidFill>
                <a:srgbClr val="C00000"/>
              </a:solidFill>
            </a:endParaRPr>
          </a:p>
          <a:p>
            <a:pPr lvl="1"/>
            <a:r>
              <a:rPr lang="sk-SK" sz="2000" dirty="0" smtClean="0">
                <a:latin typeface="Arial" charset="0"/>
                <a:cs typeface="Arial" charset="0"/>
              </a:rPr>
              <a:t>81-100% LR vzniká v okolí lôžka po BCS</a:t>
            </a:r>
          </a:p>
          <a:p>
            <a:pPr marL="355600" lvl="1" indent="11113">
              <a:buNone/>
            </a:pPr>
            <a:r>
              <a:rPr lang="sk-SK" sz="900" dirty="0" err="1" smtClean="0">
                <a:latin typeface="Arial" charset="0"/>
                <a:cs typeface="Arial" charset="0"/>
              </a:rPr>
              <a:t>Vicini</a:t>
            </a:r>
            <a:r>
              <a:rPr lang="sk-SK" sz="900" dirty="0" smtClean="0">
                <a:latin typeface="Arial" charset="0"/>
                <a:cs typeface="Arial" charset="0"/>
              </a:rPr>
              <a:t>, </a:t>
            </a:r>
            <a:r>
              <a:rPr lang="sk-SK" sz="900" dirty="0" err="1" smtClean="0">
                <a:latin typeface="Arial" charset="0"/>
                <a:cs typeface="Arial" charset="0"/>
              </a:rPr>
              <a:t>Defining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the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clinical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target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volume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for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patients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with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early-stage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breast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cancer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treated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with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lumpectomy</a:t>
            </a:r>
            <a:r>
              <a:rPr lang="sk-SK" sz="900" dirty="0" smtClean="0">
                <a:latin typeface="Arial" charset="0"/>
                <a:cs typeface="Arial" charset="0"/>
              </a:rPr>
              <a:t> and </a:t>
            </a:r>
            <a:r>
              <a:rPr lang="sk-SK" sz="900" dirty="0" err="1" smtClean="0">
                <a:latin typeface="Arial" charset="0"/>
                <a:cs typeface="Arial" charset="0"/>
              </a:rPr>
              <a:t>accelerated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partial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breast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irradiation</a:t>
            </a:r>
            <a:r>
              <a:rPr lang="sk-SK" sz="900" dirty="0" smtClean="0">
                <a:latin typeface="Arial" charset="0"/>
                <a:cs typeface="Arial" charset="0"/>
              </a:rPr>
              <a:t>: a </a:t>
            </a:r>
            <a:r>
              <a:rPr lang="sk-SK" sz="900" dirty="0" err="1" smtClean="0">
                <a:latin typeface="Arial" charset="0"/>
                <a:cs typeface="Arial" charset="0"/>
              </a:rPr>
              <a:t>pathologic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analysis</a:t>
            </a:r>
            <a:r>
              <a:rPr lang="sk-SK" sz="900" dirty="0" smtClean="0">
                <a:latin typeface="Arial" charset="0"/>
                <a:cs typeface="Arial" charset="0"/>
              </a:rPr>
              <a:t>. IJORBF, 2004</a:t>
            </a:r>
            <a:endParaRPr lang="sk-SK" sz="900" dirty="0" smtClean="0"/>
          </a:p>
          <a:p>
            <a:pPr lvl="1"/>
            <a:r>
              <a:rPr lang="sk-SK" sz="2000" dirty="0" smtClean="0">
                <a:latin typeface="Arial" charset="0"/>
              </a:rPr>
              <a:t>v</a:t>
            </a:r>
            <a:r>
              <a:rPr lang="sk-SK" sz="2000" dirty="0" smtClean="0">
                <a:latin typeface="Arial" charset="0"/>
                <a:cs typeface="Arial" charset="0"/>
              </a:rPr>
              <a:t>ýskyt LR v iných kvadrantoch menej ako 4%</a:t>
            </a:r>
          </a:p>
          <a:p>
            <a:pPr lvl="1">
              <a:buNone/>
            </a:pPr>
            <a:r>
              <a:rPr lang="sk-SK" sz="900" dirty="0" err="1" smtClean="0">
                <a:latin typeface="Arial" charset="0"/>
                <a:cs typeface="Arial" charset="0"/>
              </a:rPr>
              <a:t>Veronesi</a:t>
            </a:r>
            <a:r>
              <a:rPr lang="sk-SK" sz="900" dirty="0" smtClean="0">
                <a:latin typeface="Arial" charset="0"/>
                <a:cs typeface="Arial" charset="0"/>
              </a:rPr>
              <a:t>, </a:t>
            </a:r>
            <a:r>
              <a:rPr lang="en-US" sz="900" dirty="0" smtClean="0">
                <a:latin typeface="Arial" charset="0"/>
                <a:cs typeface="Arial" charset="0"/>
              </a:rPr>
              <a:t>Radiotherapy after breast-conserving surgery in small breast carcinoma: long-term results of a randomized trial.</a:t>
            </a:r>
            <a:r>
              <a:rPr lang="sk-SK" sz="900" dirty="0" smtClean="0">
                <a:latin typeface="Arial" charset="0"/>
                <a:cs typeface="Arial" charset="0"/>
              </a:rPr>
              <a:t> </a:t>
            </a:r>
            <a:r>
              <a:rPr lang="sk-SK" sz="900" dirty="0" err="1" smtClean="0">
                <a:latin typeface="Arial" charset="0"/>
                <a:cs typeface="Arial" charset="0"/>
              </a:rPr>
              <a:t>Ann</a:t>
            </a:r>
            <a:r>
              <a:rPr lang="sk-SK" sz="900" dirty="0" smtClean="0">
                <a:latin typeface="Arial" charset="0"/>
                <a:cs typeface="Arial" charset="0"/>
              </a:rPr>
              <a:t>. </a:t>
            </a:r>
            <a:r>
              <a:rPr lang="sk-SK" sz="900" dirty="0" err="1" smtClean="0">
                <a:latin typeface="Arial" charset="0"/>
                <a:cs typeface="Arial" charset="0"/>
              </a:rPr>
              <a:t>Oncol</a:t>
            </a:r>
            <a:r>
              <a:rPr lang="sk-SK" sz="900" dirty="0" smtClean="0">
                <a:latin typeface="Arial" charset="0"/>
                <a:cs typeface="Arial" charset="0"/>
              </a:rPr>
              <a:t>, 2001</a:t>
            </a:r>
          </a:p>
          <a:p>
            <a:pPr lvl="1">
              <a:buNone/>
            </a:pPr>
            <a:endParaRPr lang="sk-SK" sz="2000" dirty="0" smtClean="0">
              <a:latin typeface="Arial" charset="0"/>
              <a:cs typeface="Arial" charset="0"/>
            </a:endParaRPr>
          </a:p>
          <a:p>
            <a:r>
              <a:rPr lang="sk-SK" sz="2800" b="1" dirty="0" smtClean="0">
                <a:solidFill>
                  <a:srgbClr val="C00000"/>
                </a:solidFill>
              </a:rPr>
              <a:t>dozimetrický</a:t>
            </a:r>
          </a:p>
          <a:p>
            <a:pPr lvl="1"/>
            <a:r>
              <a:rPr lang="sk-SK" sz="2000" dirty="0" smtClean="0"/>
              <a:t>výrazne </a:t>
            </a:r>
            <a:r>
              <a:rPr lang="sk-SK" sz="2000" b="1" dirty="0" smtClean="0"/>
              <a:t>nižšie zaťaženie </a:t>
            </a:r>
            <a:r>
              <a:rPr lang="sk-SK" sz="2000" dirty="0" smtClean="0"/>
              <a:t>kože prsníka, priľahlého pľúcneho tkaniva a srdca</a:t>
            </a:r>
          </a:p>
          <a:p>
            <a:endParaRPr lang="sk-SK" dirty="0" smtClean="0"/>
          </a:p>
          <a:p>
            <a:r>
              <a:rPr lang="sk-SK" sz="2800" b="1" dirty="0" smtClean="0">
                <a:solidFill>
                  <a:srgbClr val="C00000"/>
                </a:solidFill>
              </a:rPr>
              <a:t>logistický</a:t>
            </a:r>
          </a:p>
          <a:p>
            <a:pPr lvl="1"/>
            <a:r>
              <a:rPr lang="sk-SK" sz="2000" b="1" dirty="0" smtClean="0"/>
              <a:t>trvanie 1 týždeň </a:t>
            </a:r>
            <a:r>
              <a:rPr lang="sk-SK" sz="2000" dirty="0" err="1" smtClean="0"/>
              <a:t>vs</a:t>
            </a:r>
            <a:r>
              <a:rPr lang="sk-SK" sz="2000" dirty="0" smtClean="0"/>
              <a:t>. 5 týždňov</a:t>
            </a:r>
            <a:endParaRPr lang="sk-SK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E:\APBI\obrazky APBI\Prsnik Exter01_transv.jpg"/>
          <p:cNvPicPr>
            <a:picLocks noChangeAspect="1" noChangeArrowheads="1"/>
          </p:cNvPicPr>
          <p:nvPr/>
        </p:nvPicPr>
        <p:blipFill>
          <a:blip r:embed="rId2"/>
          <a:srcRect l="47336" b="18294"/>
          <a:stretch>
            <a:fillRect/>
          </a:stretch>
        </p:blipFill>
        <p:spPr bwMode="auto">
          <a:xfrm>
            <a:off x="152400" y="685800"/>
            <a:ext cx="4191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" descr="E:\APBI\obrazky APBI\Prsnik APBI01_transv.jpg"/>
          <p:cNvPicPr>
            <a:picLocks noChangeAspect="1" noChangeArrowheads="1"/>
          </p:cNvPicPr>
          <p:nvPr/>
        </p:nvPicPr>
        <p:blipFill>
          <a:blip r:embed="rId3"/>
          <a:srcRect r="6287"/>
          <a:stretch>
            <a:fillRect/>
          </a:stretch>
        </p:blipFill>
        <p:spPr bwMode="auto">
          <a:xfrm>
            <a:off x="4343400" y="2895600"/>
            <a:ext cx="46196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algn="ctr"/>
            <a:r>
              <a:rPr lang="sk-SK" sz="3600" b="1" dirty="0" smtClean="0">
                <a:latin typeface="Arial" pitchFamily="34" charset="0"/>
              </a:rPr>
              <a:t>Multikatétrová intersticiálna APBI</a:t>
            </a:r>
            <a:br>
              <a:rPr lang="sk-SK" sz="3600" b="1" dirty="0" smtClean="0">
                <a:latin typeface="Arial" pitchFamily="34" charset="0"/>
              </a:rPr>
            </a:br>
            <a:r>
              <a:rPr lang="sk-SK" sz="2800" dirty="0" smtClean="0">
                <a:latin typeface="Arial" pitchFamily="34" charset="0"/>
              </a:rPr>
              <a:t>v súbore pacientov OÚSA</a:t>
            </a:r>
            <a:endParaRPr lang="he-IL" sz="2800" dirty="0" smtClean="0">
              <a:latin typeface="Arial" pitchFamily="34" charset="0"/>
            </a:endParaRPr>
          </a:p>
        </p:txBody>
      </p:sp>
      <p:sp>
        <p:nvSpPr>
          <p:cNvPr id="16387" name="כותרת משנה 2"/>
          <p:cNvSpPr>
            <a:spLocks noGrp="1"/>
          </p:cNvSpPr>
          <p:nvPr>
            <p:ph sz="quarter" idx="1"/>
          </p:nvPr>
        </p:nvSpPr>
        <p:spPr>
          <a:xfrm>
            <a:off x="973931" y="2214554"/>
            <a:ext cx="7196138" cy="903287"/>
          </a:xfrm>
          <a:ln>
            <a:solidFill>
              <a:schemeClr val="tx1"/>
            </a:solidFill>
          </a:ln>
        </p:spPr>
        <p:txBody>
          <a:bodyPr anchor="ctr" anchorCtr="0"/>
          <a:lstStyle/>
          <a:p>
            <a:pPr algn="ctr">
              <a:buFont typeface="Wingdings" pitchFamily="2" charset="2"/>
              <a:buNone/>
            </a:pPr>
            <a:r>
              <a:rPr lang="sk-SK" sz="3600" dirty="0" smtClean="0">
                <a:latin typeface="Arial" pitchFamily="34" charset="0"/>
              </a:rPr>
              <a:t>február </a:t>
            </a:r>
            <a:r>
              <a:rPr lang="en-US" sz="3600" b="1" dirty="0" smtClean="0">
                <a:latin typeface="Arial" pitchFamily="34" charset="0"/>
              </a:rPr>
              <a:t>200</a:t>
            </a:r>
            <a:r>
              <a:rPr lang="sk-SK" sz="3600" b="1" dirty="0" smtClean="0">
                <a:latin typeface="Arial" pitchFamily="34" charset="0"/>
              </a:rPr>
              <a:t>4</a:t>
            </a:r>
            <a:r>
              <a:rPr lang="en-US" sz="3600" b="1" dirty="0" smtClean="0">
                <a:latin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</a:rPr>
              <a:t>– </a:t>
            </a:r>
            <a:r>
              <a:rPr lang="sk-SK" sz="3600" dirty="0" smtClean="0">
                <a:latin typeface="Arial" pitchFamily="34" charset="0"/>
              </a:rPr>
              <a:t>marec </a:t>
            </a:r>
            <a:r>
              <a:rPr lang="en-US" sz="3600" b="1" dirty="0" smtClean="0">
                <a:latin typeface="Arial" pitchFamily="34" charset="0"/>
              </a:rPr>
              <a:t>20</a:t>
            </a:r>
            <a:r>
              <a:rPr lang="sk-SK" sz="3600" b="1" dirty="0" smtClean="0">
                <a:latin typeface="Arial" pitchFamily="34" charset="0"/>
              </a:rPr>
              <a:t>16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96860" y="3714752"/>
            <a:ext cx="8350280" cy="2800767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k-SK" sz="2800" dirty="0" smtClean="0"/>
              <a:t>243 pacientok </a:t>
            </a:r>
          </a:p>
          <a:p>
            <a:pPr>
              <a:spcBef>
                <a:spcPct val="50000"/>
              </a:spcBef>
            </a:pPr>
            <a:r>
              <a:rPr lang="sk-SK" sz="3200" b="1" dirty="0" smtClean="0"/>
              <a:t>vyhodnocujeme 147 pacientok</a:t>
            </a:r>
            <a:endParaRPr lang="en-US" sz="3200" b="1" dirty="0" smtClean="0"/>
          </a:p>
          <a:p>
            <a:pPr>
              <a:spcBef>
                <a:spcPct val="50000"/>
              </a:spcBef>
              <a:buFont typeface="Wingdings" pitchFamily="2" charset="2"/>
              <a:buChar char=""/>
            </a:pPr>
            <a:endParaRPr lang="sk-SK" sz="800" b="1" dirty="0"/>
          </a:p>
          <a:p>
            <a:pPr>
              <a:spcBef>
                <a:spcPct val="50000"/>
              </a:spcBef>
            </a:pPr>
            <a:r>
              <a:rPr lang="sk-SK" sz="2800" dirty="0"/>
              <a:t>sledovanie </a:t>
            </a:r>
            <a:r>
              <a:rPr lang="sk-SK" sz="2800" b="1" dirty="0"/>
              <a:t>viac ako </a:t>
            </a:r>
            <a:r>
              <a:rPr lang="sk-SK" sz="2800" b="1" dirty="0" smtClean="0"/>
              <a:t>3 roky </a:t>
            </a:r>
            <a:r>
              <a:rPr lang="sk-SK" sz="2800" dirty="0" smtClean="0"/>
              <a:t>(3,1 – 12,1)</a:t>
            </a:r>
            <a:endParaRPr lang="sk-SK" sz="2800" dirty="0"/>
          </a:p>
          <a:p>
            <a:pPr>
              <a:spcBef>
                <a:spcPct val="50000"/>
              </a:spcBef>
            </a:pPr>
            <a:r>
              <a:rPr lang="sk-SK" sz="2800" b="1" dirty="0" smtClean="0"/>
              <a:t>medián</a:t>
            </a:r>
            <a:r>
              <a:rPr lang="en-US" sz="2800" b="1" dirty="0" smtClean="0"/>
              <a:t> </a:t>
            </a:r>
            <a:r>
              <a:rPr lang="en-US" sz="2800" b="1" dirty="0"/>
              <a:t>FU:  </a:t>
            </a:r>
            <a:r>
              <a:rPr lang="sk-SK" sz="2800" b="1" dirty="0" smtClean="0"/>
              <a:t>6,2 roka</a:t>
            </a:r>
            <a:endParaRPr lang="sk-SK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Vlastná 4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775F55"/>
      </a:accent1>
      <a:accent2>
        <a:srgbClr val="FFA62F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Vlastná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2741</TotalTime>
  <Words>909</Words>
  <Application>Microsoft Office PowerPoint</Application>
  <PresentationFormat>Prezentácia na obrazovke (4:3)</PresentationFormat>
  <Paragraphs>268</Paragraphs>
  <Slides>34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34</vt:i4>
      </vt:variant>
    </vt:vector>
  </HeadingPairs>
  <TitlesOfParts>
    <vt:vector size="35" baseType="lpstr">
      <vt:lpstr>Medián</vt:lpstr>
      <vt:lpstr>Lokálna kontrola U pacientok s včasným karcinómom Prsníka liečených multikatétrovou intersticiálnou APBI v našom súbore</vt:lpstr>
      <vt:lpstr>Dôvod pooperačnej RT po BCS</vt:lpstr>
      <vt:lpstr>Záver</vt:lpstr>
      <vt:lpstr>Odporúčania odborných spoločností</vt:lpstr>
      <vt:lpstr>Odporúčania odborných spoločností</vt:lpstr>
      <vt:lpstr>Snímka 6</vt:lpstr>
      <vt:lpstr>Dôvody pre APBI</vt:lpstr>
      <vt:lpstr>Snímka 8</vt:lpstr>
      <vt:lpstr>Multikatétrová intersticiálna APBI v súbore pacientov OÚSA</vt:lpstr>
      <vt:lpstr>Pred indikáciou APBI</vt:lpstr>
      <vt:lpstr>Indikačné kritériá</vt:lpstr>
      <vt:lpstr>Súbor pacientok OÚSA - vek</vt:lpstr>
      <vt:lpstr>Súbor pacientok OÚSA – chir. výkon</vt:lpstr>
      <vt:lpstr>Súbor pacientok OÚSA – histológia</vt:lpstr>
      <vt:lpstr>Súbor pacientok OÚSA – histológia</vt:lpstr>
      <vt:lpstr>Súbor pacientok OÚSA – pred implant.</vt:lpstr>
      <vt:lpstr>Súbor pacientok OÚSA – pred implant.</vt:lpstr>
      <vt:lpstr>Súbor pacientok OÚSA – pred implant.</vt:lpstr>
      <vt:lpstr>Súbor pacientok OÚSA – pred implant.</vt:lpstr>
      <vt:lpstr>Súbor pacientok OÚSA – implantácia</vt:lpstr>
      <vt:lpstr>Súbor pacientok OÚSA – implantácia</vt:lpstr>
      <vt:lpstr>Súbor pacientok OÚSA – implantácia</vt:lpstr>
      <vt:lpstr>Súbor pacientok OÚSA – syst. liečba</vt:lpstr>
      <vt:lpstr>Súbor pacientok OÚSA – sledovanie</vt:lpstr>
      <vt:lpstr>Súbor pacientok OÚSA – výsledky</vt:lpstr>
      <vt:lpstr>Súbor pacientok OÚSA – výsledky</vt:lpstr>
      <vt:lpstr>Súbor pacientok OÚSA – výsledky</vt:lpstr>
      <vt:lpstr>Súbor pacientok OÚSA – akútna toxicita</vt:lpstr>
      <vt:lpstr>Súbor pacientok OÚSA – akútna toxicita</vt:lpstr>
      <vt:lpstr>Súbor pacientok OÚSA –neskorá toxicita</vt:lpstr>
      <vt:lpstr>Súbor pacientok OÚSA – neskorá toxicita</vt:lpstr>
      <vt:lpstr>Súbor pacientok OÚSA –kozmetický ef.</vt:lpstr>
      <vt:lpstr>Záver</vt:lpstr>
      <vt:lpstr>Pracovný tím odd. brachyterapie KRO OÚSA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Martin Hronsky</dc:creator>
  <cp:lastModifiedBy>palo</cp:lastModifiedBy>
  <cp:revision>340</cp:revision>
  <cp:lastPrinted>2014-04-08T08:25:01Z</cp:lastPrinted>
  <dcterms:created xsi:type="dcterms:W3CDTF">2012-12-02T19:51:57Z</dcterms:created>
  <dcterms:modified xsi:type="dcterms:W3CDTF">2016-05-12T18:59:47Z</dcterms:modified>
</cp:coreProperties>
</file>