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5" r:id="rId10"/>
    <p:sldId id="268" r:id="rId11"/>
    <p:sldId id="267" r:id="rId12"/>
    <p:sldId id="266" r:id="rId13"/>
  </p:sldIdLst>
  <p:sldSz cx="9144000" cy="6858000" type="screen4x3"/>
  <p:notesSz cx="6858000" cy="9144000"/>
  <p:defaultTextStyle>
    <a:defPPr>
      <a:defRPr lang="sk-SK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4C867D9-37BC-45AB-837E-F4FFA23B529B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k-SK" noProof="0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  <a:endParaRPr lang="sk-SK" noProof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9F0DDF-F444-4A69-9785-32B9E6C1D9E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2974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k-SK" smtClean="0"/>
          </a:p>
        </p:txBody>
      </p:sp>
      <p:sp>
        <p:nvSpPr>
          <p:cNvPr id="7172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FB32C4-4031-4DDF-BE69-F4C35733A69D}" type="slidenum">
              <a:rPr lang="sk-SK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sk-SK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747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477BF-34BD-4C7B-ADEA-5C88EEC8398A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6145D-F680-488A-AFF8-4C05BD30A3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7236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6E196-D2A4-4035-BFFD-77B823847DF3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C2EEF-2569-45B1-B8F0-6DB12C647CB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61181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C0E06-775E-492B-BE92-701CC779C433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45D14-4A78-4BB9-A473-17C2E1125DE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2970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4688" y="971550"/>
            <a:ext cx="6000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9288" y="2613025"/>
            <a:ext cx="601662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rtlCol="0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47885-DCEA-4BE1-BC8F-11F8C8FD2623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CA766-3A02-4B40-A08F-8E30B9B676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49345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17BEE-DE54-4630-8DA7-EF3210C88730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C1485-F268-4283-8211-785F19243BA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35667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795588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2228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E86B9-4AF7-475E-89F0-A94B7422C617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4F7E9-ADB1-4F77-B433-F8ECD6BA026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41144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795588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2228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24C3B-74E7-4393-BDF1-6331946A568D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02A3A-6675-49D1-ADD9-7D071DBB015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61815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3BBBE-6C7F-469A-8FCA-A7C4B9145901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F1CD3-00C1-4B16-8022-F30F014D68A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46633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72984-2E68-485F-8D52-06C9D289848F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84E8B-F332-4E93-B1F6-7B6E2EC25EC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75615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61B50-B230-4274-8F71-25DD304A4D8B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F023B-597A-43CA-80A0-ADBDD44FDEA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9544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F603-270F-43A8-8794-E027C0E9759A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12DF6-92A4-4BA6-9863-5BC48140B37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28359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3C1E-DDE0-4292-8FDE-EB5272F59D85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CCE80-2333-4809-9FBC-145CA4D552F0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9577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94D4C-4043-4483-BBF4-2AB99F0AADAC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77F07-86C0-4359-869E-283A725F9B7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1254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7CB9A-1318-4731-9D1A-3244EC639951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D2395-5D1E-4D02-82E9-65FF72F3C5B0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1376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0449D-69AF-4B52-AA15-3A8BFC8DE685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54897-45FE-40C8-B83B-0796E6766590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07594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65E31-EEB7-4773-868B-9A6A18081854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47D87-CCEE-46A1-B168-6EC17F9E1B3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88460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05E8C-2692-49CB-BF11-ADC59D476045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82A93-F05B-4C6A-9415-7BB58E2C37D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17538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42" name="Title Placeholder 1"/>
          <p:cNvSpPr>
            <a:spLocks noGrp="1"/>
          </p:cNvSpPr>
          <p:nvPr>
            <p:ph type="title"/>
          </p:nvPr>
        </p:nvSpPr>
        <p:spPr bwMode="auto">
          <a:xfrm>
            <a:off x="484188" y="452438"/>
            <a:ext cx="7056437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7088" y="2052638"/>
            <a:ext cx="6711950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588" y="1828800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8820B7-6363-41A4-A7A1-ED9D00AE5F86}" type="datetimeFigureOut">
              <a:rPr lang="sk-SK"/>
              <a:pPr>
                <a:defRPr/>
              </a:pPr>
              <a:t>14. 5. 2016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18" y="3263107"/>
            <a:ext cx="3859213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050" y="295275"/>
            <a:ext cx="628650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2801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806627-E135-4B3A-85C7-60FCA1A3A00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7" r:id="rId12"/>
    <p:sldLayoutId id="2147483784" r:id="rId13"/>
    <p:sldLayoutId id="2147483788" r:id="rId14"/>
    <p:sldLayoutId id="2147483789" r:id="rId15"/>
    <p:sldLayoutId id="2147483785" r:id="rId16"/>
    <p:sldLayoutId id="2147483786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ctrTitle"/>
          </p:nvPr>
        </p:nvSpPr>
        <p:spPr>
          <a:xfrm>
            <a:off x="866775" y="1412875"/>
            <a:ext cx="6619875" cy="3328988"/>
          </a:xfrm>
        </p:spPr>
        <p:txBody>
          <a:bodyPr/>
          <a:lstStyle/>
          <a:p>
            <a:pPr eaLnBrk="1" hangingPunct="1"/>
            <a:r>
              <a:rPr lang="sk-SK" sz="3200" smtClean="0"/>
              <a:t>Využitie rádiobiologických modelov pri skúmaní hypotyreózy ako neskorého účinku rádioterapie u pacientov s karcinómami v oblasti hlavy a krku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66774" y="5085184"/>
            <a:ext cx="6619875" cy="862012"/>
          </a:xfrm>
        </p:spPr>
        <p:txBody>
          <a:bodyPr rtlCol="0">
            <a:normAutofit fontScale="85000" lnSpcReduction="20000"/>
          </a:bodyPr>
          <a:lstStyle/>
          <a:p>
            <a:pPr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sk-SK" b="1" dirty="0"/>
              <a:t>Mgr. </a:t>
            </a:r>
            <a:r>
              <a:rPr lang="sk-SK" b="1" dirty="0" smtClean="0"/>
              <a:t>IvanA Kinclová</a:t>
            </a:r>
            <a:r>
              <a:rPr lang="sk-SK" b="1" dirty="0"/>
              <a:t>, MUDr. Eva </a:t>
            </a:r>
            <a:r>
              <a:rPr lang="sk-SK" b="1" dirty="0" err="1"/>
              <a:t>Hajtmanová</a:t>
            </a:r>
            <a:r>
              <a:rPr lang="sk-SK" b="1" dirty="0"/>
              <a:t>, PhD., Ing. Peter </a:t>
            </a:r>
            <a:r>
              <a:rPr lang="sk-SK" b="1" dirty="0" err="1"/>
              <a:t>Muríň</a:t>
            </a:r>
            <a:endParaRPr lang="sk-SK" b="1" dirty="0"/>
          </a:p>
          <a:p>
            <a:pPr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sk-SK" dirty="0"/>
              <a:t>Onkologické centrum, Univerzitná nemocnica Martin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6888" y="452438"/>
            <a:ext cx="8107362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sk-SK" dirty="0"/>
          </a:p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sk-SK" dirty="0"/>
          </a:p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sk-SK" dirty="0"/>
          </a:p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sk-SK" dirty="0"/>
          </a:p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sk-SK" dirty="0"/>
              <a:t>Klinické parametre – </a:t>
            </a:r>
            <a:r>
              <a:rPr lang="sk-SK" b="1" dirty="0">
                <a:solidFill>
                  <a:srgbClr val="FFFF00"/>
                </a:solidFill>
              </a:rPr>
              <a:t>vek, pohlavie, chirurgická liečba, RT technika alebo pridanie CHT</a:t>
            </a:r>
            <a:r>
              <a:rPr lang="sk-SK" dirty="0"/>
              <a:t> neboli významnými prognostickými faktormi pre vznik </a:t>
            </a:r>
            <a:r>
              <a:rPr lang="sk-SK" dirty="0" smtClean="0"/>
              <a:t>hypotyreózy</a:t>
            </a:r>
          </a:p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sk-SK" dirty="0"/>
          </a:p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sk-SK" dirty="0"/>
              <a:t>Výskyt hypotyreózy v našom súbore pacientov(klinic./subklinic. hypotyreóza</a:t>
            </a:r>
            <a:r>
              <a:rPr lang="sk-SK" dirty="0" smtClean="0"/>
              <a:t>):</a:t>
            </a:r>
            <a:endParaRPr lang="sk-SK" dirty="0"/>
          </a:p>
          <a:p>
            <a:pPr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sk-SK" b="1" dirty="0">
                <a:solidFill>
                  <a:srgbClr val="FFFF00"/>
                </a:solidFill>
              </a:rPr>
              <a:t>		35,7 </a:t>
            </a:r>
            <a:r>
              <a:rPr lang="sk-SK" b="1" dirty="0" smtClean="0">
                <a:solidFill>
                  <a:srgbClr val="FFFF00"/>
                </a:solidFill>
              </a:rPr>
              <a:t>%</a:t>
            </a:r>
          </a:p>
          <a:p>
            <a:pPr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sk-SK" b="1" dirty="0">
              <a:solidFill>
                <a:srgbClr val="FFFF00"/>
              </a:solidFill>
            </a:endParaRPr>
          </a:p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sk-SK" dirty="0"/>
              <a:t>Pri predikcii hypotyreózy boli štatisticky významné tieto parametre:</a:t>
            </a:r>
          </a:p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Char char="-"/>
              <a:defRPr/>
            </a:pPr>
            <a:r>
              <a:rPr lang="sk-SK" dirty="0"/>
              <a:t>objem štítnej žľazy pred liečbou</a:t>
            </a:r>
          </a:p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Char char="-"/>
              <a:defRPr/>
            </a:pPr>
            <a:r>
              <a:rPr lang="sk-SK" dirty="0"/>
              <a:t>priemerná dávka na štítnu žľazu</a:t>
            </a:r>
          </a:p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Char char="-"/>
              <a:defRPr/>
            </a:pPr>
            <a:r>
              <a:rPr lang="sk-SK" b="1" dirty="0"/>
              <a:t>hodnota V45</a:t>
            </a:r>
          </a:p>
          <a:p>
            <a:pPr marL="342906" indent="-342906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Char char="-"/>
              <a:defRPr/>
            </a:pPr>
            <a:r>
              <a:rPr lang="sk-SK" b="1" dirty="0"/>
              <a:t>hodnota NTCP (BioGray)</a:t>
            </a:r>
          </a:p>
          <a:p>
            <a:pPr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sk-SK" dirty="0"/>
              <a:t>(štatistický rozdiel medzi dvoma skupinami (eutyroid. vs. hypotyr.) </a:t>
            </a:r>
            <a:r>
              <a:rPr lang="sk-SK" dirty="0" smtClean="0"/>
              <a:t>vypočítaný na </a:t>
            </a:r>
            <a:r>
              <a:rPr lang="sk-SK" dirty="0"/>
              <a:t>základe neparametrického Mann-Whitney </a:t>
            </a:r>
            <a:r>
              <a:rPr lang="sk-SK" dirty="0" smtClean="0"/>
              <a:t>U-testu </a:t>
            </a:r>
            <a:r>
              <a:rPr lang="sk-SK" dirty="0"/>
              <a:t>(hladina významnosti 0,05)</a:t>
            </a:r>
            <a:r>
              <a:rPr lang="sk-SK" dirty="0" smtClean="0"/>
              <a:t>)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2000" b="1" smtClean="0"/>
              <a:t>Záver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827088" y="2052638"/>
            <a:ext cx="7273304" cy="4195762"/>
          </a:xfrm>
        </p:spPr>
        <p:txBody>
          <a:bodyPr/>
          <a:lstStyle/>
          <a:p>
            <a:pPr eaLnBrk="1" hangingPunct="1">
              <a:defRPr/>
            </a:pPr>
            <a:r>
              <a:rPr lang="sk-SK" sz="1900" dirty="0" smtClean="0"/>
              <a:t>Nutnosť potvrdiť </a:t>
            </a:r>
            <a:r>
              <a:rPr lang="sk-SK" sz="1900" dirty="0"/>
              <a:t>predikcie</a:t>
            </a:r>
            <a:r>
              <a:rPr lang="sk-SK" sz="1900" dirty="0" smtClean="0"/>
              <a:t> rozsiahlejšími klinickými štúdiami</a:t>
            </a:r>
          </a:p>
          <a:p>
            <a:pPr eaLnBrk="1" hangingPunct="1">
              <a:defRPr/>
            </a:pPr>
            <a:endParaRPr lang="sk-SK" sz="1900" dirty="0" smtClean="0"/>
          </a:p>
          <a:p>
            <a:pPr marL="0" indent="0" eaLnBrk="1" hangingPunct="1">
              <a:buNone/>
              <a:defRPr/>
            </a:pPr>
            <a:r>
              <a:rPr lang="sk-SK" sz="1900" dirty="0" smtClean="0"/>
              <a:t>Z predbežných výsledkov vyplýva:</a:t>
            </a:r>
          </a:p>
          <a:p>
            <a:pPr eaLnBrk="1" hangingPunct="1">
              <a:defRPr/>
            </a:pPr>
            <a:r>
              <a:rPr lang="sk-SK" sz="1900" dirty="0" smtClean="0"/>
              <a:t>Zahrnúť štítnu žľazu do cieľov optimalizácie VMAT/IMRT</a:t>
            </a:r>
          </a:p>
          <a:p>
            <a:pPr eaLnBrk="1" hangingPunct="1">
              <a:defRPr/>
            </a:pPr>
            <a:r>
              <a:rPr lang="sk-SK" sz="1900" dirty="0" smtClean="0"/>
              <a:t>U pacientov s HNC vyšetrovať TSH (TF4) po </a:t>
            </a:r>
            <a:r>
              <a:rPr lang="sk-SK" sz="1900" b="1" dirty="0" smtClean="0">
                <a:solidFill>
                  <a:srgbClr val="FFFF00"/>
                </a:solidFill>
              </a:rPr>
              <a:t>½ roku/1 roku </a:t>
            </a:r>
            <a:r>
              <a:rPr lang="sk-SK" sz="1900" dirty="0" smtClean="0"/>
              <a:t>od liečby</a:t>
            </a:r>
          </a:p>
          <a:p>
            <a:pPr eaLnBrk="1" hangingPunct="1">
              <a:defRPr/>
            </a:pPr>
            <a:r>
              <a:rPr lang="sk-SK" sz="1900" dirty="0" smtClean="0"/>
              <a:t>Liečbou hypotyreózy dosiahneme zlepšenie kvality života u pac. s HNC po RT.</a:t>
            </a:r>
          </a:p>
          <a:p>
            <a:pPr marL="0" indent="0" eaLnBrk="1" hangingPunct="1">
              <a:buFont typeface="Wingdings 3" panose="05040102010807070707" pitchFamily="18" charset="2"/>
              <a:buNone/>
              <a:defRPr/>
            </a:pPr>
            <a:endParaRPr lang="sk-SK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sk-SK" smtClean="0"/>
              <a:t>Ďakujem za pozornosť.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620713"/>
            <a:ext cx="6711950" cy="5903912"/>
          </a:xfrm>
        </p:spPr>
        <p:txBody>
          <a:bodyPr rtlCol="0">
            <a:normAutofit fontScale="92500" lnSpcReduction="20000"/>
          </a:bodyPr>
          <a:lstStyle/>
          <a:p>
            <a:pPr marL="0" indent="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sk-SK" dirty="0" smtClean="0">
                <a:solidFill>
                  <a:srgbClr val="FFFF00"/>
                </a:solidFill>
              </a:rPr>
              <a:t>Rádioterapia</a:t>
            </a:r>
            <a:r>
              <a:rPr lang="sk-SK" dirty="0" smtClean="0"/>
              <a:t> je významnou liečebnou modalitou pri kuratívnej liečbe pacientov s karcinómami v oblasti hlavy a krku (HNC).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sk-SK" dirty="0" smtClean="0"/>
              <a:t>Pri </a:t>
            </a:r>
            <a:r>
              <a:rPr lang="en-US" dirty="0" smtClean="0"/>
              <a:t>RT </a:t>
            </a:r>
            <a:r>
              <a:rPr lang="en-US" dirty="0" err="1" smtClean="0"/>
              <a:t>chceme</a:t>
            </a:r>
            <a:r>
              <a:rPr lang="en-US" dirty="0" smtClean="0"/>
              <a:t> </a:t>
            </a:r>
            <a:r>
              <a:rPr lang="sk-SK" dirty="0" smtClean="0"/>
              <a:t>d</a:t>
            </a:r>
            <a:r>
              <a:rPr lang="cs-CZ" dirty="0" smtClean="0"/>
              <a:t>osiahnu</a:t>
            </a:r>
            <a:r>
              <a:rPr lang="sk-SK" dirty="0"/>
              <a:t>ť</a:t>
            </a:r>
            <a:r>
              <a:rPr lang="sk-SK" dirty="0" smtClean="0"/>
              <a:t>: </a:t>
            </a:r>
          </a:p>
          <a:p>
            <a:pPr marL="985838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sk-SK" dirty="0" smtClean="0"/>
              <a:t>lokoregionálnu kontrolu </a:t>
            </a:r>
            <a:r>
              <a:rPr lang="sk-SK" dirty="0"/>
              <a:t>tumoru</a:t>
            </a:r>
          </a:p>
          <a:p>
            <a:pPr marL="985838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sk-SK" dirty="0" smtClean="0"/>
              <a:t>zároveň zachovanie </a:t>
            </a:r>
            <a:r>
              <a:rPr lang="sk-SK" dirty="0"/>
              <a:t>funkcie zdravých </a:t>
            </a:r>
            <a:r>
              <a:rPr lang="sk-SK" dirty="0" smtClean="0"/>
              <a:t>orgánov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sk-SK" dirty="0" smtClean="0"/>
              <a:t>Neskoré účinky RT, ktoré znižujú kvalitu života pacientov s HNC po RT:</a:t>
            </a:r>
          </a:p>
          <a:p>
            <a:pPr marL="900113" indent="-271463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sk-SK" b="1" dirty="0">
                <a:solidFill>
                  <a:srgbClr val="FFC000"/>
                </a:solidFill>
              </a:rPr>
              <a:t>xerostómia</a:t>
            </a:r>
          </a:p>
          <a:p>
            <a:pPr marL="900113" indent="-271463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sk-SK" b="1" dirty="0">
                <a:solidFill>
                  <a:srgbClr val="FFC000"/>
                </a:solidFill>
              </a:rPr>
              <a:t>dysfágia</a:t>
            </a:r>
          </a:p>
          <a:p>
            <a:pPr marL="900113" indent="-271463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sk-SK" dirty="0" smtClean="0">
                <a:solidFill>
                  <a:srgbClr val="FFC000"/>
                </a:solidFill>
              </a:rPr>
              <a:t>hypotyreóza.</a:t>
            </a:r>
          </a:p>
          <a:p>
            <a:pPr marL="900113" indent="-271463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sk-SK" dirty="0" smtClean="0"/>
          </a:p>
          <a:p>
            <a:pPr marL="0" indent="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sk-SK" dirty="0" smtClean="0"/>
              <a:t>Pokročilé techniky (objemovo modulovaná oblúková rádioterapia (VMAT), IMRT) umožňujú redukovať nežiaduce účinky zadaním </a:t>
            </a:r>
            <a:r>
              <a:rPr lang="sk-SK" b="1" dirty="0" smtClean="0">
                <a:solidFill>
                  <a:srgbClr val="FFFF00"/>
                </a:solidFill>
              </a:rPr>
              <a:t>cieľov optimalizácie</a:t>
            </a:r>
            <a:r>
              <a:rPr lang="sk-SK" dirty="0" smtClean="0"/>
              <a:t>: </a:t>
            </a:r>
          </a:p>
          <a:p>
            <a:pPr marL="457200" indent="-45720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AutoNum type="arabicPeriod"/>
              <a:defRPr/>
            </a:pPr>
            <a:r>
              <a:rPr lang="sk-SK" dirty="0" smtClean="0"/>
              <a:t>Pokrytie PTV 98%dávky/95% objemu</a:t>
            </a:r>
          </a:p>
          <a:p>
            <a:pPr marL="457200" indent="-45720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AutoNum type="arabicPeriod"/>
              <a:defRPr/>
            </a:pPr>
            <a:r>
              <a:rPr lang="sk-SK" dirty="0" smtClean="0"/>
              <a:t>Minimalizácia dávky na okolité zdravé tkanivá</a:t>
            </a:r>
          </a:p>
          <a:p>
            <a:pPr marL="0" indent="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panose="05040102010807070707" pitchFamily="18" charset="2"/>
              <a:buNone/>
              <a:defRPr/>
            </a:pPr>
            <a:r>
              <a:rPr lang="sk-SK" dirty="0" smtClean="0"/>
              <a:t>(miecha – vysoká priorita </a:t>
            </a:r>
            <a:r>
              <a:rPr lang="sk-SK" dirty="0" smtClean="0"/>
              <a:t>V50Gy/0</a:t>
            </a:r>
            <a:r>
              <a:rPr lang="sk-SK" dirty="0" smtClean="0"/>
              <a:t>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1900" smtClean="0"/>
              <a:t>Zakreslenie plánovacieho cieľového objemu a normálnych tkanív v oblasti štítnej žľazy (VMAT-SIB)</a:t>
            </a:r>
          </a:p>
        </p:txBody>
      </p:sp>
      <p:pic>
        <p:nvPicPr>
          <p:cNvPr id="9219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557338"/>
            <a:ext cx="4321175" cy="3251200"/>
          </a:xfrm>
        </p:spPr>
      </p:pic>
      <p:pic>
        <p:nvPicPr>
          <p:cNvPr id="922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75" y="1555750"/>
            <a:ext cx="4321175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5373216"/>
            <a:ext cx="69846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sk-SK" dirty="0" smtClean="0"/>
              <a:t>štítna žľaza – v PTV</a:t>
            </a:r>
          </a:p>
          <a:p>
            <a:pPr marL="285750" indent="-285750">
              <a:buFontTx/>
              <a:buChar char="-"/>
            </a:pPr>
            <a:r>
              <a:rPr lang="sk-SK" dirty="0" smtClean="0"/>
              <a:t>pomocná štruktúra Z-Help – šetrenie štítnej žľazy mimo PTV </a:t>
            </a:r>
          </a:p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1900" dirty="0" smtClean="0"/>
              <a:t>Optimalizácia (VMAT – SIB)</a:t>
            </a:r>
          </a:p>
        </p:txBody>
      </p:sp>
      <p:pic>
        <p:nvPicPr>
          <p:cNvPr id="1024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363" y="981075"/>
            <a:ext cx="7469187" cy="5614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2000" b="1" smtClean="0"/>
              <a:t>Vyhodnotenie plánu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908050"/>
            <a:ext cx="5976938" cy="433388"/>
          </a:xfrm>
        </p:spPr>
        <p:txBody>
          <a:bodyPr rtlCol="0">
            <a:normAutofit/>
          </a:bodyPr>
          <a:lstStyle/>
          <a:p>
            <a:pPr marL="0" indent="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sk-SK" sz="1900" dirty="0" smtClean="0"/>
              <a:t>1) Histogram objemu a dávky (DVH)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sk-SK" dirty="0" smtClean="0"/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sk-SK" dirty="0"/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03" y="1377512"/>
            <a:ext cx="4775596" cy="361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74468" y="1152525"/>
            <a:ext cx="3527425" cy="39703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>
                <a:latin typeface="+mn-lt"/>
              </a:rPr>
              <a:t>obmedzenia (constraints) dávky a objemu </a:t>
            </a:r>
            <a:r>
              <a:rPr lang="sk-SK" dirty="0" smtClean="0">
                <a:latin typeface="+mn-lt"/>
              </a:rPr>
              <a:t>pre jednotlivé orgány – </a:t>
            </a:r>
            <a:r>
              <a:rPr lang="sk-SK" dirty="0">
                <a:solidFill>
                  <a:srgbClr val="FFFF00"/>
                </a:solidFill>
                <a:latin typeface="+mn-lt"/>
              </a:rPr>
              <a:t>Emami, QUANTEC, RTOG </a:t>
            </a:r>
            <a:r>
              <a:rPr lang="sk-SK" dirty="0">
                <a:latin typeface="+mn-lt"/>
              </a:rPr>
              <a:t>protokoly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k-SK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>
                <a:latin typeface="+mn-lt"/>
              </a:rPr>
              <a:t>Problém: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k-SK" dirty="0">
                <a:latin typeface="+mn-lt"/>
              </a:rPr>
              <a:t>vzťah medzi fyzikálnou dávkou a odpoveďou tkaniva (tumoru/zdravého tkaniva) nie je lineárny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k-SK" dirty="0" smtClean="0">
                <a:latin typeface="+mn-lt"/>
              </a:rPr>
              <a:t>predstavuje jeden časový bod</a:t>
            </a:r>
            <a:endParaRPr lang="sk-SK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k-SK" dirty="0" smtClean="0">
                <a:latin typeface="+mn-lt"/>
              </a:rPr>
              <a:t>vypadla priestorová </a:t>
            </a:r>
            <a:r>
              <a:rPr lang="sk-SK" dirty="0">
                <a:latin typeface="+mn-lt"/>
              </a:rPr>
              <a:t>informácia</a:t>
            </a: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484188" y="5084763"/>
            <a:ext cx="85518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573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k-SK" sz="1800" dirty="0"/>
              <a:t>2) Rádiobiologické modely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k-SK" sz="1800" dirty="0"/>
              <a:t>– predikcia biologickej odpovede pomocu vzťahov medzi dávkou a odpoveďou tkaniva (= </a:t>
            </a:r>
            <a:r>
              <a:rPr lang="sk-SK" sz="1800" b="1" dirty="0"/>
              <a:t>sigmoidálna funkcia dávky</a:t>
            </a:r>
            <a:r>
              <a:rPr lang="sk-SK" sz="1800" dirty="0"/>
              <a:t>)</a:t>
            </a:r>
          </a:p>
          <a:p>
            <a:pPr lvl="3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sk-SK" sz="1800" dirty="0"/>
              <a:t>TCP (tumor control probability); </a:t>
            </a:r>
          </a:p>
          <a:p>
            <a:pPr lvl="3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sk-SK" sz="1800" dirty="0"/>
              <a:t>NTCP (normal tissue complication probability)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484188" y="1149350"/>
            <a:ext cx="7904162" cy="655637"/>
          </a:xfrm>
        </p:spPr>
        <p:txBody>
          <a:bodyPr/>
          <a:lstStyle/>
          <a:p>
            <a:pPr eaLnBrk="1" hangingPunct="1"/>
            <a:r>
              <a:rPr lang="sk-SK" sz="1900" dirty="0" smtClean="0"/>
              <a:t>Výpočet NTCP na základe Lyman-Kutcher-Burmanovho (LKB) modelu:</a:t>
            </a:r>
          </a:p>
          <a:p>
            <a:pPr eaLnBrk="1" hangingPunct="1"/>
            <a:endParaRPr lang="sk-SK" sz="1900" dirty="0" smtClean="0"/>
          </a:p>
        </p:txBody>
      </p:sp>
      <p:pic>
        <p:nvPicPr>
          <p:cNvPr id="1229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2060575"/>
            <a:ext cx="4425950" cy="23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Content Placeholder 2"/>
          <p:cNvSpPr txBox="1">
            <a:spLocks/>
          </p:cNvSpPr>
          <p:nvPr/>
        </p:nvSpPr>
        <p:spPr bwMode="auto">
          <a:xfrm>
            <a:off x="484188" y="5876925"/>
            <a:ext cx="671195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sk-SK"/>
              <a:t>Softvér: BioGray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943475" y="2060575"/>
            <a:ext cx="3836988" cy="2905125"/>
          </a:xfrm>
          <a:prstGeom prst="rect">
            <a:avLst/>
          </a:prstGeom>
        </p:spPr>
        <p:txBody>
          <a:bodyPr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fontAlgn="auto">
              <a:buFont typeface="Wingdings 3" charset="2"/>
              <a:buNone/>
              <a:defRPr/>
            </a:pPr>
            <a:r>
              <a:rPr lang="sk-SK" sz="1600" dirty="0" smtClean="0"/>
              <a:t>Parametre:</a:t>
            </a:r>
          </a:p>
          <a:p>
            <a:pPr marL="0" indent="0" fontAlgn="auto">
              <a:buFont typeface="Wingdings 3" charset="2"/>
              <a:buNone/>
              <a:defRPr/>
            </a:pPr>
            <a:r>
              <a:rPr lang="sk-SK" sz="1600" dirty="0" smtClean="0"/>
              <a:t>D – EUD dodaná do sledovaného objemu</a:t>
            </a:r>
          </a:p>
          <a:p>
            <a:pPr marL="0" indent="0" fontAlgn="auto">
              <a:buFont typeface="Wingdings 3" charset="2"/>
              <a:buNone/>
              <a:defRPr/>
            </a:pPr>
            <a:r>
              <a:rPr lang="sk-SK" sz="1600" dirty="0" smtClean="0"/>
              <a:t>n – objemová závislosť NTCP</a:t>
            </a:r>
          </a:p>
          <a:p>
            <a:pPr marL="0" indent="0" fontAlgn="auto">
              <a:buFont typeface="Wingdings 3" charset="2"/>
              <a:buNone/>
              <a:defRPr/>
            </a:pPr>
            <a:r>
              <a:rPr lang="sk-SK" sz="1600" dirty="0" smtClean="0"/>
              <a:t>m – strmosť krivky NTCP oproti dávke</a:t>
            </a:r>
          </a:p>
          <a:p>
            <a:pPr marL="0" indent="0" fontAlgn="auto">
              <a:buFont typeface="Wingdings 3" charset="2"/>
              <a:buNone/>
              <a:defRPr/>
            </a:pPr>
            <a:r>
              <a:rPr lang="sk-SK" sz="1600" dirty="0" smtClean="0"/>
              <a:t>TD – tolerančná dávka na celý orgán, ktorá má za následok pravdepodobnosť komplikácií 50 %</a:t>
            </a:r>
          </a:p>
          <a:p>
            <a:pPr marL="0" indent="0" fontAlgn="auto">
              <a:buFont typeface="Wingdings 3" charset="2"/>
              <a:buNone/>
              <a:defRPr/>
            </a:pPr>
            <a:endParaRPr lang="sk-SK" dirty="0" smtClean="0"/>
          </a:p>
          <a:p>
            <a:pPr marL="0" indent="0" fontAlgn="auto">
              <a:buFont typeface="Wingdings 3" charset="2"/>
              <a:buNone/>
              <a:defRPr/>
            </a:pPr>
            <a:endParaRPr lang="sk-SK" dirty="0" smtClean="0"/>
          </a:p>
          <a:p>
            <a:pPr fontAlgn="auto">
              <a:defRPr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260350"/>
            <a:ext cx="4176713" cy="6264275"/>
          </a:xfrm>
        </p:spPr>
        <p:txBody>
          <a:bodyPr rtlCol="0">
            <a:normAutofit/>
          </a:bodyPr>
          <a:lstStyle/>
          <a:p>
            <a:pPr marL="0" indent="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sk-SK" b="1" dirty="0" smtClean="0"/>
              <a:t>Charakteristika pacientov </a:t>
            </a:r>
          </a:p>
          <a:p>
            <a:pPr marL="0" indent="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sk-SK" b="1" dirty="0" smtClean="0"/>
              <a:t>a liečby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Char char="-"/>
              <a:defRPr/>
            </a:pPr>
            <a:r>
              <a:rPr lang="sk-SK" dirty="0" smtClean="0">
                <a:solidFill>
                  <a:srgbClr val="FFFF00"/>
                </a:solidFill>
              </a:rPr>
              <a:t>37</a:t>
            </a:r>
            <a:r>
              <a:rPr lang="sk-SK" dirty="0" smtClean="0"/>
              <a:t> pacientov liečených od jan. 2014 do apr. 2015 v UNM Martin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Char char="-"/>
              <a:defRPr/>
            </a:pPr>
            <a:r>
              <a:rPr lang="sk-SK" dirty="0" smtClean="0"/>
              <a:t>Analyzovaní iba pacienti s trvaním sledovania &gt; </a:t>
            </a:r>
            <a:r>
              <a:rPr lang="sk-SK" dirty="0" smtClean="0">
                <a:solidFill>
                  <a:srgbClr val="FFFF00"/>
                </a:solidFill>
              </a:rPr>
              <a:t>3</a:t>
            </a:r>
            <a:r>
              <a:rPr lang="sk-SK" dirty="0" smtClean="0"/>
              <a:t> mesiace – </a:t>
            </a:r>
            <a:r>
              <a:rPr lang="sk-SK" b="1" dirty="0" smtClean="0">
                <a:solidFill>
                  <a:srgbClr val="FFFF00"/>
                </a:solidFill>
              </a:rPr>
              <a:t>28 pacientov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Char char="-"/>
              <a:defRPr/>
            </a:pPr>
            <a:r>
              <a:rPr lang="sk-SK" dirty="0" smtClean="0"/>
              <a:t>spinocelulárny karcinóm v oblasti hlavy a krku (nie karcinóm štítnej žľazy)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Char char="-"/>
              <a:defRPr/>
            </a:pPr>
            <a:r>
              <a:rPr lang="sk-SK" dirty="0" smtClean="0"/>
              <a:t>vylúčení pacienti s hypotyreózou pred RT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Char char="-"/>
              <a:defRPr/>
            </a:pPr>
            <a:r>
              <a:rPr lang="sk-SK" dirty="0" smtClean="0"/>
              <a:t>medián sledovania </a:t>
            </a:r>
            <a:r>
              <a:rPr lang="sk-SK" b="1" dirty="0" smtClean="0">
                <a:solidFill>
                  <a:srgbClr val="FFFF00"/>
                </a:solidFill>
              </a:rPr>
              <a:t>8</a:t>
            </a:r>
            <a:r>
              <a:rPr lang="sk-SK" b="1" dirty="0" smtClean="0"/>
              <a:t> </a:t>
            </a:r>
            <a:r>
              <a:rPr lang="sk-SK" dirty="0" smtClean="0"/>
              <a:t>mesiacov </a:t>
            </a:r>
            <a:r>
              <a:rPr lang="sk-SK" b="1" dirty="0" smtClean="0"/>
              <a:t>(rozsah </a:t>
            </a:r>
            <a:r>
              <a:rPr lang="sk-SK" b="1" dirty="0" smtClean="0">
                <a:solidFill>
                  <a:srgbClr val="FFFF00"/>
                </a:solidFill>
              </a:rPr>
              <a:t>3 – 15 </a:t>
            </a:r>
            <a:r>
              <a:rPr lang="sk-SK" b="1" dirty="0" smtClean="0"/>
              <a:t>mesiacov</a:t>
            </a:r>
            <a:r>
              <a:rPr lang="sk-SK" dirty="0" smtClean="0"/>
              <a:t>)</a:t>
            </a:r>
            <a:endParaRPr lang="sk-SK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654839"/>
              </p:ext>
            </p:extLst>
          </p:nvPr>
        </p:nvGraphicFramePr>
        <p:xfrm>
          <a:off x="4500563" y="203200"/>
          <a:ext cx="4319587" cy="64627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9971"/>
                <a:gridCol w="1799616"/>
              </a:tblGrid>
              <a:tr h="208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Znak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 (%)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</a:tr>
              <a:tr h="208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Pohlavie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sk-SK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muži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(85,7 %)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ženy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(14,3 %)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Vek (roky)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sk-SK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Medián (rozsah)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55,79 (41 - 69)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Primárna lokalita tumoru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sk-SK" sz="12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báza oris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(7,1 %)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tonzila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(10,7 %)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jazyk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(3,6 %)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koreň jazyka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(17,9 %)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larynx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(25,0 %)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hypofarynx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(10,7 %)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epifarynx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(3,6 %)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orofarynx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(21,4 %)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klasifikácia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sk-SK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T1+T2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(50 %)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T3+T4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(50 %)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klasifikácia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sk-SK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N0+N1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(35,7 %)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N2+N3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(64,3 %)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Štádium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(40,0 %)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I+II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(17,9 %)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III+IV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(82,1 %)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/>
                </a:tc>
              </a:tr>
              <a:tr h="208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Systémová liečba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sk-SK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simultánna CHT+ERT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 (88,6 %)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RT bez CHT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(11,4 %)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</a:tr>
              <a:tr h="208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Chirurgická liečba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sk-SK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pooperačná adj. RT </a:t>
                      </a:r>
                      <a:endParaRPr lang="sk-SK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(37,1 %)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</a:tr>
              <a:tr h="208475">
                <a:tc>
                  <a:txBody>
                    <a:bodyPr/>
                    <a:lstStyle/>
                    <a:p>
                      <a:pPr marL="3155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primárna RT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(62,9 %)</a:t>
                      </a:r>
                      <a:endParaRPr lang="sk-SK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735" marR="30735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467544" y="980728"/>
            <a:ext cx="77755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k-SK" sz="1800" b="1" dirty="0"/>
              <a:t>Hodnotenie funkcie štítnej žľazy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k-SK" sz="1800" b="1" dirty="0">
                <a:solidFill>
                  <a:srgbClr val="FFFF00"/>
                </a:solidFill>
              </a:rPr>
              <a:t>tyreotropný hormón (TSH) </a:t>
            </a:r>
            <a:r>
              <a:rPr lang="sk-SK" sz="1800" dirty="0"/>
              <a:t>– imunorádiometrická analýza (IRMA)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k-SK" sz="1800" b="1" dirty="0">
                <a:solidFill>
                  <a:srgbClr val="FFFF00"/>
                </a:solidFill>
              </a:rPr>
              <a:t>voľný tyroxín (FT4) </a:t>
            </a:r>
            <a:r>
              <a:rPr lang="sk-SK" sz="1800" dirty="0"/>
              <a:t>– rádioimunoanalýza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k-SK" sz="1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k-SK" sz="1800" dirty="0"/>
              <a:t>Normálne hodnoty vo vyšetrujúcom lab.: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k-SK" sz="1800" dirty="0"/>
              <a:t>TSH 0,3 – 4 mIU/l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k-SK" sz="1800" dirty="0"/>
              <a:t>FT4 11,5 – 23,0 pmol/l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k-SK" sz="1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k-SK" sz="1800" dirty="0"/>
              <a:t>Klasifikácia pacientov: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k-SK" sz="1800" b="1" dirty="0"/>
              <a:t>Eutyroidní pacienti </a:t>
            </a:r>
            <a:r>
              <a:rPr lang="sk-SK" sz="1800" dirty="0"/>
              <a:t>– normálne TSH, normálne FT4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k-SK" sz="1800" b="1" dirty="0"/>
              <a:t>Hypotyreóza</a:t>
            </a:r>
            <a:r>
              <a:rPr lang="sk-SK" sz="1800" dirty="0"/>
              <a:t> – klinická (zvýš. TSH a zároveň zníž. FT4) + subklinická (zvýš. TSH, norm.FT4)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6986587" cy="1111250"/>
          </a:xfrm>
        </p:spPr>
        <p:txBody>
          <a:bodyPr/>
          <a:lstStyle/>
          <a:p>
            <a:pPr eaLnBrk="1" hangingPunct="1"/>
            <a:r>
              <a:rPr lang="sk-SK" sz="2000" b="1" smtClean="0"/>
              <a:t>Výsledky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861710"/>
              </p:ext>
            </p:extLst>
          </p:nvPr>
        </p:nvGraphicFramePr>
        <p:xfrm>
          <a:off x="611188" y="574232"/>
          <a:ext cx="6219942" cy="17746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40022"/>
                <a:gridCol w="1779920"/>
              </a:tblGrid>
              <a:tr h="253546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u="none" strike="noStrike" dirty="0">
                          <a:effectLst/>
                        </a:rPr>
                        <a:t>Priemerná dávka na štítnu žľazu (Gy)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</a:tr>
              <a:tr h="253546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u="none" strike="noStrike" dirty="0">
                          <a:effectLst/>
                        </a:rPr>
                        <a:t>Medián (rozsah)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u="none" strike="noStrike">
                          <a:effectLst/>
                        </a:rPr>
                        <a:t>53,5 (23,9 - 64,9)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</a:tr>
              <a:tr h="253546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u="none" strike="noStrike" dirty="0">
                          <a:effectLst/>
                        </a:rPr>
                        <a:t>Objem štítnej žľazy pred RT (cm3)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</a:tr>
              <a:tr h="253546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u="none" strike="noStrike">
                          <a:effectLst/>
                        </a:rPr>
                        <a:t>Priemer (SD)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u="none" strike="noStrike" dirty="0">
                          <a:effectLst/>
                        </a:rPr>
                        <a:t>50,3 (10,5)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</a:tr>
              <a:tr h="253546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 dirty="0">
                          <a:effectLst/>
                        </a:rPr>
                        <a:t>Stav štítnej </a:t>
                      </a:r>
                      <a:r>
                        <a:rPr lang="pl-PL" sz="1600" u="none" strike="noStrike" dirty="0" smtClean="0">
                          <a:effectLst/>
                        </a:rPr>
                        <a:t>žľazy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</a:tr>
              <a:tr h="253546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u="none" strike="noStrike">
                          <a:effectLst/>
                        </a:rPr>
                        <a:t>Eutyroidný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u="none" strike="noStrike" dirty="0">
                          <a:effectLst/>
                        </a:rPr>
                        <a:t>18 (64,3 %)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</a:tr>
              <a:tr h="144979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u="none" strike="noStrike">
                          <a:effectLst/>
                        </a:rPr>
                        <a:t>Klinická alebo subkl. hypotyreóza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u="none" strike="noStrike" dirty="0">
                          <a:effectLst/>
                        </a:rPr>
                        <a:t>10 (35,7 %)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32" marB="0" anchor="b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60" y="2492896"/>
            <a:ext cx="4848771" cy="416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863</TotalTime>
  <Words>705</Words>
  <Application>Microsoft Office PowerPoint</Application>
  <PresentationFormat>On-screen Show (4:3)</PresentationFormat>
  <Paragraphs>149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Wingdings</vt:lpstr>
      <vt:lpstr>Wingdings 3</vt:lpstr>
      <vt:lpstr>Ion</vt:lpstr>
      <vt:lpstr>Využitie rádiobiologických modelov pri skúmaní hypotyreózy ako neskorého účinku rádioterapie u pacientov s karcinómami v oblasti hlavy a krku</vt:lpstr>
      <vt:lpstr>PowerPoint Presentation</vt:lpstr>
      <vt:lpstr>Zakreslenie plánovacieho cieľového objemu a normálnych tkanív v oblasti štítnej žľazy (VMAT-SIB)</vt:lpstr>
      <vt:lpstr>Optimalizácia (VMAT – SIB)</vt:lpstr>
      <vt:lpstr>Vyhodnotenie plánu</vt:lpstr>
      <vt:lpstr>PowerPoint Presentation</vt:lpstr>
      <vt:lpstr>PowerPoint Presentation</vt:lpstr>
      <vt:lpstr>PowerPoint Presentation</vt:lpstr>
      <vt:lpstr>Výsledky</vt:lpstr>
      <vt:lpstr>PowerPoint Presentation</vt:lpstr>
      <vt:lpstr>Záver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Využitie rádiobiologických modelov pri skúmaní hypotyreózy ako neskorého účinku rádioterapie u pacientov s karcinómami v oblasti hlavy a krku</dc:title>
  <dc:creator>Hospital</dc:creator>
  <cp:lastModifiedBy>Wilkens c.s.</cp:lastModifiedBy>
  <cp:revision>102</cp:revision>
  <dcterms:created xsi:type="dcterms:W3CDTF">2016-05-03T08:43:28Z</dcterms:created>
  <dcterms:modified xsi:type="dcterms:W3CDTF">2016-05-14T05:43:15Z</dcterms:modified>
</cp:coreProperties>
</file>