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4" r:id="rId2"/>
    <p:sldId id="266" r:id="rId3"/>
    <p:sldId id="265" r:id="rId4"/>
    <p:sldId id="282" r:id="rId5"/>
    <p:sldId id="267" r:id="rId6"/>
    <p:sldId id="270" r:id="rId7"/>
    <p:sldId id="271" r:id="rId8"/>
    <p:sldId id="272" r:id="rId9"/>
    <p:sldId id="274" r:id="rId10"/>
    <p:sldId id="268" r:id="rId11"/>
    <p:sldId id="275" r:id="rId12"/>
    <p:sldId id="280" r:id="rId13"/>
    <p:sldId id="281" r:id="rId14"/>
    <p:sldId id="284" r:id="rId15"/>
    <p:sldId id="283" r:id="rId16"/>
    <p:sldId id="285" r:id="rId17"/>
    <p:sldId id="286" r:id="rId18"/>
    <p:sldId id="287" r:id="rId19"/>
    <p:sldId id="288" r:id="rId20"/>
    <p:sldId id="289" r:id="rId2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C30CD-EA2F-450E-9F80-D20AA5622703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1709B-D150-4451-89B7-0A7AD141A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2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first</a:t>
            </a:r>
            <a:r>
              <a:rPr lang="sk-SK" baseline="0" dirty="0" smtClean="0"/>
              <a:t> </a:t>
            </a:r>
            <a:r>
              <a:rPr lang="sk-SK" baseline="0" dirty="0" err="1" smtClean="0"/>
              <a:t>things</a:t>
            </a:r>
            <a:r>
              <a:rPr lang="sk-SK" baseline="0" dirty="0" smtClean="0"/>
              <a:t> </a:t>
            </a:r>
            <a:r>
              <a:rPr lang="sk-SK" baseline="0" dirty="0" err="1" smtClean="0"/>
              <a:t>first</a:t>
            </a:r>
            <a:r>
              <a:rPr lang="sk-SK" baseline="0" dirty="0" smtClean="0"/>
              <a:t>, prirovnanie k vojne  - </a:t>
            </a:r>
            <a:r>
              <a:rPr lang="sk-SK" baseline="0" dirty="0" err="1" smtClean="0"/>
              <a:t>kazualitám</a:t>
            </a:r>
            <a:r>
              <a:rPr lang="sk-SK" baseline="0" dirty="0" smtClean="0"/>
              <a:t>.</a:t>
            </a:r>
          </a:p>
          <a:p>
            <a:endParaRPr lang="sk-SK" baseline="0" dirty="0" smtClean="0"/>
          </a:p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1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nemáme</a:t>
            </a:r>
            <a:r>
              <a:rPr lang="sk-SK" baseline="0" dirty="0" smtClean="0"/>
              <a:t> žiadnu legislatívnu, ktorá by usmerňovala tieto požiadavky</a:t>
            </a:r>
          </a:p>
          <a:p>
            <a:r>
              <a:rPr lang="sk-SK" baseline="0" dirty="0" smtClean="0"/>
              <a:t>plán: len v rámci nemocníc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37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jednoduchá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14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prof. </a:t>
            </a:r>
            <a:r>
              <a:rPr lang="sk-SK" dirty="0" err="1" smtClean="0"/>
              <a:t>Hanna</a:t>
            </a:r>
            <a:r>
              <a:rPr lang="sk-SK" dirty="0" smtClean="0"/>
              <a:t> z </a:t>
            </a:r>
            <a:r>
              <a:rPr lang="sk-SK" dirty="0" err="1" smtClean="0"/>
              <a:t>belfastu</a:t>
            </a:r>
            <a:r>
              <a:rPr lang="sk-SK" dirty="0" smtClean="0"/>
              <a:t> a</a:t>
            </a:r>
            <a:r>
              <a:rPr lang="sk-SK" baseline="0" dirty="0" smtClean="0"/>
              <a:t> kolegovia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68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t.j. 2 LU pre CRT /1</a:t>
            </a:r>
            <a:r>
              <a:rPr lang="sk-SK" baseline="0" dirty="0" smtClean="0"/>
              <a:t> </a:t>
            </a:r>
            <a:r>
              <a:rPr lang="sk-SK" baseline="0" dirty="0" err="1" smtClean="0"/>
              <a:t>mil</a:t>
            </a:r>
            <a:r>
              <a:rPr lang="sk-SK" baseline="0" dirty="0" smtClean="0"/>
              <a:t> . obyvateľov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33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NOÚ a VOÚ súčasne cieľové oddelenia pre diagnózy, ktoré nepripravujú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5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prostata aj prsník: väčšina:</a:t>
            </a:r>
            <a:r>
              <a:rPr lang="sk-SK" baseline="0" dirty="0" smtClean="0"/>
              <a:t> </a:t>
            </a:r>
            <a:r>
              <a:rPr lang="sk-SK" baseline="0" dirty="0" err="1" smtClean="0"/>
              <a:t>kompliancia</a:t>
            </a:r>
            <a:r>
              <a:rPr lang="sk-SK" baseline="0" dirty="0" smtClean="0"/>
              <a:t> 50%</a:t>
            </a:r>
            <a:endParaRPr lang="sk-SK" dirty="0" smtClean="0"/>
          </a:p>
          <a:p>
            <a:r>
              <a:rPr lang="sk-SK" dirty="0" smtClean="0"/>
              <a:t>hlava a</a:t>
            </a:r>
            <a:r>
              <a:rPr lang="sk-SK" baseline="0" dirty="0" smtClean="0"/>
              <a:t> krk: menej</a:t>
            </a:r>
          </a:p>
          <a:p>
            <a:r>
              <a:rPr lang="sk-SK" baseline="0" dirty="0" smtClean="0"/>
              <a:t>ostatné: len </a:t>
            </a:r>
            <a:r>
              <a:rPr lang="sk-SK" baseline="0" dirty="0" err="1" smtClean="0"/>
              <a:t>dummy</a:t>
            </a:r>
            <a:r>
              <a:rPr lang="sk-SK" baseline="0" dirty="0" smtClean="0"/>
              <a:t> </a:t>
            </a:r>
            <a:r>
              <a:rPr lang="sk-SK" baseline="0" dirty="0" err="1" smtClean="0"/>
              <a:t>run</a:t>
            </a:r>
            <a:endParaRPr lang="sk-SK" dirty="0" smtClean="0"/>
          </a:p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9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Zlepšenie </a:t>
            </a:r>
            <a:r>
              <a:rPr lang="sk-SK" dirty="0" smtClean="0"/>
              <a:t>plánovania konformnej rádioterapie na Slovensku</a:t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3100" i="1" dirty="0" smtClean="0"/>
              <a:t>Pavol </a:t>
            </a:r>
            <a:r>
              <a:rPr lang="sk-SK" sz="3100" i="1" dirty="0" err="1" smtClean="0"/>
              <a:t>Dubinský</a:t>
            </a:r>
            <a:r>
              <a:rPr lang="sk-SK" sz="3100" i="1" dirty="0" smtClean="0"/>
              <a:t>, Martin </a:t>
            </a:r>
            <a:r>
              <a:rPr lang="sk-SK" sz="3100" i="1" dirty="0" err="1" smtClean="0"/>
              <a:t>Jasenčak</a:t>
            </a:r>
            <a:r>
              <a:rPr lang="sk-SK" sz="3100" i="1" dirty="0" smtClean="0"/>
              <a:t>, Margita </a:t>
            </a:r>
            <a:r>
              <a:rPr lang="sk-SK" sz="3100" i="1" dirty="0" err="1" smtClean="0"/>
              <a:t>Pobijaková</a:t>
            </a:r>
            <a:endParaRPr lang="en-US" i="1" dirty="0"/>
          </a:p>
        </p:txBody>
      </p:sp>
      <p:pic>
        <p:nvPicPr>
          <p:cNvPr id="1026" name="Picture 2" descr="D:\Desktop\ocko\SSRO\logo SSRO 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504389"/>
            <a:ext cx="1424568" cy="94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91" y="5690505"/>
            <a:ext cx="2647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16097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91" y="4653136"/>
            <a:ext cx="23336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418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876300"/>
            <a:ext cx="90868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457200" y="475615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304800" y="4759325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1981200" y="28194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3200400" y="1868488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7523163" y="24638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7537450" y="32766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3886200" y="31242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2057400" y="43434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81000" y="0"/>
            <a:ext cx="835488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k-SK" altLang="en-US" sz="2800" b="1" dirty="0" smtClean="0"/>
              <a:t>Zapojenie pracovísk. Podmienka: aspoň </a:t>
            </a:r>
            <a:r>
              <a:rPr lang="sk-SK" altLang="en-US" sz="2800" b="1" dirty="0"/>
              <a:t>jeden </a:t>
            </a:r>
            <a:r>
              <a:rPr lang="sk-SK" altLang="en-US" sz="2800" b="1" dirty="0" smtClean="0"/>
              <a:t>kompletný urýchľovač </a:t>
            </a:r>
            <a:r>
              <a:rPr lang="sk-SK" altLang="en-US" sz="2800" b="1" dirty="0"/>
              <a:t>pre 3D </a:t>
            </a:r>
            <a:r>
              <a:rPr lang="sk-SK" altLang="en-US" sz="2800" b="1" dirty="0" smtClean="0"/>
              <a:t>CRT (2014)</a:t>
            </a:r>
            <a:endParaRPr lang="en-GB" altLang="en-US" sz="2800" b="1" dirty="0"/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304800" y="6248400"/>
            <a:ext cx="556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k-SK" altLang="en-US" sz="1800" dirty="0" smtClean="0"/>
              <a:t>9 (13) pracovísk/5,5 mil. obyvateľov</a:t>
            </a:r>
            <a:endParaRPr lang="en-GB" altLang="en-US" sz="1800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505200" y="22860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147131" y="578764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3" name="Oval 17"/>
          <p:cNvSpPr>
            <a:spLocks noChangeArrowheads="1"/>
          </p:cNvSpPr>
          <p:nvPr/>
        </p:nvSpPr>
        <p:spPr bwMode="auto">
          <a:xfrm>
            <a:off x="5436096" y="41910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4" name="Oval 17"/>
          <p:cNvSpPr>
            <a:spLocks noChangeArrowheads="1"/>
          </p:cNvSpPr>
          <p:nvPr/>
        </p:nvSpPr>
        <p:spPr bwMode="auto">
          <a:xfrm>
            <a:off x="8749444" y="3220453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4139952" y="22098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</p:spTree>
    <p:extLst>
      <p:ext uri="{BB962C8B-B14F-4D97-AF65-F5344CB8AC3E}">
        <p14:creationId xmlns:p14="http://schemas.microsoft.com/office/powerpoint/2010/main" val="216620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Pracoviská</a:t>
            </a:r>
            <a:endParaRPr lang="en-US" sz="3600" dirty="0"/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rmAutofit fontScale="92500" lnSpcReduction="10000"/>
          </a:bodyPr>
          <a:lstStyle/>
          <a:p>
            <a:r>
              <a:rPr lang="sk-SK" sz="3000" b="1" dirty="0" smtClean="0"/>
              <a:t>VOÚ, NOÚ</a:t>
            </a:r>
            <a:r>
              <a:rPr lang="sk-SK" sz="3000" dirty="0" smtClean="0"/>
              <a:t>: príprava projektu, hodnotitelia</a:t>
            </a:r>
          </a:p>
          <a:p>
            <a:r>
              <a:rPr lang="sk-SK" sz="3000" b="1" dirty="0" smtClean="0"/>
              <a:t>Oddelenia nemocníc</a:t>
            </a:r>
            <a:r>
              <a:rPr lang="sk-SK" sz="3000" dirty="0" smtClean="0"/>
              <a:t>:</a:t>
            </a:r>
          </a:p>
          <a:p>
            <a:pPr lvl="1"/>
            <a:r>
              <a:rPr lang="sk-SK" sz="2600" dirty="0" smtClean="0"/>
              <a:t>Banská Bystrica</a:t>
            </a:r>
          </a:p>
          <a:p>
            <a:pPr lvl="1"/>
            <a:r>
              <a:rPr lang="sk-SK" sz="2600" dirty="0" smtClean="0"/>
              <a:t>OÚSA</a:t>
            </a:r>
          </a:p>
          <a:p>
            <a:pPr lvl="1"/>
            <a:r>
              <a:rPr lang="sk-SK" sz="2600" dirty="0" smtClean="0"/>
              <a:t>Martin</a:t>
            </a:r>
          </a:p>
          <a:p>
            <a:pPr lvl="1"/>
            <a:r>
              <a:rPr lang="sk-SK" sz="2600" dirty="0" smtClean="0"/>
              <a:t>Nitra</a:t>
            </a:r>
          </a:p>
          <a:p>
            <a:pPr lvl="1"/>
            <a:r>
              <a:rPr lang="sk-SK" sz="2600" dirty="0" smtClean="0"/>
              <a:t>NOÚ – 3 diagnózy</a:t>
            </a:r>
          </a:p>
          <a:p>
            <a:pPr lvl="1"/>
            <a:r>
              <a:rPr lang="sk-SK" sz="2600" dirty="0" smtClean="0"/>
              <a:t>Prešov</a:t>
            </a:r>
          </a:p>
          <a:p>
            <a:pPr lvl="1"/>
            <a:r>
              <a:rPr lang="sk-SK" sz="2600" dirty="0" smtClean="0"/>
              <a:t>Trenčín</a:t>
            </a:r>
          </a:p>
          <a:p>
            <a:pPr lvl="1"/>
            <a:r>
              <a:rPr lang="sk-SK" sz="2600" dirty="0" smtClean="0"/>
              <a:t>VOÚ – 3 diagnózy</a:t>
            </a:r>
          </a:p>
          <a:p>
            <a:pPr lvl="1"/>
            <a:r>
              <a:rPr lang="sk-SK" sz="2600" dirty="0" smtClean="0"/>
              <a:t>Žilina</a:t>
            </a:r>
          </a:p>
          <a:p>
            <a:pPr lvl="1"/>
            <a:endParaRPr lang="sk-SK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75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dirty="0" smtClean="0"/>
              <a:t>Hodnotenie: </a:t>
            </a:r>
            <a:r>
              <a:rPr lang="sk-SK" sz="3200" dirty="0" err="1" smtClean="0"/>
              <a:t>Dummy</a:t>
            </a:r>
            <a:r>
              <a:rPr lang="sk-SK" sz="3200" dirty="0" smtClean="0"/>
              <a:t> </a:t>
            </a:r>
            <a:r>
              <a:rPr lang="sk-SK" sz="3200" dirty="0" err="1" smtClean="0"/>
              <a:t>case</a:t>
            </a:r>
            <a:r>
              <a:rPr lang="sk-SK" sz="3200" dirty="0" smtClean="0"/>
              <a:t> </a:t>
            </a:r>
            <a:r>
              <a:rPr lang="sk-SK" sz="3200" dirty="0" err="1" smtClean="0"/>
              <a:t>evaluation</a:t>
            </a:r>
            <a:r>
              <a:rPr lang="sk-SK" sz="3200" dirty="0" smtClean="0"/>
              <a:t> </a:t>
            </a:r>
            <a:r>
              <a:rPr lang="sk-SK" sz="3200" dirty="0" err="1" smtClean="0"/>
              <a:t>form</a:t>
            </a:r>
            <a:endParaRPr lang="en-US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b="1" dirty="0"/>
              <a:t> </a:t>
            </a:r>
            <a:endParaRPr lang="en-US" sz="2400" dirty="0"/>
          </a:p>
          <a:p>
            <a:endParaRPr lang="en-US" dirty="0"/>
          </a:p>
          <a:p>
            <a:r>
              <a:rPr lang="en-GB" sz="5600" b="1" dirty="0"/>
              <a:t>Is radiotherapy prescription clear and correct? </a:t>
            </a:r>
            <a:endParaRPr lang="en-US" sz="5600" dirty="0"/>
          </a:p>
          <a:p>
            <a:pPr lvl="1"/>
            <a:r>
              <a:rPr lang="en-GB" sz="5600" dirty="0"/>
              <a:t>total dose 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</a:t>
            </a:r>
            <a:endParaRPr lang="en-US" sz="5600" dirty="0"/>
          </a:p>
          <a:p>
            <a:pPr lvl="1"/>
            <a:r>
              <a:rPr lang="en-GB" sz="5600" dirty="0"/>
              <a:t>fractionation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</a:t>
            </a:r>
            <a:endParaRPr lang="en-US" sz="5600" dirty="0"/>
          </a:p>
          <a:p>
            <a:pPr lvl="1"/>
            <a:r>
              <a:rPr lang="en-GB" sz="5600" dirty="0"/>
              <a:t>target volume(s) specification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     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  </a:t>
            </a:r>
            <a:r>
              <a:rPr lang="en-GB" sz="5600" dirty="0" smtClean="0"/>
              <a:t>comment:................................................................................................</a:t>
            </a:r>
            <a:r>
              <a:rPr lang="sk-SK" sz="5600" dirty="0" smtClean="0"/>
              <a:t>.</a:t>
            </a:r>
            <a:r>
              <a:rPr lang="en-GB" sz="5600" dirty="0" smtClean="0"/>
              <a:t>  </a:t>
            </a:r>
            <a:endParaRPr lang="en-US" sz="5600" dirty="0"/>
          </a:p>
          <a:p>
            <a:pPr lvl="0"/>
            <a:r>
              <a:rPr lang="en-GB" sz="5600" b="1" dirty="0"/>
              <a:t>Is delineation correct?</a:t>
            </a:r>
            <a:endParaRPr lang="en-US" sz="5600" dirty="0"/>
          </a:p>
          <a:p>
            <a:pPr lvl="1"/>
            <a:r>
              <a:rPr lang="en-GB" sz="5600" dirty="0"/>
              <a:t>target volume(s)</a:t>
            </a:r>
            <a:endParaRPr lang="en-US" sz="5600" dirty="0"/>
          </a:p>
          <a:p>
            <a:pPr lvl="2"/>
            <a:r>
              <a:rPr lang="en-GB" sz="4800" dirty="0"/>
              <a:t>GTV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2"/>
            <a:r>
              <a:rPr lang="en-GB" sz="4800" dirty="0"/>
              <a:t>CTV (s)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2"/>
            <a:r>
              <a:rPr lang="en-GB" sz="4800" dirty="0"/>
              <a:t>PTV (s)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</a:t>
            </a:r>
            <a:endParaRPr lang="en-US" sz="4800" dirty="0"/>
          </a:p>
          <a:p>
            <a:pPr lvl="1"/>
            <a:r>
              <a:rPr lang="en-GB" sz="5600" dirty="0"/>
              <a:t>organs at risk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 </a:t>
            </a:r>
            <a:r>
              <a:rPr lang="en-GB" sz="5600" dirty="0" smtClean="0"/>
              <a:t>comment:..................................................................................................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distribution homogeneity in PTV(s) acceptable?</a:t>
            </a:r>
            <a:endParaRPr lang="en-US" sz="5600" dirty="0"/>
          </a:p>
          <a:p>
            <a:pPr lvl="1"/>
            <a:r>
              <a:rPr lang="en-GB" sz="5600" dirty="0"/>
              <a:t>minimum dose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lvl="1"/>
            <a:r>
              <a:rPr lang="en-GB" sz="5600" dirty="0"/>
              <a:t>maximum dose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in critical organs acceptable?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 comment</a:t>
            </a:r>
            <a:r>
              <a:rPr lang="en-GB" sz="5600" dirty="0" smtClean="0"/>
              <a:t>:.......................................................................  </a:t>
            </a:r>
            <a:endParaRPr lang="en-US" sz="5600" dirty="0"/>
          </a:p>
          <a:p>
            <a:pPr marL="0" indent="0">
              <a:buNone/>
            </a:pPr>
            <a:r>
              <a:rPr lang="en-GB" sz="5600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b="1" dirty="0" smtClean="0"/>
              <a:t>            </a:t>
            </a:r>
            <a:r>
              <a:rPr lang="en-GB" sz="5600" b="1" dirty="0" smtClean="0"/>
              <a:t>Overall </a:t>
            </a:r>
            <a:r>
              <a:rPr lang="en-GB" sz="5600" b="1" dirty="0"/>
              <a:t>evaluation</a:t>
            </a:r>
            <a:endParaRPr lang="en-US" sz="5600" dirty="0"/>
          </a:p>
          <a:p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approved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sent back for revision     number of attempt:</a:t>
            </a:r>
            <a:endParaRPr lang="en-US" sz="5600" dirty="0"/>
          </a:p>
          <a:p>
            <a:endParaRPr lang="en-US" sz="5600" dirty="0"/>
          </a:p>
        </p:txBody>
      </p:sp>
    </p:spTree>
    <p:extLst>
      <p:ext uri="{BB962C8B-B14F-4D97-AF65-F5344CB8AC3E}">
        <p14:creationId xmlns:p14="http://schemas.microsoft.com/office/powerpoint/2010/main" val="694734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5017"/>
            <a:ext cx="8229600" cy="1143000"/>
          </a:xfrm>
        </p:spPr>
        <p:txBody>
          <a:bodyPr>
            <a:noAutofit/>
          </a:bodyPr>
          <a:lstStyle/>
          <a:p>
            <a:r>
              <a:rPr lang="sk-SK" sz="3200" dirty="0" smtClean="0"/>
              <a:t>Hodnotenie: </a:t>
            </a:r>
            <a:r>
              <a:rPr lang="sk-SK" sz="3200" dirty="0" err="1" smtClean="0"/>
              <a:t>Real</a:t>
            </a:r>
            <a:r>
              <a:rPr lang="sk-SK" sz="3200" dirty="0" smtClean="0"/>
              <a:t> </a:t>
            </a:r>
            <a:r>
              <a:rPr lang="sk-SK" sz="3200" dirty="0" err="1" smtClean="0"/>
              <a:t>case</a:t>
            </a:r>
            <a:r>
              <a:rPr lang="sk-SK" sz="3200" dirty="0" smtClean="0"/>
              <a:t> </a:t>
            </a:r>
            <a:r>
              <a:rPr lang="sk-SK" sz="3200" dirty="0" err="1" smtClean="0"/>
              <a:t>review</a:t>
            </a:r>
            <a:r>
              <a:rPr lang="sk-SK" sz="3200" dirty="0" smtClean="0"/>
              <a:t> </a:t>
            </a:r>
            <a:r>
              <a:rPr lang="sk-SK" sz="3200" dirty="0" err="1" smtClean="0"/>
              <a:t>form</a:t>
            </a:r>
            <a:endParaRPr lang="en-US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74198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dirty="0"/>
              <a:t> </a:t>
            </a:r>
            <a:endParaRPr lang="en-US" dirty="0"/>
          </a:p>
          <a:p>
            <a:pPr lvl="0"/>
            <a:r>
              <a:rPr lang="en-GB" sz="5600" b="1" dirty="0"/>
              <a:t>Is indication of radiotherapy appropriate?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</a:t>
            </a:r>
            <a:r>
              <a:rPr lang="en-GB" sz="5600" dirty="0" smtClean="0"/>
              <a:t>:......................................................................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patient positioning and fixation correct?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</a:t>
            </a:r>
            <a:r>
              <a:rPr lang="en-GB" sz="5600" dirty="0" smtClean="0"/>
              <a:t>:.......................................................................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image </a:t>
            </a:r>
            <a:r>
              <a:rPr lang="en-GB" sz="5600" b="1" dirty="0" err="1"/>
              <a:t>aquisition</a:t>
            </a:r>
            <a:r>
              <a:rPr lang="en-GB" sz="5600" b="1" dirty="0"/>
              <a:t> (slice thickness, contrast) according to the protocol?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</a:t>
            </a:r>
            <a:r>
              <a:rPr lang="en-GB" sz="5600" dirty="0" smtClean="0"/>
              <a:t>:........................................................................ </a:t>
            </a:r>
            <a:endParaRPr lang="en-US" sz="5600" dirty="0"/>
          </a:p>
          <a:p>
            <a:pPr lvl="0"/>
            <a:r>
              <a:rPr lang="en-GB" sz="5600" b="1" dirty="0"/>
              <a:t>Is radiotherapy prescription clear and correct? </a:t>
            </a:r>
            <a:endParaRPr lang="en-US" sz="5600" dirty="0"/>
          </a:p>
          <a:p>
            <a:pPr lvl="1"/>
            <a:r>
              <a:rPr lang="en-GB" sz="4800" dirty="0"/>
              <a:t>total dose 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</a:t>
            </a:r>
            <a:endParaRPr lang="en-US" sz="4800" dirty="0"/>
          </a:p>
          <a:p>
            <a:pPr lvl="1"/>
            <a:r>
              <a:rPr lang="en-GB" sz="4800" dirty="0"/>
              <a:t>fractionation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</a:t>
            </a:r>
            <a:endParaRPr lang="en-US" sz="4800" dirty="0"/>
          </a:p>
          <a:p>
            <a:pPr lvl="1"/>
            <a:r>
              <a:rPr lang="en-GB" sz="4800" dirty="0"/>
              <a:t>target volume(s) specification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     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</a:t>
            </a:r>
            <a:r>
              <a:rPr lang="sk-SK" sz="5600" dirty="0" smtClean="0"/>
              <a:t>.</a:t>
            </a:r>
            <a:r>
              <a:rPr lang="en-GB" sz="5600" dirty="0" smtClean="0"/>
              <a:t> </a:t>
            </a:r>
            <a:endParaRPr lang="en-US" sz="5600" dirty="0"/>
          </a:p>
          <a:p>
            <a:pPr lvl="0"/>
            <a:r>
              <a:rPr lang="en-GB" sz="5600" b="1" dirty="0"/>
              <a:t>Is delineation correct?</a:t>
            </a:r>
            <a:endParaRPr lang="en-US" sz="5600" dirty="0"/>
          </a:p>
          <a:p>
            <a:pPr lvl="1"/>
            <a:r>
              <a:rPr lang="en-GB" sz="4800" dirty="0"/>
              <a:t>target volume(s)</a:t>
            </a:r>
            <a:endParaRPr lang="en-US" sz="4800" dirty="0"/>
          </a:p>
          <a:p>
            <a:pPr lvl="2"/>
            <a:r>
              <a:rPr lang="en-GB" sz="4400" dirty="0"/>
              <a:t>GTV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  </a:t>
            </a:r>
            <a:endParaRPr lang="en-US" sz="4400" dirty="0"/>
          </a:p>
          <a:p>
            <a:pPr lvl="2"/>
            <a:r>
              <a:rPr lang="en-GB" sz="4400" dirty="0"/>
              <a:t>CTV (s)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  </a:t>
            </a:r>
            <a:endParaRPr lang="en-US" sz="4400" dirty="0"/>
          </a:p>
          <a:p>
            <a:pPr lvl="2"/>
            <a:r>
              <a:rPr lang="en-GB" sz="4400" dirty="0"/>
              <a:t>PTV (s)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</a:t>
            </a:r>
            <a:endParaRPr lang="en-US" sz="4400" dirty="0"/>
          </a:p>
          <a:p>
            <a:pPr lvl="1"/>
            <a:r>
              <a:rPr lang="en-GB" sz="4800" dirty="0"/>
              <a:t>organs at risk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</a:t>
            </a:r>
            <a:endParaRPr lang="en-US" sz="5600" dirty="0"/>
          </a:p>
          <a:p>
            <a:pPr lvl="0"/>
            <a:r>
              <a:rPr lang="en-GB" sz="5600" b="1" dirty="0"/>
              <a:t>Is dose distribution homogeneity in PTV(s) acceptable?</a:t>
            </a:r>
            <a:endParaRPr lang="en-US" sz="5600" dirty="0"/>
          </a:p>
          <a:p>
            <a:pPr lvl="1"/>
            <a:r>
              <a:rPr lang="en-GB" sz="4800" dirty="0"/>
              <a:t>minimum dose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1"/>
            <a:r>
              <a:rPr lang="en-GB" sz="4800" dirty="0"/>
              <a:t>maximum dose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</a:t>
            </a:r>
            <a:endParaRPr lang="en-US" sz="5600" dirty="0"/>
          </a:p>
          <a:p>
            <a:pPr lvl="0"/>
            <a:r>
              <a:rPr lang="en-GB" sz="5600" b="1" dirty="0"/>
              <a:t>Is dose in critical organs acceptable?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</a:t>
            </a:r>
            <a:r>
              <a:rPr lang="en-GB" sz="5600" dirty="0" smtClean="0"/>
              <a:t>:..........................................................................  </a:t>
            </a:r>
            <a:endParaRPr lang="en-US" sz="5600" dirty="0"/>
          </a:p>
          <a:p>
            <a:pPr marL="0" indent="0">
              <a:buNone/>
            </a:pPr>
            <a:r>
              <a:rPr lang="en-GB" sz="5600" b="1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b="1" dirty="0" smtClean="0"/>
              <a:t>            </a:t>
            </a:r>
            <a:r>
              <a:rPr lang="en-GB" sz="5600" b="1" dirty="0" smtClean="0"/>
              <a:t>Overall </a:t>
            </a:r>
            <a:r>
              <a:rPr lang="en-GB" sz="5600" b="1" dirty="0"/>
              <a:t>evaluation</a:t>
            </a:r>
            <a:endParaRPr lang="en-US" sz="5600" dirty="0"/>
          </a:p>
          <a:p>
            <a:pPr marL="0" indent="0">
              <a:buNone/>
            </a:pPr>
            <a:r>
              <a:rPr lang="en-GB" sz="5600" b="1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approved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sent back for revision       number of attempt: </a:t>
            </a:r>
            <a:endParaRPr lang="en-US" sz="56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1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Výsledky: odoslané plány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sk-SK" dirty="0" smtClean="0"/>
              <a:t>6 diagnóz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prostata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prsník                    </a:t>
            </a:r>
            <a:r>
              <a:rPr lang="sk-SK" dirty="0" err="1" smtClean="0">
                <a:solidFill>
                  <a:schemeClr val="bg1"/>
                </a:solidFill>
              </a:rPr>
              <a:t>dummy</a:t>
            </a:r>
            <a:r>
              <a:rPr lang="sk-SK" dirty="0" smtClean="0">
                <a:solidFill>
                  <a:schemeClr val="bg1"/>
                </a:solidFill>
              </a:rPr>
              <a:t> </a:t>
            </a:r>
            <a:r>
              <a:rPr lang="sk-SK" dirty="0" err="1" smtClean="0">
                <a:solidFill>
                  <a:schemeClr val="bg1"/>
                </a:solidFill>
              </a:rPr>
              <a:t>run</a:t>
            </a:r>
            <a:r>
              <a:rPr lang="sk-SK" dirty="0" smtClean="0">
                <a:solidFill>
                  <a:schemeClr val="bg1"/>
                </a:solidFill>
              </a:rPr>
              <a:t> aj </a:t>
            </a:r>
            <a:r>
              <a:rPr lang="sk-SK" dirty="0" err="1" smtClean="0">
                <a:solidFill>
                  <a:schemeClr val="bg1"/>
                </a:solidFill>
              </a:rPr>
              <a:t>real</a:t>
            </a:r>
            <a:r>
              <a:rPr lang="sk-SK" dirty="0" smtClean="0">
                <a:solidFill>
                  <a:schemeClr val="bg1"/>
                </a:solidFill>
              </a:rPr>
              <a:t> </a:t>
            </a:r>
            <a:r>
              <a:rPr lang="sk-SK" dirty="0" err="1" smtClean="0">
                <a:solidFill>
                  <a:schemeClr val="bg1"/>
                </a:solidFill>
              </a:rPr>
              <a:t>case</a:t>
            </a:r>
            <a:endParaRPr lang="sk-SK" dirty="0" smtClean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hlava a krk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konečník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F0"/>
                </a:solidFill>
              </a:rPr>
              <a:t>mozog                   </a:t>
            </a:r>
            <a:r>
              <a:rPr lang="sk-SK" dirty="0" err="1" smtClean="0">
                <a:solidFill>
                  <a:schemeClr val="bg1"/>
                </a:solidFill>
              </a:rPr>
              <a:t>dummy</a:t>
            </a:r>
            <a:r>
              <a:rPr lang="sk-SK" dirty="0" smtClean="0">
                <a:solidFill>
                  <a:schemeClr val="bg1"/>
                </a:solidFill>
              </a:rPr>
              <a:t> </a:t>
            </a:r>
            <a:r>
              <a:rPr lang="sk-SK" dirty="0" err="1" smtClean="0">
                <a:solidFill>
                  <a:schemeClr val="bg1"/>
                </a:solidFill>
              </a:rPr>
              <a:t>run</a:t>
            </a:r>
            <a:r>
              <a:rPr lang="sk-SK" dirty="0" smtClean="0">
                <a:solidFill>
                  <a:schemeClr val="bg1"/>
                </a:solidFill>
              </a:rPr>
              <a:t>, len niektoré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err="1" smtClean="0">
                <a:solidFill>
                  <a:srgbClr val="00B0F0"/>
                </a:solidFill>
              </a:rPr>
              <a:t>uterus</a:t>
            </a:r>
            <a:r>
              <a:rPr lang="sk-SK" dirty="0" smtClean="0">
                <a:solidFill>
                  <a:srgbClr val="00B0F0"/>
                </a:solidFill>
              </a:rPr>
              <a:t>                                          </a:t>
            </a:r>
            <a:r>
              <a:rPr lang="sk-SK" dirty="0" smtClean="0">
                <a:solidFill>
                  <a:schemeClr val="bg1"/>
                </a:solidFill>
              </a:rPr>
              <a:t>pracoviská</a:t>
            </a:r>
            <a:endParaRPr lang="sk-SK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sk-SK" dirty="0" smtClean="0">
              <a:solidFill>
                <a:srgbClr val="00B0F0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Pravá zložená zátvorka 3"/>
          <p:cNvSpPr/>
          <p:nvPr/>
        </p:nvSpPr>
        <p:spPr>
          <a:xfrm>
            <a:off x="3640967" y="2363613"/>
            <a:ext cx="288032" cy="1368152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Pravá zložená zátvorka 4"/>
          <p:cNvSpPr/>
          <p:nvPr/>
        </p:nvSpPr>
        <p:spPr>
          <a:xfrm>
            <a:off x="3635896" y="3933056"/>
            <a:ext cx="288032" cy="1368152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332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Zapojenie pracovísk:                           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r>
              <a:rPr lang="sk-SK" dirty="0" smtClean="0"/>
              <a:t> </a:t>
            </a:r>
            <a:r>
              <a:rPr lang="sk-SK" dirty="0" smtClean="0"/>
              <a:t>aj </a:t>
            </a:r>
            <a:r>
              <a:rPr lang="sk-SK" dirty="0" err="1" smtClean="0"/>
              <a:t>real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r>
              <a:rPr lang="sk-SK" dirty="0" smtClean="0"/>
              <a:t> spolu</a:t>
            </a:r>
            <a:endParaRPr lang="en-US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305028"/>
              </p:ext>
            </p:extLst>
          </p:nvPr>
        </p:nvGraphicFramePr>
        <p:xfrm>
          <a:off x="1331640" y="1916832"/>
          <a:ext cx="641905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528"/>
                <a:gridCol w="3209528"/>
              </a:tblGrid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Pracovisko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Počet prípadov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VOÚ (hodnotené 3 diagnózy)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NOÚ (hodnotené 3 diagnózy)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OÚSA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Martin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Banská Bystrica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Nitra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Prešov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Trenčín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 smtClean="0"/>
                        <a:t>Žilina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063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969246"/>
              </p:ext>
            </p:extLst>
          </p:nvPr>
        </p:nvGraphicFramePr>
        <p:xfrm>
          <a:off x="827584" y="1412776"/>
          <a:ext cx="7704856" cy="4781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4752528"/>
                <a:gridCol w="1224136"/>
              </a:tblGrid>
              <a:tr h="341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Požiadavka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Popis odchýlky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Frekvencia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9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Polohovanie pacienta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Vytočenie hlavy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Použitie </a:t>
                      </a:r>
                      <a:r>
                        <a:rPr lang="sk-SK" sz="1800" dirty="0" err="1">
                          <a:effectLst/>
                        </a:rPr>
                        <a:t>bolusu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528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Ohraničenie CTV 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CTV2 presahuje CTV1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Vzdialenosť CTV1 od kože &gt; 5 mm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CTV zahŕňa sval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CTV presahuje PTV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CTV posunutý príliš mediálne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34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PTV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Nedostatočná expanzia PTV1 aj PTV2: najmä kraniokaudálne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PTV presahuje kožu pacienta mimo kontúru tela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PTV1 nedostatočne expandovaný a nedosahuje kožu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O</a:t>
                      </a:r>
                      <a:endParaRPr lang="sk-SK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38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OaR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Kontúra srdca posunutá kraniálne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Zahrnutie v. cava inferior do kontúry srdca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Dozimetria PTV </a:t>
                      </a:r>
                      <a:r>
                        <a:rPr lang="sk-SK" sz="1800" dirty="0">
                          <a:effectLst/>
                        </a:rPr>
                        <a:t>a </a:t>
                      </a:r>
                      <a:r>
                        <a:rPr lang="sk-SK" sz="1800" dirty="0" err="1">
                          <a:effectLst/>
                        </a:rPr>
                        <a:t>OaR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Bez dokumentovaných odchýlok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 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sk-SK" dirty="0" smtClean="0"/>
              <a:t>Karcinóm prsníka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613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3142"/>
            <a:ext cx="8229600" cy="1143000"/>
          </a:xfrm>
        </p:spPr>
        <p:txBody>
          <a:bodyPr/>
          <a:lstStyle/>
          <a:p>
            <a:r>
              <a:rPr lang="sk-SK" dirty="0" smtClean="0"/>
              <a:t>Karcinóm prostaty</a:t>
            </a:r>
            <a:endParaRPr lang="en-US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68216"/>
              </p:ext>
            </p:extLst>
          </p:nvPr>
        </p:nvGraphicFramePr>
        <p:xfrm>
          <a:off x="683568" y="1340768"/>
          <a:ext cx="7920879" cy="466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6026"/>
                <a:gridCol w="4835420"/>
                <a:gridCol w="1179433"/>
              </a:tblGrid>
              <a:tr h="243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Požiadavka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Popis odchýlky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Frekvencia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Polohovanie pacienta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Pacient nie je od pása nadol celkom vyzlečený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68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GTV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Chýbanie GTV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Tkanivo prostaty mimo GTV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2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CTV 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Zahrnutie steny rekta do CTV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Zahrnutie laterálnych častí </a:t>
                      </a:r>
                      <a:r>
                        <a:rPr lang="sk-SK" sz="1800" dirty="0" err="1">
                          <a:effectLst/>
                        </a:rPr>
                        <a:t>seminálnych</a:t>
                      </a:r>
                      <a:r>
                        <a:rPr lang="sk-SK" sz="1800" dirty="0">
                          <a:effectLst/>
                        </a:rPr>
                        <a:t> </a:t>
                      </a:r>
                      <a:r>
                        <a:rPr lang="sk-SK" sz="1800" dirty="0" err="1">
                          <a:effectLst/>
                        </a:rPr>
                        <a:t>vezikúl</a:t>
                      </a:r>
                      <a:endParaRPr lang="sk-SK" sz="18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Chýbanie expanzie GTV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3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PTV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-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-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36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OaR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Dolný okraj rekta pod dolným okrajom sedacej kosti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Horný okraj rekta nedosahuje po </a:t>
                      </a:r>
                      <a:r>
                        <a:rPr lang="sk-SK" sz="1800" dirty="0" err="1">
                          <a:effectLst/>
                        </a:rPr>
                        <a:t>sigmoidnú</a:t>
                      </a:r>
                      <a:r>
                        <a:rPr lang="sk-SK" sz="1800" dirty="0">
                          <a:effectLst/>
                        </a:rPr>
                        <a:t> kľučku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Zahrnutie sigmy do rekta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Zakreslené len hlavice  </a:t>
                      </a:r>
                      <a:r>
                        <a:rPr lang="sk-SK" sz="1800" dirty="0" err="1">
                          <a:effectLst/>
                        </a:rPr>
                        <a:t>femurov</a:t>
                      </a:r>
                      <a:r>
                        <a:rPr lang="sk-SK" sz="1800" dirty="0">
                          <a:effectLst/>
                        </a:rPr>
                        <a:t> pre bedrové kĺby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J</a:t>
                      </a:r>
                      <a:endParaRPr lang="sk-SK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3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Dozimetria PTV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Nedosiahnutá minimálna predpísaná dávka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3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Dozimetria OaR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Vysoká dávka v bedrových kĺboch pri technike box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293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Karcinóm hlavy a krku</a:t>
            </a:r>
            <a:endParaRPr lang="en-US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760406"/>
              </p:ext>
            </p:extLst>
          </p:nvPr>
        </p:nvGraphicFramePr>
        <p:xfrm>
          <a:off x="755577" y="1700808"/>
          <a:ext cx="7992887" cy="466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3354"/>
                <a:gridCol w="4879379"/>
                <a:gridCol w="1190154"/>
              </a:tblGrid>
              <a:tr h="2423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Požiadavka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Popis odchýlky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Frekvencia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23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Polohovanie pacienta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-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-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23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GTV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Mierne nadhodnotenie rozsahu GTV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0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69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Ohraničenie CTV 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V CTV2 zahrnuté mäkké podnebie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Zahrnutie oblasti </a:t>
                      </a:r>
                      <a:r>
                        <a:rPr lang="sk-SK" sz="1800" dirty="0" err="1" smtClean="0">
                          <a:effectLst/>
                        </a:rPr>
                        <a:t>Ia</a:t>
                      </a:r>
                      <a:r>
                        <a:rPr lang="sk-SK" sz="1800" dirty="0" smtClean="0">
                          <a:effectLst/>
                        </a:rPr>
                        <a:t> </a:t>
                      </a:r>
                      <a:r>
                        <a:rPr lang="sk-SK" sz="1800" dirty="0">
                          <a:effectLst/>
                        </a:rPr>
                        <a:t>pri primárnom tumore v  orofaryngu do PTV1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Extenzívny objem pre </a:t>
                      </a:r>
                      <a:r>
                        <a:rPr lang="sk-SK" sz="1800" dirty="0" err="1">
                          <a:effectLst/>
                        </a:rPr>
                        <a:t>retrofaryngeálne</a:t>
                      </a:r>
                      <a:r>
                        <a:rPr lang="sk-SK" sz="1800" dirty="0">
                          <a:effectLst/>
                        </a:rPr>
                        <a:t> uzliny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Oblasť </a:t>
                      </a:r>
                      <a:r>
                        <a:rPr lang="sk-SK" sz="1800" dirty="0" err="1">
                          <a:effectLst/>
                        </a:rPr>
                        <a:t>Ib</a:t>
                      </a:r>
                      <a:r>
                        <a:rPr lang="sk-SK" sz="1800" dirty="0">
                          <a:effectLst/>
                        </a:rPr>
                        <a:t> v CTV2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23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PTV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Chýbanie PTV2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Ohraničenie OaR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Nesprávne ohraničenie ústnej dutiny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Nesprávne ohraničenie pravej a ľavej kochley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J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71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Dozimetria PTV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Predpis dávky nad 54 Gy v 30 frakciách pre profylaktické ožiarenie krku (cN0) pri SIB IMRT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Poddávkovanie PTV kvôli šetreniu parotis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sk-SK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J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Dozimetria OaR</a:t>
                      </a:r>
                      <a:endParaRPr lang="sk-SK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Prekročený odporúčaný dávkový limit pre ústnu dutinu a </a:t>
                      </a:r>
                      <a:r>
                        <a:rPr lang="sk-SK" sz="1800" dirty="0" err="1">
                          <a:effectLst/>
                        </a:rPr>
                        <a:t>gl</a:t>
                      </a:r>
                      <a:r>
                        <a:rPr lang="sk-SK" sz="1800" dirty="0">
                          <a:effectLst/>
                        </a:rPr>
                        <a:t>. </a:t>
                      </a:r>
                      <a:r>
                        <a:rPr lang="sk-SK" sz="1800" dirty="0" err="1" smtClean="0">
                          <a:effectLst/>
                        </a:rPr>
                        <a:t>parotis</a:t>
                      </a:r>
                      <a:r>
                        <a:rPr lang="sk-SK" sz="1800" dirty="0" smtClean="0">
                          <a:effectLst/>
                        </a:rPr>
                        <a:t> pri IMRT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O</a:t>
                      </a:r>
                      <a:endParaRPr lang="sk-SK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733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06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Problémy rádioterapie na Slovensku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k-SK" dirty="0" smtClean="0"/>
              <a:t>nedostatočné technologické vybavenie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heterogenita v plánovaní rádioterapie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27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Záver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máme vypracované protokoly pre 3D CRT plánovanie pre 6 typov nádorov a dostupné pre naše pracoviská</a:t>
            </a:r>
          </a:p>
          <a:p>
            <a:r>
              <a:rPr lang="sk-SK" dirty="0" smtClean="0"/>
              <a:t>pomocou spätnej väzby sme upozornili na niektoré odchýlky pri plánovaní</a:t>
            </a:r>
          </a:p>
          <a:p>
            <a:r>
              <a:rPr lang="sk-SK" dirty="0" smtClean="0"/>
              <a:t>projekt prispel k zlepšeniu klinickej praxe na národnej úrovni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1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Zlepšenie plánovania konformnej rádioterapie na Slovensku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4065315"/>
          </a:xfrm>
        </p:spPr>
        <p:txBody>
          <a:bodyPr/>
          <a:lstStyle/>
          <a:p>
            <a:r>
              <a:rPr lang="sk-SK" dirty="0" smtClean="0"/>
              <a:t>cieľ: zlepšenie liečby zhubných nádorov na Slovensku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 smtClean="0"/>
              <a:t>prostriedok: štandardizácia plánovania 3D – konformnej rádioterapie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33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2143556" cy="30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538"/>
            <a:ext cx="6726585" cy="12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262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48680"/>
            <a:ext cx="8229600" cy="868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altLang="en-US" sz="3600" dirty="0" smtClean="0"/>
              <a:t>Implementácia 3D CRT</a:t>
            </a:r>
            <a:endParaRPr lang="sk-SK" altLang="en-US" sz="3600" noProof="1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altLang="en-US" sz="2800" dirty="0" smtClean="0"/>
              <a:t>požiadavky:</a:t>
            </a:r>
          </a:p>
          <a:p>
            <a:pPr lvl="1">
              <a:defRPr/>
            </a:pPr>
            <a:r>
              <a:rPr lang="sk-SK" altLang="en-US" sz="2400" dirty="0" smtClean="0"/>
              <a:t>technologické </a:t>
            </a:r>
          </a:p>
          <a:p>
            <a:pPr lvl="1">
              <a:defRPr/>
            </a:pPr>
            <a:r>
              <a:rPr lang="sk-SK" altLang="en-US" sz="2400" dirty="0" smtClean="0"/>
              <a:t>skúsenosti s 3DCRT plánovaním RT</a:t>
            </a:r>
          </a:p>
          <a:p>
            <a:pPr lvl="1">
              <a:defRPr/>
            </a:pPr>
            <a:r>
              <a:rPr lang="sk-SK" altLang="en-US" sz="2400" dirty="0" smtClean="0"/>
              <a:t>kontrola kvality plánovania</a:t>
            </a:r>
          </a:p>
          <a:p>
            <a:pPr>
              <a:defRPr/>
            </a:pPr>
            <a:r>
              <a:rPr lang="sk-SK" altLang="en-US" sz="2800" dirty="0" smtClean="0"/>
              <a:t>prostriedky:</a:t>
            </a:r>
          </a:p>
          <a:p>
            <a:pPr lvl="1">
              <a:defRPr/>
            </a:pPr>
            <a:r>
              <a:rPr lang="sk-SK" altLang="en-US" sz="2400" dirty="0" smtClean="0"/>
              <a:t>systematický dlhodobý plán a koncepcia technologického rozvoja </a:t>
            </a:r>
          </a:p>
          <a:p>
            <a:pPr lvl="1">
              <a:defRPr/>
            </a:pPr>
            <a:r>
              <a:rPr lang="sk-SK" altLang="en-US" sz="2400" dirty="0" smtClean="0"/>
              <a:t>reálna úhrada liečby zdravotnými poisťovňami</a:t>
            </a:r>
          </a:p>
          <a:p>
            <a:pPr lvl="1">
              <a:defRPr/>
            </a:pPr>
            <a:r>
              <a:rPr lang="sk-SK" altLang="en-US" sz="2400" dirty="0" smtClean="0"/>
              <a:t>štandardizácia protokolov a klinickej praxe</a:t>
            </a:r>
          </a:p>
          <a:p>
            <a:pPr lvl="1">
              <a:defRPr/>
            </a:pPr>
            <a:r>
              <a:rPr lang="sk-SK" altLang="en-US" sz="2400" dirty="0" smtClean="0"/>
              <a:t>sledovanie indikátorov kvality liečby</a:t>
            </a:r>
          </a:p>
          <a:p>
            <a:pPr marL="457200" lvl="1" indent="0">
              <a:buNone/>
              <a:defRPr/>
            </a:pPr>
            <a:endParaRPr lang="sk-SK" altLang="en-US" sz="2400" dirty="0" smtClean="0"/>
          </a:p>
          <a:p>
            <a:pPr marL="457200" lvl="1" indent="0">
              <a:buFontTx/>
              <a:buNone/>
              <a:defRPr/>
            </a:pPr>
            <a:endParaRPr lang="sk-SK" altLang="en-US" sz="2400" dirty="0" smtClean="0"/>
          </a:p>
          <a:p>
            <a:pPr lvl="1">
              <a:defRPr/>
            </a:pPr>
            <a:endParaRPr lang="sk-SK" altLang="en-US" sz="2400" dirty="0" smtClean="0"/>
          </a:p>
          <a:p>
            <a:pPr lvl="1">
              <a:defRPr/>
            </a:pPr>
            <a:endParaRPr lang="sk-SK" altLang="en-US" sz="2400" noProof="1" smtClean="0"/>
          </a:p>
        </p:txBody>
      </p:sp>
      <p:cxnSp>
        <p:nvCxnSpPr>
          <p:cNvPr id="6" name="Rovná spojnica 5"/>
          <p:cNvCxnSpPr/>
          <p:nvPr/>
        </p:nvCxnSpPr>
        <p:spPr>
          <a:xfrm>
            <a:off x="914400" y="1524000"/>
            <a:ext cx="7315200" cy="0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ál 6"/>
          <p:cNvSpPr/>
          <p:nvPr/>
        </p:nvSpPr>
        <p:spPr>
          <a:xfrm>
            <a:off x="1043608" y="5157192"/>
            <a:ext cx="597666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Štruktúra projektu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k-SK" dirty="0" smtClean="0"/>
              <a:t>príprava:</a:t>
            </a:r>
          </a:p>
          <a:p>
            <a:pPr marL="914400" lvl="1" indent="-514350">
              <a:buFont typeface="+mj-lt"/>
              <a:buAutoNum type="alphaLcPeriod"/>
            </a:pPr>
            <a:r>
              <a:rPr lang="sk-SK" dirty="0" smtClean="0"/>
              <a:t>navrhnutie protokolov</a:t>
            </a:r>
          </a:p>
          <a:p>
            <a:pPr marL="914400" lvl="1" indent="-514350">
              <a:buFont typeface="+mj-lt"/>
              <a:buAutoNum type="alphaLcPeriod"/>
            </a:pPr>
            <a:r>
              <a:rPr lang="sk-SK" dirty="0"/>
              <a:t>vytvorenie infraštruktúry pre hodnotenie RT </a:t>
            </a:r>
            <a:r>
              <a:rPr lang="sk-SK" dirty="0" smtClean="0"/>
              <a:t>plánov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hodnotenie RT plánov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zlepšenie zručností v plánovaní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overenie kompetencie a jej potvrdenie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3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Príprava protokolov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sk-SK" dirty="0" smtClean="0"/>
              <a:t>6 diagnóz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prostata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prsník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hlava a krk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konečník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F0"/>
                </a:solidFill>
              </a:rPr>
              <a:t>mozog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err="1" smtClean="0">
                <a:solidFill>
                  <a:srgbClr val="00B0F0"/>
                </a:solidFill>
              </a:rPr>
              <a:t>uterus</a:t>
            </a:r>
            <a:endParaRPr lang="sk-SK" dirty="0" smtClean="0">
              <a:solidFill>
                <a:srgbClr val="00B0F0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1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Infraštruktúra pre hodnotenie RT plánov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sk-SK" dirty="0" smtClean="0"/>
              <a:t>VOÚ</a:t>
            </a:r>
          </a:p>
          <a:p>
            <a:pPr lvl="1"/>
            <a:r>
              <a:rPr lang="sk-SK" dirty="0" smtClean="0">
                <a:solidFill>
                  <a:srgbClr val="92D050"/>
                </a:solidFill>
              </a:rPr>
              <a:t>prostata</a:t>
            </a:r>
          </a:p>
          <a:p>
            <a:pPr lvl="1"/>
            <a:r>
              <a:rPr lang="sk-SK" dirty="0" smtClean="0">
                <a:solidFill>
                  <a:srgbClr val="FFFF00"/>
                </a:solidFill>
              </a:rPr>
              <a:t>hlava a krk</a:t>
            </a:r>
          </a:p>
          <a:p>
            <a:pPr lvl="1"/>
            <a:r>
              <a:rPr lang="sk-SK" dirty="0" smtClean="0">
                <a:solidFill>
                  <a:srgbClr val="00B0F0"/>
                </a:solidFill>
              </a:rPr>
              <a:t>mozog</a:t>
            </a:r>
          </a:p>
          <a:p>
            <a:pPr lvl="1"/>
            <a:endParaRPr lang="sk-SK" dirty="0"/>
          </a:p>
          <a:p>
            <a:r>
              <a:rPr lang="sk-SK" dirty="0" smtClean="0"/>
              <a:t>NOÚ</a:t>
            </a:r>
          </a:p>
          <a:p>
            <a:pPr lvl="1"/>
            <a:r>
              <a:rPr lang="sk-SK" dirty="0" smtClean="0">
                <a:solidFill>
                  <a:srgbClr val="92D050"/>
                </a:solidFill>
              </a:rPr>
              <a:t>prsník</a:t>
            </a:r>
          </a:p>
          <a:p>
            <a:pPr lvl="1"/>
            <a:r>
              <a:rPr lang="sk-SK" dirty="0" smtClean="0">
                <a:solidFill>
                  <a:srgbClr val="FFFF00"/>
                </a:solidFill>
              </a:rPr>
              <a:t>rektum</a:t>
            </a:r>
          </a:p>
          <a:p>
            <a:pPr lvl="1"/>
            <a:r>
              <a:rPr lang="sk-SK" dirty="0" err="1" smtClean="0">
                <a:solidFill>
                  <a:srgbClr val="00B0F0"/>
                </a:solidFill>
              </a:rPr>
              <a:t>uterus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/>
          <a:p>
            <a:r>
              <a:rPr lang="sk-SK" dirty="0" smtClean="0"/>
              <a:t>centrálny server </a:t>
            </a:r>
          </a:p>
          <a:p>
            <a:r>
              <a:rPr lang="sk-SK" dirty="0" smtClean="0"/>
              <a:t>hodnotitelia</a:t>
            </a:r>
          </a:p>
          <a:p>
            <a:r>
              <a:rPr lang="sk-SK" dirty="0" smtClean="0"/>
              <a:t>prípady </a:t>
            </a:r>
            <a:r>
              <a:rPr lang="sk-SK" dirty="0" err="1" smtClean="0"/>
              <a:t>dummy</a:t>
            </a:r>
            <a:endParaRPr lang="sk-SK" dirty="0" smtClean="0"/>
          </a:p>
          <a:p>
            <a:r>
              <a:rPr lang="sk-SK" dirty="0" smtClean="0"/>
              <a:t>formuláre </a:t>
            </a:r>
            <a:r>
              <a:rPr lang="sk-SK" dirty="0" smtClean="0"/>
              <a:t>pre hodnotenie:</a:t>
            </a:r>
          </a:p>
          <a:p>
            <a:pPr lvl="1"/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endParaRPr lang="sk-SK" dirty="0" smtClean="0"/>
          </a:p>
          <a:p>
            <a:pPr lvl="1"/>
            <a:r>
              <a:rPr lang="sk-SK" dirty="0" err="1" smtClean="0"/>
              <a:t>real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endParaRPr lang="sk-SK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8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Úloha IAEA</a:t>
            </a:r>
            <a:endParaRPr lang="en-US" dirty="0"/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sk-SK" dirty="0" smtClean="0"/>
              <a:t>schválenie protokolov</a:t>
            </a:r>
          </a:p>
          <a:p>
            <a:r>
              <a:rPr lang="sk-SK" dirty="0" smtClean="0"/>
              <a:t>schválenie dokumentácie</a:t>
            </a:r>
          </a:p>
          <a:p>
            <a:r>
              <a:rPr lang="sk-SK" dirty="0" smtClean="0"/>
              <a:t>schválenie</a:t>
            </a:r>
          </a:p>
          <a:p>
            <a:pPr lvl="1"/>
            <a:r>
              <a:rPr lang="sk-SK" dirty="0" smtClean="0"/>
              <a:t>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endParaRPr lang="sk-SK" dirty="0" smtClean="0"/>
          </a:p>
          <a:p>
            <a:pPr lvl="1"/>
            <a:r>
              <a:rPr lang="sk-SK" dirty="0" smtClean="0"/>
              <a:t>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</a:t>
            </a:r>
            <a:r>
              <a:rPr lang="sk-SK" dirty="0" err="1" smtClean="0"/>
              <a:t>plan</a:t>
            </a:r>
            <a:r>
              <a:rPr lang="sk-SK" dirty="0" smtClean="0"/>
              <a:t> vypracovaný hodnotiteľmi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6712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677</Words>
  <Application>Microsoft Office PowerPoint</Application>
  <PresentationFormat>Prezentácia na obrazovke (4:3)</PresentationFormat>
  <Paragraphs>293</Paragraphs>
  <Slides>20</Slides>
  <Notes>7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1" baseType="lpstr">
      <vt:lpstr>Motív Office</vt:lpstr>
      <vt:lpstr>Zlepšenie plánovania konformnej rádioterapie na Slovensku  Pavol Dubinský, Martin Jasenčak, Margita Pobijaková</vt:lpstr>
      <vt:lpstr>Problémy rádioterapie na Slovensku</vt:lpstr>
      <vt:lpstr>Zlepšenie plánovania konformnej rádioterapie na Slovensku</vt:lpstr>
      <vt:lpstr>Prezentácia programu PowerPoint</vt:lpstr>
      <vt:lpstr>Prezentácia programu PowerPoint</vt:lpstr>
      <vt:lpstr>Štruktúra projektu</vt:lpstr>
      <vt:lpstr>Príprava protokolov</vt:lpstr>
      <vt:lpstr>Infraštruktúra pre hodnotenie RT plánov</vt:lpstr>
      <vt:lpstr>Úloha IAEA</vt:lpstr>
      <vt:lpstr>Prezentácia programu PowerPoint</vt:lpstr>
      <vt:lpstr>Pracoviská</vt:lpstr>
      <vt:lpstr>Hodnotenie: Dummy case evaluation form</vt:lpstr>
      <vt:lpstr>Hodnotenie: Real case review form</vt:lpstr>
      <vt:lpstr>Výsledky: odoslané plány</vt:lpstr>
      <vt:lpstr>Zapojenie pracovísk:                            dummy case aj real case spolu</vt:lpstr>
      <vt:lpstr>Karcinóm prsníka</vt:lpstr>
      <vt:lpstr>Karcinóm prostaty</vt:lpstr>
      <vt:lpstr>Karcinóm hlavy a krku</vt:lpstr>
      <vt:lpstr>MJ</vt:lpstr>
      <vt:lpstr>Záver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Charakteristika a ciele projektu (Project description and aims) </dc:title>
  <dc:creator>uzivatel</dc:creator>
  <cp:lastModifiedBy>uzivatel</cp:lastModifiedBy>
  <cp:revision>36</cp:revision>
  <dcterms:created xsi:type="dcterms:W3CDTF">2014-05-04T17:51:23Z</dcterms:created>
  <dcterms:modified xsi:type="dcterms:W3CDTF">2016-05-11T18:48:24Z</dcterms:modified>
</cp:coreProperties>
</file>