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5"/>
  </p:notesMasterIdLst>
  <p:sldIdLst>
    <p:sldId id="284" r:id="rId2"/>
    <p:sldId id="291" r:id="rId3"/>
    <p:sldId id="346" r:id="rId4"/>
    <p:sldId id="326" r:id="rId5"/>
    <p:sldId id="331" r:id="rId6"/>
    <p:sldId id="329" r:id="rId7"/>
    <p:sldId id="332" r:id="rId8"/>
    <p:sldId id="347" r:id="rId9"/>
    <p:sldId id="333" r:id="rId10"/>
    <p:sldId id="330" r:id="rId11"/>
    <p:sldId id="343" r:id="rId12"/>
    <p:sldId id="335" r:id="rId13"/>
    <p:sldId id="341" r:id="rId14"/>
    <p:sldId id="340" r:id="rId15"/>
    <p:sldId id="336" r:id="rId16"/>
    <p:sldId id="348" r:id="rId17"/>
    <p:sldId id="338" r:id="rId18"/>
    <p:sldId id="322" r:id="rId19"/>
    <p:sldId id="342" r:id="rId20"/>
    <p:sldId id="350" r:id="rId21"/>
    <p:sldId id="365" r:id="rId22"/>
    <p:sldId id="366" r:id="rId23"/>
    <p:sldId id="367" r:id="rId24"/>
    <p:sldId id="369" r:id="rId25"/>
    <p:sldId id="370" r:id="rId26"/>
    <p:sldId id="371" r:id="rId27"/>
    <p:sldId id="372" r:id="rId28"/>
    <p:sldId id="373" r:id="rId29"/>
    <p:sldId id="374" r:id="rId30"/>
    <p:sldId id="375" r:id="rId31"/>
    <p:sldId id="376" r:id="rId32"/>
    <p:sldId id="377" r:id="rId33"/>
    <p:sldId id="292" r:id="rId34"/>
  </p:sldIdLst>
  <p:sldSz cx="9144000" cy="6858000" type="screen4x3"/>
  <p:notesSz cx="6761163" cy="9942513"/>
  <p:defaultTextStyle>
    <a:defPPr>
      <a:defRPr lang="sk-SK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FFBB61"/>
    <a:srgbClr val="993366"/>
    <a:srgbClr val="CC33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5" autoAdjust="0"/>
    <p:restoredTop sz="87034" autoAdjust="0"/>
  </p:normalViewPr>
  <p:slideViewPr>
    <p:cSldViewPr>
      <p:cViewPr>
        <p:scale>
          <a:sx n="60" d="100"/>
          <a:sy n="60" d="100"/>
        </p:scale>
        <p:origin x="-798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w Cen MT" pitchFamily="34" charset="-18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29761" y="0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w Cen MT" pitchFamily="34" charset="-18"/>
              </a:defRPr>
            </a:lvl1pPr>
          </a:lstStyle>
          <a:p>
            <a:pPr>
              <a:defRPr/>
            </a:pPr>
            <a:fld id="{86A6F4BE-C411-4862-9469-39D03A134A02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117" y="4722694"/>
            <a:ext cx="5408930" cy="447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noProof="0" smtClean="0"/>
              <a:t>Kliknite sem a upravte štýly predlohy textu.</a:t>
            </a:r>
          </a:p>
          <a:p>
            <a:pPr lvl="1"/>
            <a:r>
              <a:rPr lang="sk-SK" noProof="0" smtClean="0"/>
              <a:t>Druhá úroveň</a:t>
            </a:r>
          </a:p>
          <a:p>
            <a:pPr lvl="2"/>
            <a:r>
              <a:rPr lang="sk-SK" noProof="0" smtClean="0"/>
              <a:t>Tretia úroveň</a:t>
            </a:r>
          </a:p>
          <a:p>
            <a:pPr lvl="3"/>
            <a:r>
              <a:rPr lang="sk-SK" noProof="0" smtClean="0"/>
              <a:t>Štvrtá úroveň</a:t>
            </a:r>
          </a:p>
          <a:p>
            <a:pPr lvl="4"/>
            <a:r>
              <a:rPr lang="sk-SK" noProof="0" smtClean="0"/>
              <a:t>Piata úroveň</a:t>
            </a: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3662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w Cen MT" pitchFamily="34" charset="-18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29761" y="9443662"/>
            <a:ext cx="2929837" cy="4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w Cen MT" pitchFamily="34" charset="-18"/>
              </a:defRPr>
            </a:lvl1pPr>
          </a:lstStyle>
          <a:p>
            <a:pPr>
              <a:defRPr/>
            </a:pPr>
            <a:fld id="{BB1AADF3-B5E7-43F8-A464-10D5C575BC99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673428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199913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14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15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24998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37892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CB97EA1-E906-49D7-9685-16E5E74BE40B}" type="slidenum">
              <a:rPr lang="sk-SK" altLang="en-US" sz="1200" smtClean="0">
                <a:latin typeface="Tw Cen MT" pitchFamily="34" charset="-18"/>
              </a:rPr>
              <a:pPr eaLnBrk="1" hangingPunct="1"/>
              <a:t>20</a:t>
            </a:fld>
            <a:endParaRPr lang="sk-SK" altLang="en-US" sz="1200" smtClean="0">
              <a:latin typeface="Tw Cen MT" pitchFamily="34" charset="-1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k-SK" smtClean="0"/>
          </a:p>
        </p:txBody>
      </p:sp>
      <p:sp>
        <p:nvSpPr>
          <p:cNvPr id="38916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7D6BD3-13BA-4322-9E7E-1A8966281F1B}" type="slidenum">
              <a:rPr lang="sk-SK" smtClean="0"/>
              <a:pPr/>
              <a:t>21</a:t>
            </a:fld>
            <a:endParaRPr lang="sk-SK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k-SK" smtClean="0"/>
          </a:p>
        </p:txBody>
      </p:sp>
      <p:sp>
        <p:nvSpPr>
          <p:cNvPr id="39940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D389C5-1922-4DBF-91E9-BB13D6378353}" type="slidenum">
              <a:rPr lang="sk-SK" smtClean="0"/>
              <a:pPr/>
              <a:t>22</a:t>
            </a:fld>
            <a:endParaRPr lang="sk-SK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k-SK" smtClean="0"/>
          </a:p>
        </p:txBody>
      </p:sp>
      <p:sp>
        <p:nvSpPr>
          <p:cNvPr id="40964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62A12-0C78-4FA6-9373-5A829F85D3B1}" type="slidenum">
              <a:rPr lang="sk-SK" smtClean="0"/>
              <a:pPr/>
              <a:t>23</a:t>
            </a:fld>
            <a:endParaRPr lang="sk-SK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k-SK" smtClean="0"/>
          </a:p>
        </p:txBody>
      </p:sp>
      <p:sp>
        <p:nvSpPr>
          <p:cNvPr id="43012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26AD5A-2AF1-4FAB-8608-6BAEEDD68E0E}" type="slidenum">
              <a:rPr lang="sk-SK" smtClean="0"/>
              <a:pPr/>
              <a:t>24</a:t>
            </a:fld>
            <a:endParaRPr lang="sk-SK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k-SK" smtClean="0"/>
          </a:p>
        </p:txBody>
      </p:sp>
      <p:sp>
        <p:nvSpPr>
          <p:cNvPr id="44036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21DBC7-59DB-4786-8FDA-53E482DA416E}" type="slidenum">
              <a:rPr lang="sk-SK" smtClean="0"/>
              <a:pPr/>
              <a:t>25</a:t>
            </a:fld>
            <a:endParaRPr lang="sk-SK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k-SK" smtClean="0"/>
          </a:p>
        </p:txBody>
      </p:sp>
      <p:sp>
        <p:nvSpPr>
          <p:cNvPr id="45060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1C1453-695F-4400-ADA8-6E1D47D77D9B}" type="slidenum">
              <a:rPr lang="sk-SK" smtClean="0"/>
              <a:pPr/>
              <a:t>26</a:t>
            </a:fld>
            <a:endParaRPr lang="sk-SK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k-SK" smtClean="0"/>
          </a:p>
        </p:txBody>
      </p:sp>
      <p:sp>
        <p:nvSpPr>
          <p:cNvPr id="46084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174011-CE22-40F7-8058-CAA5DD30F802}" type="slidenum">
              <a:rPr lang="sk-SK" smtClean="0"/>
              <a:pPr/>
              <a:t>27</a:t>
            </a:fld>
            <a:endParaRPr lang="sk-SK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k-SK" smtClean="0"/>
          </a:p>
        </p:txBody>
      </p:sp>
      <p:sp>
        <p:nvSpPr>
          <p:cNvPr id="47108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EBC528-3C35-482C-982A-81882DD9CF03}" type="slidenum">
              <a:rPr lang="sk-SK" smtClean="0"/>
              <a:pPr/>
              <a:t>28</a:t>
            </a:fld>
            <a:endParaRPr lang="sk-SK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k-SK" smtClean="0"/>
          </a:p>
        </p:txBody>
      </p:sp>
      <p:sp>
        <p:nvSpPr>
          <p:cNvPr id="48132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E8BC17-1C0D-4CBE-8E71-2C5BE87D18FE}" type="slidenum">
              <a:rPr lang="sk-SK" smtClean="0"/>
              <a:pPr/>
              <a:t>29</a:t>
            </a:fld>
            <a:endParaRPr lang="sk-SK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k-SK" smtClean="0"/>
          </a:p>
        </p:txBody>
      </p:sp>
      <p:sp>
        <p:nvSpPr>
          <p:cNvPr id="49156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C65F64-4857-4666-B768-E9F7B9A4282A}" type="slidenum">
              <a:rPr lang="sk-SK" smtClean="0"/>
              <a:pPr/>
              <a:t>30</a:t>
            </a:fld>
            <a:endParaRPr lang="sk-SK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k-SK" smtClean="0"/>
          </a:p>
        </p:txBody>
      </p:sp>
      <p:sp>
        <p:nvSpPr>
          <p:cNvPr id="50180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83D382-C175-4AAA-BEDC-FAE404696029}" type="slidenum">
              <a:rPr lang="sk-SK" smtClean="0"/>
              <a:pPr/>
              <a:t>31</a:t>
            </a:fld>
            <a:endParaRPr lang="sk-SK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Zástupný symbol obrazu snímky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Zástupný symbol poznámok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sk-SK" smtClean="0"/>
          </a:p>
        </p:txBody>
      </p:sp>
      <p:sp>
        <p:nvSpPr>
          <p:cNvPr id="51204" name="Zástupný symbol čísla snímky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4072E7-B1A7-4079-9392-63685C7C3541}" type="slidenum">
              <a:rPr lang="sk-SK" smtClean="0"/>
              <a:pPr/>
              <a:t>32</a:t>
            </a:fld>
            <a:endParaRPr lang="sk-SK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AADF3-B5E7-43F8-A464-10D5C575BC99}" type="slidenum">
              <a:rPr lang="sk-SK" smtClean="0"/>
              <a:pPr>
                <a:defRPr/>
              </a:pPr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95159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5" name="Obdĺžnik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Obdĺžnik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sk-SK" smtClean="0"/>
              <a:t>Kliknite sem a upravte štýl predlohy podnadpisov.</a:t>
            </a:r>
            <a:endParaRPr lang="en-US"/>
          </a:p>
        </p:txBody>
      </p:sp>
      <p:sp>
        <p:nvSpPr>
          <p:cNvPr id="7" name="Zástupný symbol dátumu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49FEA3E-F623-4F63-A2AC-5B266D513D41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10" name="Zástupný symbol päty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11" name="Zástupný symbol čísla snímky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3B1A563-B86C-4369-A121-DEDB45C8C6CA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382D2-8B0F-42B1-9999-8647C29098E6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5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CF553-BB89-461E-8CB4-D573FF886074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5" name="Obdĺžni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Obdĺžni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7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918246-92D5-4239-8CAD-301A90671FC8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8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9" name="Zástupný symbol čísla snímky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2665B-DF6F-4B5B-990D-758F67A292D0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6A952-3698-45A2-BC75-73945A59AC8B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4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BD435-92EF-43A1-8420-211431C059D6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8" name="Zástupný symbol obsahu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9597E-17E6-44DB-9692-F32D0204269D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5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6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F46E1-3362-41C1-9EC5-5D5B4926E3E2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ĺžni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5" name="Obdĺžni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Obdĺžni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7" name="Zástupný symbol dátumu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8FB53-1384-43D9-B289-5EA7207E2560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8" name="Zástupný symbol čísla snímky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20BEFCB-F9FE-4F4D-A77B-F6E423455DE7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sp>
        <p:nvSpPr>
          <p:cNvPr id="9" name="Zástupný symbol päty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dátumu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C4ACF8D-B582-4301-A6F8-7BD30F7C677D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6" name="Zástupný symbol čísla snímky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25DACE3-DB3D-4E07-83D5-473A33F5236B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sp>
        <p:nvSpPr>
          <p:cNvPr id="7" name="Zástupný symbol päty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16" name="Zástupný symbol textu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15" name="Zástupný symbol textu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7" name="Zástupný symbol dátumu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7EC3904-9443-43F3-BE31-E4DB7F95DF87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8" name="Zástupný symbol čísla snímky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A187FFB6-C228-4910-8538-2F8AE1FEFA3F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sp>
        <p:nvSpPr>
          <p:cNvPr id="9" name="Zástupný symbol päty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34A65-649F-4D66-BD8A-3AFCFE77B4B0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4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5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F76E79-2EB0-42DE-9C19-8E78101B8581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4802A-4A71-4481-BBCC-5B74071EBDDD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3B364164-6B2F-4B74-B5F2-97890688EC58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9" name="Zástupný symbol obsahu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5" name="Zástupný symbol dátumu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D462-CD52-4FE5-8736-88A77B46C829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6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Zástupný symbol čísla snímky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52B5B-F1A8-48EB-AF36-86D8FA70B778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ĺžnik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6" name="Obdĺžnik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7" name="Obdĺžnik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8" name="Obdĺžnik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sk-SK" smtClean="0"/>
              <a:t>Kliknite sem a upravte štýl predlohy nadpisov.</a:t>
            </a:r>
            <a:endParaRPr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sk-SK" noProof="0" smtClean="0"/>
              <a:t>Ak chcete pridať obrázok, kliknite na ikonu</a:t>
            </a:r>
            <a:endParaRPr lang="en-US" noProof="0" dirty="0"/>
          </a:p>
        </p:txBody>
      </p:sp>
      <p:sp>
        <p:nvSpPr>
          <p:cNvPr id="9" name="Zástupný symbol dátumu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D0A0C3D-B164-4846-A02B-E5EE089D7527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10" name="Zástupný symbol čísla snímky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2BE12B24-216A-41C0-988A-F4C18CA1F119}" type="slidenum">
              <a:rPr lang="sk-SK"/>
              <a:pPr>
                <a:defRPr/>
              </a:pPr>
              <a:t>‹#›</a:t>
            </a:fld>
            <a:endParaRPr lang="sk-SK"/>
          </a:p>
        </p:txBody>
      </p:sp>
      <p:sp>
        <p:nvSpPr>
          <p:cNvPr id="11" name="Zástupný symbol päty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nadpisu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 predlohy nadpisov.</a:t>
            </a:r>
            <a:endParaRPr lang="en-US" smtClean="0"/>
          </a:p>
        </p:txBody>
      </p:sp>
      <p:sp>
        <p:nvSpPr>
          <p:cNvPr id="1027" name="Zástupný symbol textu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smtClean="0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17E135-6CAB-4E15-82DB-F6BA9C9E7833}" type="datetimeFigureOut">
              <a:rPr lang="sk-SK"/>
              <a:pPr>
                <a:defRPr/>
              </a:pPr>
              <a:t>14. 5. 2016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sk-SK"/>
          </a:p>
        </p:txBody>
      </p:sp>
      <p:sp>
        <p:nvSpPr>
          <p:cNvPr id="7" name="Obdĺžnik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8" name="Obdĺžnik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9" name="Obdĺžnik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dirty="0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12E8A8-ACA7-4838-B3EA-5C67C9F1BAC3}" type="slidenum">
              <a:rPr lang="sk-SK"/>
              <a:pPr>
                <a:defRPr/>
              </a:pPr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6" r:id="rId2"/>
    <p:sldLayoutId id="2147483758" r:id="rId3"/>
    <p:sldLayoutId id="2147483759" r:id="rId4"/>
    <p:sldLayoutId id="2147483760" r:id="rId5"/>
    <p:sldLayoutId id="2147483755" r:id="rId6"/>
    <p:sldLayoutId id="2147483761" r:id="rId7"/>
    <p:sldLayoutId id="2147483754" r:id="rId8"/>
    <p:sldLayoutId id="2147483762" r:id="rId9"/>
    <p:sldLayoutId id="2147483753" r:id="rId10"/>
    <p:sldLayoutId id="2147483763" r:id="rId11"/>
    <p:sldLayoutId id="214748375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-18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7898" y="246608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Podnadpis 2"/>
          <p:cNvSpPr>
            <a:spLocks/>
          </p:cNvSpPr>
          <p:nvPr/>
        </p:nvSpPr>
        <p:spPr bwMode="auto">
          <a:xfrm>
            <a:off x="2411413" y="6091238"/>
            <a:ext cx="6732587" cy="65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konferencia </a:t>
            </a:r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Slovenskej</a:t>
            </a:r>
            <a:r>
              <a:rPr lang="sk-SK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spoločnosti 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radiačnej onkológie</a:t>
            </a:r>
          </a:p>
          <a:p>
            <a:r>
              <a:rPr lang="sk-SK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Trenčín, 13.-14</a:t>
            </a:r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sk-SK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201</a:t>
            </a:r>
            <a:r>
              <a:rPr lang="sk-SK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 </a:t>
            </a:r>
          </a:p>
        </p:txBody>
      </p:sp>
      <p:pic>
        <p:nvPicPr>
          <p:cNvPr id="1026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29" y="18864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61647" y="3704637"/>
            <a:ext cx="218681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b="1" dirty="0">
                <a:solidFill>
                  <a:schemeClr val="accent4">
                    <a:lumMod val="50000"/>
                  </a:schemeClr>
                </a:solidFill>
              </a:rPr>
              <a:t>Lojko D.</a:t>
            </a:r>
          </a:p>
          <a:p>
            <a:r>
              <a:rPr lang="sk-SK" dirty="0">
                <a:solidFill>
                  <a:schemeClr val="accent4">
                    <a:lumMod val="50000"/>
                  </a:schemeClr>
                </a:solidFill>
              </a:rPr>
              <a:t>Ligačová A. </a:t>
            </a:r>
          </a:p>
          <a:p>
            <a:r>
              <a:rPr lang="sk-SK" dirty="0">
                <a:solidFill>
                  <a:schemeClr val="accent4">
                    <a:lumMod val="50000"/>
                  </a:schemeClr>
                </a:solidFill>
              </a:rPr>
              <a:t>Bolješíková E.</a:t>
            </a:r>
          </a:p>
          <a:p>
            <a:r>
              <a:rPr lang="sk-SK" dirty="0">
                <a:solidFill>
                  <a:schemeClr val="accent4">
                    <a:lumMod val="50000"/>
                  </a:schemeClr>
                </a:solidFill>
              </a:rPr>
              <a:t>Šandorová M. </a:t>
            </a:r>
          </a:p>
          <a:p>
            <a:r>
              <a:rPr lang="sk-SK" dirty="0">
                <a:solidFill>
                  <a:schemeClr val="accent4">
                    <a:lumMod val="50000"/>
                  </a:schemeClr>
                </a:solidFill>
              </a:rPr>
              <a:t>Pleško M. </a:t>
            </a:r>
            <a:endParaRPr lang="en-US" sz="1800" dirty="0"/>
          </a:p>
        </p:txBody>
      </p:sp>
      <p:sp>
        <p:nvSpPr>
          <p:cNvPr id="8" name="Podnadpis 2"/>
          <p:cNvSpPr>
            <a:spLocks/>
          </p:cNvSpPr>
          <p:nvPr/>
        </p:nvSpPr>
        <p:spPr bwMode="auto">
          <a:xfrm>
            <a:off x="467544" y="6171630"/>
            <a:ext cx="1800200" cy="49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sk-SK" sz="1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www.ousa.sk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576" y="1196752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>
                <a:solidFill>
                  <a:schemeClr val="accent4">
                    <a:lumMod val="50000"/>
                  </a:schemeClr>
                </a:solidFill>
              </a:rPr>
              <a:t>Technika CSI v podmienkach OÚSA </a:t>
            </a:r>
            <a:r>
              <a:rPr lang="pl-PL" sz="4000" b="1" dirty="0" smtClean="0">
                <a:solidFill>
                  <a:schemeClr val="accent4">
                    <a:lumMod val="50000"/>
                  </a:schemeClr>
                </a:solidFill>
              </a:rPr>
              <a:t>(2013 </a:t>
            </a:r>
            <a:r>
              <a:rPr lang="pl-PL" sz="4000" b="1" dirty="0">
                <a:solidFill>
                  <a:schemeClr val="accent4">
                    <a:lumMod val="50000"/>
                  </a:schemeClr>
                </a:solidFill>
              </a:rPr>
              <a:t>– 2015</a:t>
            </a:r>
            <a:r>
              <a:rPr lang="pl-PL" sz="4000" b="1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 algn="ctr"/>
            <a:r>
              <a:rPr lang="pl-PL" sz="3200" i="1" dirty="0" smtClean="0">
                <a:solidFill>
                  <a:srgbClr val="C00000"/>
                </a:solidFill>
              </a:rPr>
              <a:t>- technická časť -</a:t>
            </a:r>
            <a:endParaRPr lang="en-US" sz="3200" i="1" dirty="0">
              <a:solidFill>
                <a:srgbClr val="C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86324" y="2339705"/>
            <a:ext cx="1626172" cy="442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 Výsledný sumárny plán CSI </a:t>
            </a:r>
            <a:r>
              <a:rPr lang="en-US" sz="3600" i="1" dirty="0" smtClean="0">
                <a:latin typeface="Arial" pitchFamily="34" charset="0"/>
                <a:cs typeface="Arial" pitchFamily="34" charset="0"/>
              </a:rPr>
              <a:t>(36Gy)</a:t>
            </a:r>
            <a:endParaRPr lang="sk-SK" sz="3600" i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451" y="4146576"/>
            <a:ext cx="2542523" cy="2522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C:\Users\Vladimir\Desktop\CSI obr do prednasky\Kotuc oblicky 36Gy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078" y="4132239"/>
            <a:ext cx="4073360" cy="2537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01437" y="-635048"/>
            <a:ext cx="2423139" cy="6806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38" y="1556791"/>
            <a:ext cx="755157" cy="2423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243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 Výsledný sumárny plán CSI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i="1" dirty="0" smtClean="0">
                <a:latin typeface="Arial" pitchFamily="34" charset="0"/>
                <a:cs typeface="Arial" pitchFamily="34" charset="0"/>
              </a:rPr>
              <a:t>(20Gy)</a:t>
            </a:r>
            <a:endParaRPr lang="sk-SK" sz="3600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209" y="4120998"/>
            <a:ext cx="4083565" cy="2522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711725" y="-538678"/>
            <a:ext cx="2448274" cy="6639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60" y="1556790"/>
            <a:ext cx="722581" cy="2448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2420" y="4120998"/>
            <a:ext cx="2475484" cy="2522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05202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Dozimetrické limity na kritické štruktúry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986" y="1918139"/>
            <a:ext cx="2451488" cy="2498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918139"/>
            <a:ext cx="2464412" cy="2510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145" y="1918139"/>
            <a:ext cx="2432319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46655" y="1556792"/>
            <a:ext cx="1925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800" dirty="0"/>
              <a:t>š</a:t>
            </a:r>
            <a:r>
              <a:rPr lang="sk-SK" sz="1800" dirty="0" smtClean="0"/>
              <a:t>ošovky </a:t>
            </a:r>
            <a:r>
              <a:rPr lang="en-US" sz="1800" dirty="0" smtClean="0"/>
              <a:t>&lt; 5Gy</a:t>
            </a:r>
            <a:endParaRPr lang="sk-SK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6416957" y="1556792"/>
            <a:ext cx="22594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800" dirty="0" smtClean="0"/>
              <a:t>m</a:t>
            </a:r>
            <a:r>
              <a:rPr lang="en-US" sz="1800" dirty="0" smtClean="0"/>
              <a:t>oz. </a:t>
            </a:r>
            <a:r>
              <a:rPr lang="sk-SK" sz="1800" dirty="0" smtClean="0"/>
              <a:t>km</a:t>
            </a:r>
            <a:r>
              <a:rPr lang="en-US" sz="1800" dirty="0" smtClean="0"/>
              <a:t>e</a:t>
            </a:r>
            <a:r>
              <a:rPr lang="sk-SK" sz="1800" dirty="0" smtClean="0"/>
              <a:t>ň </a:t>
            </a:r>
            <a:r>
              <a:rPr lang="en-US" sz="1800" dirty="0" smtClean="0"/>
              <a:t>&lt; </a:t>
            </a:r>
            <a:r>
              <a:rPr lang="sk-SK" sz="1800" dirty="0" smtClean="0"/>
              <a:t>54 </a:t>
            </a:r>
            <a:r>
              <a:rPr lang="en-US" sz="1800" dirty="0" smtClean="0"/>
              <a:t>Gy</a:t>
            </a:r>
            <a:endParaRPr lang="sk-SK" sz="1800" dirty="0"/>
          </a:p>
        </p:txBody>
      </p:sp>
      <p:sp>
        <p:nvSpPr>
          <p:cNvPr id="11" name="TextBox 10"/>
          <p:cNvSpPr txBox="1"/>
          <p:nvPr/>
        </p:nvSpPr>
        <p:spPr>
          <a:xfrm>
            <a:off x="3680653" y="1556792"/>
            <a:ext cx="2043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800" dirty="0" smtClean="0"/>
              <a:t>kochlea </a:t>
            </a:r>
            <a:r>
              <a:rPr lang="en-US" sz="1800" dirty="0" smtClean="0"/>
              <a:t>&lt; 46 Gy</a:t>
            </a:r>
            <a:endParaRPr lang="sk-SK" sz="1800" dirty="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529983"/>
            <a:ext cx="5137620" cy="189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75355" y="4927768"/>
            <a:ext cx="1925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800" dirty="0"/>
              <a:t>m</a:t>
            </a:r>
            <a:r>
              <a:rPr lang="sk-SK" sz="1800" dirty="0" smtClean="0"/>
              <a:t>iecha </a:t>
            </a:r>
            <a:br>
              <a:rPr lang="sk-SK" sz="1800" dirty="0" smtClean="0"/>
            </a:br>
            <a:r>
              <a:rPr lang="en-US" sz="1800" dirty="0" smtClean="0"/>
              <a:t>&lt; </a:t>
            </a:r>
            <a:r>
              <a:rPr lang="sk-SK" sz="1800" dirty="0" smtClean="0"/>
              <a:t>42 Gy</a:t>
            </a:r>
            <a:endParaRPr lang="sk-SK" sz="1800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529983"/>
            <a:ext cx="563274" cy="189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53237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2060848"/>
            <a:ext cx="3571901" cy="4095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988840"/>
            <a:ext cx="5405320" cy="4408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 Výsledný sumárny plán CSI - DVH</a:t>
            </a:r>
          </a:p>
        </p:txBody>
      </p:sp>
    </p:spTree>
    <p:extLst>
      <p:ext uri="{BB962C8B-B14F-4D97-AF65-F5344CB8AC3E}">
        <p14:creationId xmlns:p14="http://schemas.microsoft.com/office/powerpoint/2010/main" val="7878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Variácie plánov CSI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45" y="2487141"/>
            <a:ext cx="2396487" cy="4254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069" y="2487141"/>
            <a:ext cx="2203502" cy="4254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9552" y="1516740"/>
            <a:ext cx="260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800" b="1" dirty="0"/>
              <a:t>d</a:t>
            </a:r>
            <a:r>
              <a:rPr lang="sk-SK" sz="1800" b="1" dirty="0" smtClean="0"/>
              <a:t>ieťa</a:t>
            </a:r>
          </a:p>
          <a:p>
            <a:pPr algn="ctr"/>
            <a:r>
              <a:rPr lang="sk-SK" sz="1800" dirty="0" smtClean="0"/>
              <a:t>2x IZO</a:t>
            </a:r>
          </a:p>
          <a:p>
            <a:pPr algn="ctr"/>
            <a:r>
              <a:rPr lang="sk-SK" sz="1800" dirty="0" smtClean="0"/>
              <a:t>miecha 1 pole 6MV</a:t>
            </a:r>
            <a:endParaRPr lang="sk-SK" sz="1800" dirty="0"/>
          </a:p>
        </p:txBody>
      </p:sp>
      <p:sp>
        <p:nvSpPr>
          <p:cNvPr id="10" name="TextBox 9"/>
          <p:cNvSpPr txBox="1"/>
          <p:nvPr/>
        </p:nvSpPr>
        <p:spPr>
          <a:xfrm>
            <a:off x="3409760" y="1533278"/>
            <a:ext cx="260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800" b="1" dirty="0" smtClean="0"/>
              <a:t>adolescent</a:t>
            </a:r>
          </a:p>
          <a:p>
            <a:pPr algn="ctr"/>
            <a:r>
              <a:rPr lang="sk-SK" sz="1800" dirty="0" smtClean="0"/>
              <a:t>2x IZO</a:t>
            </a:r>
          </a:p>
          <a:p>
            <a:pPr algn="ctr"/>
            <a:r>
              <a:rPr lang="sk-SK" sz="1800" dirty="0" smtClean="0"/>
              <a:t>miecha 2 polia 6MV</a:t>
            </a:r>
            <a:endParaRPr lang="sk-SK" sz="1800" dirty="0"/>
          </a:p>
        </p:txBody>
      </p:sp>
      <p:sp>
        <p:nvSpPr>
          <p:cNvPr id="11" name="TextBox 10"/>
          <p:cNvSpPr txBox="1"/>
          <p:nvPr/>
        </p:nvSpPr>
        <p:spPr>
          <a:xfrm>
            <a:off x="6290080" y="1533278"/>
            <a:ext cx="2602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800" b="1" dirty="0" smtClean="0"/>
              <a:t>dospelý</a:t>
            </a:r>
          </a:p>
          <a:p>
            <a:pPr algn="ctr"/>
            <a:r>
              <a:rPr lang="sk-SK" sz="1800" dirty="0"/>
              <a:t>3</a:t>
            </a:r>
            <a:r>
              <a:rPr lang="sk-SK" sz="1800" dirty="0" smtClean="0"/>
              <a:t>x IZO</a:t>
            </a:r>
          </a:p>
          <a:p>
            <a:pPr algn="ctr"/>
            <a:r>
              <a:rPr lang="sk-SK" sz="1800" dirty="0" smtClean="0"/>
              <a:t>miecha 2 polia 18MV</a:t>
            </a:r>
            <a:endParaRPr lang="sk-SK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42158" y="2487142"/>
            <a:ext cx="2134298" cy="4251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878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 Verifikácia jednotlivých polí - Epiqa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765" y="1844824"/>
            <a:ext cx="3329163" cy="238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2055" y="1844824"/>
            <a:ext cx="3324361" cy="2380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94" y="4542449"/>
            <a:ext cx="3024238" cy="2169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91680" y="152831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800" dirty="0" smtClean="0"/>
              <a:t>mozog</a:t>
            </a:r>
            <a:endParaRPr lang="sk-SK" sz="1800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450605"/>
            <a:ext cx="2132780" cy="229076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6228184" y="152831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800" dirty="0" smtClean="0"/>
              <a:t>miecha</a:t>
            </a:r>
            <a:endParaRPr lang="sk-SK" sz="1800" dirty="0"/>
          </a:p>
        </p:txBody>
      </p:sp>
      <p:sp>
        <p:nvSpPr>
          <p:cNvPr id="12" name="TextBox 11"/>
          <p:cNvSpPr txBox="1"/>
          <p:nvPr/>
        </p:nvSpPr>
        <p:spPr>
          <a:xfrm>
            <a:off x="2857488" y="4225200"/>
            <a:ext cx="2148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800" dirty="0" smtClean="0"/>
              <a:t>IMRT boost TU</a:t>
            </a:r>
            <a:endParaRPr lang="sk-SK" sz="1800" dirty="0"/>
          </a:p>
        </p:txBody>
      </p:sp>
    </p:spTree>
    <p:extLst>
      <p:ext uri="{BB962C8B-B14F-4D97-AF65-F5344CB8AC3E}">
        <p14:creationId xmlns:p14="http://schemas.microsoft.com/office/powerpoint/2010/main" val="7881631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107504" y="188913"/>
            <a:ext cx="8928992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 Verifikácia nadpájania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/se</a:t>
            </a:r>
            <a:r>
              <a:rPr lang="sk-SK" sz="3600" dirty="0" smtClean="0">
                <a:latin typeface="Arial" pitchFamily="34" charset="0"/>
                <a:cs typeface="Arial" pitchFamily="34" charset="0"/>
              </a:rPr>
              <a:t>parácie polí - film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41" y="1713141"/>
            <a:ext cx="1770371" cy="21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781" y="2280495"/>
            <a:ext cx="2573118" cy="1577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781" y="4611207"/>
            <a:ext cx="2573118" cy="1412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324" y="4649012"/>
            <a:ext cx="2160552" cy="1302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837" y="4727265"/>
            <a:ext cx="1823069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324" y="2320246"/>
            <a:ext cx="2228287" cy="1481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2389" y="2433221"/>
            <a:ext cx="1773794" cy="124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030308" y="1857157"/>
            <a:ext cx="749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800" dirty="0" smtClean="0"/>
              <a:t>film</a:t>
            </a:r>
            <a:endParaRPr lang="sk-SK" sz="1800" dirty="0"/>
          </a:p>
        </p:txBody>
      </p:sp>
      <p:sp>
        <p:nvSpPr>
          <p:cNvPr id="25" name="TextBox 24"/>
          <p:cNvSpPr txBox="1"/>
          <p:nvPr/>
        </p:nvSpPr>
        <p:spPr>
          <a:xfrm>
            <a:off x="7668344" y="1866673"/>
            <a:ext cx="749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800" dirty="0" smtClean="0"/>
              <a:t>profil</a:t>
            </a:r>
            <a:endParaRPr lang="sk-SK" sz="1800" dirty="0"/>
          </a:p>
        </p:txBody>
      </p:sp>
      <p:sp>
        <p:nvSpPr>
          <p:cNvPr id="26" name="TextBox 25"/>
          <p:cNvSpPr txBox="1"/>
          <p:nvPr/>
        </p:nvSpPr>
        <p:spPr>
          <a:xfrm>
            <a:off x="5382947" y="1847865"/>
            <a:ext cx="1061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800" dirty="0" smtClean="0"/>
              <a:t>dávka</a:t>
            </a:r>
            <a:endParaRPr lang="sk-SK" sz="1800" dirty="0"/>
          </a:p>
        </p:txBody>
      </p:sp>
      <p:sp>
        <p:nvSpPr>
          <p:cNvPr id="3" name="Right Arrow 2"/>
          <p:cNvSpPr/>
          <p:nvPr/>
        </p:nvSpPr>
        <p:spPr>
          <a:xfrm>
            <a:off x="971600" y="2785384"/>
            <a:ext cx="1250398" cy="65249"/>
          </a:xfrm>
          <a:prstGeom prst="rightArrow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341" y="4223209"/>
            <a:ext cx="1770371" cy="2134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Right Arrow 27"/>
          <p:cNvSpPr/>
          <p:nvPr/>
        </p:nvSpPr>
        <p:spPr>
          <a:xfrm>
            <a:off x="1064697" y="4992812"/>
            <a:ext cx="1250398" cy="49523"/>
          </a:xfrm>
          <a:prstGeom prst="rightArrow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11633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0" y="188913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400" dirty="0" smtClean="0">
                <a:latin typeface="Arial" pitchFamily="34" charset="0"/>
                <a:cs typeface="Arial" pitchFamily="34" charset="0"/>
              </a:rPr>
              <a:t>Verifikácia nastavenia pacienta na urýchľovači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4079619"/>
            <a:ext cx="2138841" cy="242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510" y="4079619"/>
            <a:ext cx="1607738" cy="2421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14488"/>
            <a:ext cx="1950454" cy="2314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2441" y="1700808"/>
            <a:ext cx="2474249" cy="2335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000628" y="4149080"/>
            <a:ext cx="3619528" cy="122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000627" y="5445224"/>
            <a:ext cx="3622604" cy="1169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81631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179512" y="1484784"/>
            <a:ext cx="8892480" cy="4614863"/>
          </a:xfrm>
        </p:spPr>
        <p:txBody>
          <a:bodyPr/>
          <a:lstStyle/>
          <a:p>
            <a:pPr marL="0" indent="0" algn="just" eaLnBrk="1" hangingPunct="1">
              <a:buSzPct val="55000"/>
              <a:buNone/>
            </a:pPr>
            <a:endParaRPr lang="sk-SK" sz="2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Jednoduchšie, rýchlejšie nastavenie a ožiarenie pacienta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Časovo </a:t>
            </a:r>
            <a:r>
              <a:rPr lang="sk-SK" sz="2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náročnejšie </a:t>
            </a:r>
            <a:r>
              <a:rPr lang="sk-SK" sz="2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plánovanie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Homogénnejšie </a:t>
            </a:r>
            <a:r>
              <a:rPr lang="sk-SK" sz="2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pokrytie </a:t>
            </a:r>
            <a:r>
              <a:rPr lang="sk-SK" sz="2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PTV (zakrivenie chrbtice) 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sk-SK" sz="2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ožnosť </a:t>
            </a:r>
            <a:r>
              <a:rPr lang="sk-SK" sz="2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vyhnúť sa “hot-spotom” </a:t>
            </a:r>
            <a:endParaRPr lang="sk-SK" sz="2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Lepšie </a:t>
            </a:r>
            <a:r>
              <a:rPr lang="sk-SK" sz="2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šetrenie niektorých rizikových </a:t>
            </a:r>
            <a:r>
              <a:rPr lang="sk-SK" sz="2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štruktúr</a:t>
            </a:r>
            <a:endParaRPr lang="sk-SK" sz="2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Nutná dozimetrická </a:t>
            </a:r>
            <a:r>
              <a:rPr lang="sk-SK" sz="2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verifikácia</a:t>
            </a:r>
            <a:endParaRPr lang="sk-SK" sz="2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 eaLnBrk="1" hangingPunct="1">
              <a:buSzPct val="55000"/>
              <a:buNone/>
            </a:pPr>
            <a:endParaRPr lang="sk-SK" sz="2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Perspektívne zlepšenie RT techniky na OÚSA – technika VMAT </a:t>
            </a:r>
            <a:endParaRPr lang="sk-SK" sz="2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2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Protóny</a:t>
            </a:r>
            <a:r>
              <a:rPr lang="sk-SK" sz="22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...???</a:t>
            </a:r>
            <a:endParaRPr lang="en-US" sz="2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5" name="Nadpis 1"/>
          <p:cNvSpPr>
            <a:spLocks noGrp="1"/>
          </p:cNvSpPr>
          <p:nvPr>
            <p:ph type="title" idx="4294967295"/>
          </p:nvPr>
        </p:nvSpPr>
        <p:spPr>
          <a:xfrm>
            <a:off x="467544" y="188913"/>
            <a:ext cx="8281293" cy="990600"/>
          </a:xfrm>
        </p:spPr>
        <p:txBody>
          <a:bodyPr/>
          <a:lstStyle/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Záver – </a:t>
            </a:r>
            <a:r>
              <a:rPr lang="sk-SK" sz="3600" i="1" dirty="0" smtClean="0">
                <a:latin typeface="Arial" pitchFamily="34" charset="0"/>
                <a:cs typeface="Arial" pitchFamily="34" charset="0"/>
              </a:rPr>
              <a:t>technická časť</a:t>
            </a:r>
          </a:p>
        </p:txBody>
      </p:sp>
      <p:pic>
        <p:nvPicPr>
          <p:cNvPr id="6" name="Obrázok 10" descr="ISO_farebne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1914" y="6309320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30932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3376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7898" y="246608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Podnadpis 2"/>
          <p:cNvSpPr>
            <a:spLocks/>
          </p:cNvSpPr>
          <p:nvPr/>
        </p:nvSpPr>
        <p:spPr bwMode="auto">
          <a:xfrm>
            <a:off x="2411413" y="6091238"/>
            <a:ext cx="6732587" cy="65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konferencia </a:t>
            </a:r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Slovenskej</a:t>
            </a:r>
            <a:r>
              <a:rPr lang="sk-SK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spoločnosti 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radiačnej onkológie</a:t>
            </a:r>
          </a:p>
          <a:p>
            <a:r>
              <a:rPr lang="sk-SK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Trenčín, 13</a:t>
            </a:r>
            <a:r>
              <a:rPr lang="sk-SK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.-</a:t>
            </a:r>
            <a:r>
              <a:rPr lang="sk-SK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14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sk-SK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201</a:t>
            </a:r>
            <a:r>
              <a:rPr lang="sk-SK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 </a:t>
            </a:r>
          </a:p>
        </p:txBody>
      </p:sp>
      <p:pic>
        <p:nvPicPr>
          <p:cNvPr id="1026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29" y="18864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61647" y="3704637"/>
            <a:ext cx="218681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dirty="0">
                <a:solidFill>
                  <a:schemeClr val="accent4">
                    <a:lumMod val="50000"/>
                  </a:schemeClr>
                </a:solidFill>
              </a:rPr>
              <a:t>Lojko D.</a:t>
            </a:r>
          </a:p>
          <a:p>
            <a:r>
              <a:rPr lang="sk-SK" b="1" dirty="0">
                <a:solidFill>
                  <a:schemeClr val="accent4">
                    <a:lumMod val="50000"/>
                  </a:schemeClr>
                </a:solidFill>
              </a:rPr>
              <a:t>Ligačová A.</a:t>
            </a:r>
            <a:r>
              <a:rPr lang="sk-SK" dirty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r>
              <a:rPr lang="sk-SK" dirty="0">
                <a:solidFill>
                  <a:schemeClr val="accent4">
                    <a:lumMod val="50000"/>
                  </a:schemeClr>
                </a:solidFill>
              </a:rPr>
              <a:t>Bolješíková E.</a:t>
            </a:r>
          </a:p>
          <a:p>
            <a:r>
              <a:rPr lang="sk-SK" dirty="0">
                <a:solidFill>
                  <a:schemeClr val="accent4">
                    <a:lumMod val="50000"/>
                  </a:schemeClr>
                </a:solidFill>
              </a:rPr>
              <a:t>Šandorová M. </a:t>
            </a:r>
          </a:p>
          <a:p>
            <a:r>
              <a:rPr lang="sk-SK" dirty="0">
                <a:solidFill>
                  <a:schemeClr val="accent4">
                    <a:lumMod val="50000"/>
                  </a:schemeClr>
                </a:solidFill>
              </a:rPr>
              <a:t>Pleško M. </a:t>
            </a:r>
            <a:endParaRPr lang="en-US" sz="1800" dirty="0"/>
          </a:p>
        </p:txBody>
      </p:sp>
      <p:sp>
        <p:nvSpPr>
          <p:cNvPr id="8" name="Podnadpis 2"/>
          <p:cNvSpPr>
            <a:spLocks/>
          </p:cNvSpPr>
          <p:nvPr/>
        </p:nvSpPr>
        <p:spPr bwMode="auto">
          <a:xfrm>
            <a:off x="467544" y="6171630"/>
            <a:ext cx="1800200" cy="49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sk-SK" sz="1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www.ousa.sk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576" y="1196752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>
                <a:solidFill>
                  <a:schemeClr val="accent4">
                    <a:lumMod val="50000"/>
                  </a:schemeClr>
                </a:solidFill>
              </a:rPr>
              <a:t>Technika CSI v podmienkach OÚSA </a:t>
            </a:r>
            <a:r>
              <a:rPr lang="pl-PL" sz="4000" b="1" dirty="0" smtClean="0">
                <a:solidFill>
                  <a:schemeClr val="accent4">
                    <a:lumMod val="50000"/>
                  </a:schemeClr>
                </a:solidFill>
              </a:rPr>
              <a:t>(2013 </a:t>
            </a:r>
            <a:r>
              <a:rPr lang="pl-PL" sz="4000" b="1" dirty="0">
                <a:solidFill>
                  <a:schemeClr val="accent4">
                    <a:lumMod val="50000"/>
                  </a:schemeClr>
                </a:solidFill>
              </a:rPr>
              <a:t>– 2015</a:t>
            </a:r>
            <a:r>
              <a:rPr lang="pl-PL" sz="4000" b="1" dirty="0" smtClean="0">
                <a:solidFill>
                  <a:schemeClr val="accent4">
                    <a:lumMod val="50000"/>
                  </a:schemeClr>
                </a:solidFill>
              </a:rPr>
              <a:t>)</a:t>
            </a:r>
          </a:p>
          <a:p>
            <a:pPr algn="ctr"/>
            <a:r>
              <a:rPr lang="pl-PL" sz="3200" i="1" dirty="0" smtClean="0">
                <a:solidFill>
                  <a:srgbClr val="C00000"/>
                </a:solidFill>
              </a:rPr>
              <a:t>- klinická časť -</a:t>
            </a:r>
            <a:endParaRPr lang="en-US" sz="3200" i="1" dirty="0">
              <a:solidFill>
                <a:srgbClr val="C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186324" y="2339705"/>
            <a:ext cx="1626172" cy="4424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62411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Zástupný symbol obsahu 2"/>
          <p:cNvSpPr>
            <a:spLocks noGrp="1"/>
          </p:cNvSpPr>
          <p:nvPr>
            <p:ph sz="quarter" idx="4294967295"/>
          </p:nvPr>
        </p:nvSpPr>
        <p:spPr>
          <a:xfrm>
            <a:off x="268500" y="1528781"/>
            <a:ext cx="8479964" cy="4614863"/>
          </a:xfrm>
        </p:spPr>
        <p:txBody>
          <a:bodyPr/>
          <a:lstStyle/>
          <a:p>
            <a:pPr marL="366713" lvl="1" indent="0" eaLnBrk="1" hangingPunct="1">
              <a:buSzPct val="60000"/>
              <a:buNone/>
            </a:pPr>
            <a:endParaRPr lang="sk-SK" sz="2000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Jedna z najkomplexnejších špeciálnych ožarovacích techník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Technická náročnosť 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je spôsobená veľkosťou ožarovaného objemu a limitáciou veľkosti ožarovacieho poľa lina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u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Potreba viac izocentier (neizocentrické nadpájanie polí)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endParaRPr lang="sk-SK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ariabilita používaných ožarovačov (lina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tomoterapia, protóny...)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ariabilita </a:t>
            </a:r>
            <a:r>
              <a:rPr lang="sk-SK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používaných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RT techník (3D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CRT, IMRT, VMAT)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Variabilita po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lohovania 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(prone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/supine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 fixácie pacienta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endParaRPr lang="en-US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5" name="Nadpis 1"/>
          <p:cNvSpPr>
            <a:spLocks noGrp="1"/>
          </p:cNvSpPr>
          <p:nvPr>
            <p:ph type="title" idx="4294967295"/>
          </p:nvPr>
        </p:nvSpPr>
        <p:spPr>
          <a:xfrm>
            <a:off x="467544" y="188913"/>
            <a:ext cx="8281293" cy="990600"/>
          </a:xfrm>
        </p:spPr>
        <p:txBody>
          <a:bodyPr/>
          <a:lstStyle/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Ožarovanie kraniospinálnej osi (CSI)</a:t>
            </a:r>
          </a:p>
        </p:txBody>
      </p:sp>
    </p:spTree>
    <p:extLst>
      <p:ext uri="{BB962C8B-B14F-4D97-AF65-F5344CB8AC3E}">
        <p14:creationId xmlns:p14="http://schemas.microsoft.com/office/powerpoint/2010/main" val="2612610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Nadpis 8"/>
          <p:cNvSpPr>
            <a:spLocks noGrp="1"/>
          </p:cNvSpPr>
          <p:nvPr>
            <p:ph type="title"/>
          </p:nvPr>
        </p:nvSpPr>
        <p:spPr>
          <a:xfrm>
            <a:off x="612775" y="228600"/>
            <a:ext cx="8280400" cy="990600"/>
          </a:xfrm>
        </p:spPr>
        <p:txBody>
          <a:bodyPr/>
          <a:lstStyle/>
          <a:p>
            <a:r>
              <a:rPr lang="sk-SK" altLang="en-US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CSI: kraniospinálne ožiarenie</a:t>
            </a:r>
          </a:p>
        </p:txBody>
      </p:sp>
      <p:sp>
        <p:nvSpPr>
          <p:cNvPr id="10243" name="Zástupný symbol obsahu 2"/>
          <p:cNvSpPr>
            <a:spLocks noGrp="1"/>
          </p:cNvSpPr>
          <p:nvPr>
            <p:ph sz="quarter" idx="1"/>
          </p:nvPr>
        </p:nvSpPr>
        <p:spPr>
          <a:xfrm>
            <a:off x="611188" y="1509393"/>
            <a:ext cx="8353425" cy="5087959"/>
          </a:xfrm>
        </p:spPr>
        <p:txBody>
          <a:bodyPr/>
          <a:lstStyle/>
          <a:p>
            <a:pPr eaLnBrk="1" hangingPunct="1">
              <a:buSzPct val="55000"/>
              <a:buFont typeface="Wingdings 2" pitchFamily="18" charset="2"/>
              <a:buChar char="¤"/>
            </a:pPr>
            <a:r>
              <a:rPr lang="sk-SK" altLang="en-US" sz="2400" b="1" dirty="0" smtClean="0">
                <a:latin typeface="Arial" charset="0"/>
                <a:cs typeface="Arial" charset="0"/>
              </a:rPr>
              <a:t>veľkoobjemové ožiarenie  </a:t>
            </a:r>
          </a:p>
          <a:p>
            <a:pPr eaLnBrk="1" hangingPunct="1">
              <a:buSzPct val="55000"/>
              <a:buFont typeface="Wingdings" pitchFamily="2" charset="2"/>
              <a:buNone/>
            </a:pPr>
            <a:endParaRPr lang="sk-SK" altLang="en-US" sz="2400" b="1" dirty="0" smtClean="0">
              <a:latin typeface="Arial" charset="0"/>
              <a:cs typeface="Arial" charset="0"/>
            </a:endParaRPr>
          </a:p>
          <a:p>
            <a:pPr eaLnBrk="1" hangingPunct="1">
              <a:buSzPct val="55000"/>
              <a:buFont typeface="Wingdings 2" pitchFamily="18" charset="2"/>
              <a:buChar char="¤"/>
            </a:pPr>
            <a:r>
              <a:rPr lang="sk-SK" altLang="en-US" sz="2400" b="1" dirty="0" smtClean="0">
                <a:latin typeface="Arial" charset="0"/>
                <a:cs typeface="Arial" charset="0"/>
              </a:rPr>
              <a:t>indikácia:</a:t>
            </a:r>
            <a:r>
              <a:rPr lang="sk-SK" altLang="en-US" sz="2400" dirty="0" smtClean="0">
                <a:latin typeface="Arial" charset="0"/>
                <a:cs typeface="Arial" charset="0"/>
              </a:rPr>
              <a:t> nádory s rizikom šírenia sa </a:t>
            </a:r>
            <a:r>
              <a:rPr lang="sk-SK" altLang="en-US" sz="2400" dirty="0" err="1" smtClean="0">
                <a:latin typeface="Arial" charset="0"/>
                <a:cs typeface="Arial" charset="0"/>
              </a:rPr>
              <a:t>likvorovými</a:t>
            </a:r>
            <a:r>
              <a:rPr lang="sk-SK" altLang="en-US" sz="2400" dirty="0" smtClean="0">
                <a:latin typeface="Arial" charset="0"/>
                <a:cs typeface="Arial" charset="0"/>
              </a:rPr>
              <a:t> cestami</a:t>
            </a:r>
          </a:p>
          <a:p>
            <a:pPr lvl="1" eaLnBrk="1" hangingPunct="1">
              <a:buSzPct val="55000"/>
              <a:buFont typeface="Wingdings 2" pitchFamily="18" charset="2"/>
              <a:buChar char="¤"/>
            </a:pPr>
            <a:r>
              <a:rPr lang="sk-SK" altLang="en-US" sz="2400" b="1" dirty="0" smtClean="0">
                <a:latin typeface="Arial" charset="0"/>
                <a:cs typeface="Arial" charset="0"/>
              </a:rPr>
              <a:t>PNET tumory</a:t>
            </a:r>
          </a:p>
          <a:p>
            <a:pPr lvl="1" eaLnBrk="1" hangingPunct="1">
              <a:buSzPct val="55000"/>
              <a:buFont typeface="Wingdings 2" pitchFamily="18" charset="2"/>
              <a:buChar char="¤"/>
            </a:pPr>
            <a:r>
              <a:rPr lang="sk-SK" altLang="en-US" sz="2400" b="1" dirty="0" err="1" smtClean="0">
                <a:latin typeface="Arial" charset="0"/>
                <a:cs typeface="Arial" charset="0"/>
              </a:rPr>
              <a:t>Meduloblastómy</a:t>
            </a:r>
            <a:endParaRPr lang="sk-SK" altLang="en-US" sz="2400" b="1" dirty="0" smtClean="0">
              <a:latin typeface="Arial" charset="0"/>
              <a:cs typeface="Arial" charset="0"/>
            </a:endParaRPr>
          </a:p>
          <a:p>
            <a:pPr lvl="2" eaLnBrk="1" hangingPunct="1">
              <a:buSzPct val="55000"/>
              <a:buFont typeface="Wingdings 2" pitchFamily="18" charset="2"/>
              <a:buChar char="¤"/>
            </a:pPr>
            <a:r>
              <a:rPr lang="sk-SK" altLang="en-US" sz="2100" dirty="0" smtClean="0">
                <a:latin typeface="Arial" charset="0"/>
                <a:cs typeface="Arial" charset="0"/>
              </a:rPr>
              <a:t>šírenie </a:t>
            </a:r>
            <a:r>
              <a:rPr lang="sk-SK" altLang="en-US" sz="2100" dirty="0" err="1" smtClean="0">
                <a:latin typeface="Arial" charset="0"/>
                <a:cs typeface="Arial" charset="0"/>
              </a:rPr>
              <a:t>spinálnou</a:t>
            </a:r>
            <a:r>
              <a:rPr lang="sk-SK" altLang="en-US" sz="2100" dirty="0" smtClean="0">
                <a:latin typeface="Arial" charset="0"/>
                <a:cs typeface="Arial" charset="0"/>
              </a:rPr>
              <a:t> cestou: 11–43 %</a:t>
            </a:r>
          </a:p>
          <a:p>
            <a:pPr lvl="2" eaLnBrk="1" hangingPunct="1">
              <a:buSzPct val="55000"/>
              <a:buFont typeface="Wingdings 2" pitchFamily="18" charset="2"/>
              <a:buChar char="¤"/>
            </a:pPr>
            <a:r>
              <a:rPr lang="sk-SK" altLang="en-US" sz="2100" dirty="0" smtClean="0">
                <a:latin typeface="Arial" charset="0"/>
                <a:cs typeface="Arial" charset="0"/>
              </a:rPr>
              <a:t>šírenie </a:t>
            </a:r>
            <a:r>
              <a:rPr lang="sk-SK" altLang="en-US" sz="2100" dirty="0" err="1" smtClean="0">
                <a:latin typeface="Arial" charset="0"/>
                <a:cs typeface="Arial" charset="0"/>
              </a:rPr>
              <a:t>hematogénne</a:t>
            </a:r>
            <a:r>
              <a:rPr lang="sk-SK" altLang="en-US" sz="2100" dirty="0" smtClean="0">
                <a:latin typeface="Arial" charset="0"/>
                <a:cs typeface="Arial" charset="0"/>
              </a:rPr>
              <a:t>: cca 4 %  			       (skelet, </a:t>
            </a:r>
            <a:r>
              <a:rPr lang="sk-SK" altLang="en-US" sz="2100" dirty="0" err="1" smtClean="0">
                <a:latin typeface="Arial" charset="0"/>
                <a:cs typeface="Arial" charset="0"/>
              </a:rPr>
              <a:t>hepar</a:t>
            </a:r>
            <a:r>
              <a:rPr lang="sk-SK" altLang="en-US" sz="2100" dirty="0" smtClean="0">
                <a:latin typeface="Arial" charset="0"/>
                <a:cs typeface="Arial" charset="0"/>
              </a:rPr>
              <a:t>, KD a LU)</a:t>
            </a:r>
            <a:endParaRPr lang="sk-SK" altLang="en-US" sz="2100" b="1" dirty="0" smtClean="0">
              <a:latin typeface="Arial" charset="0"/>
              <a:cs typeface="Arial" charset="0"/>
            </a:endParaRPr>
          </a:p>
          <a:p>
            <a:pPr lvl="1" eaLnBrk="1" hangingPunct="1">
              <a:buSzPct val="55000"/>
              <a:buFont typeface="Wingdings 2" pitchFamily="18" charset="2"/>
              <a:buChar char="¤"/>
            </a:pPr>
            <a:r>
              <a:rPr lang="sk-SK" altLang="en-US" sz="2400" b="1" dirty="0" err="1" smtClean="0">
                <a:latin typeface="Arial" charset="0"/>
                <a:cs typeface="Arial" charset="0"/>
              </a:rPr>
              <a:t>Ependymómy</a:t>
            </a:r>
            <a:endParaRPr lang="sk-SK" altLang="en-US" sz="2400" b="1" dirty="0" smtClean="0">
              <a:latin typeface="Arial" charset="0"/>
              <a:cs typeface="Arial" charset="0"/>
            </a:endParaRPr>
          </a:p>
          <a:p>
            <a:pPr lvl="1" eaLnBrk="1" hangingPunct="1">
              <a:buSzPct val="55000"/>
              <a:buFont typeface="Wingdings 2" pitchFamily="18" charset="2"/>
              <a:buChar char="¤"/>
            </a:pPr>
            <a:r>
              <a:rPr lang="sk-SK" altLang="en-US" sz="2400" b="1" dirty="0" err="1" smtClean="0">
                <a:latin typeface="Arial" charset="0"/>
                <a:cs typeface="Arial" charset="0"/>
              </a:rPr>
              <a:t>Pinealoblastómy</a:t>
            </a:r>
            <a:endParaRPr lang="sk-SK" altLang="en-US" sz="2400" b="1" dirty="0" smtClean="0">
              <a:latin typeface="Arial" charset="0"/>
              <a:cs typeface="Arial" charset="0"/>
            </a:endParaRPr>
          </a:p>
          <a:p>
            <a:pPr lvl="1" eaLnBrk="1" hangingPunct="1">
              <a:buSzPct val="55000"/>
              <a:buFont typeface="Wingdings 2" pitchFamily="18" charset="2"/>
              <a:buChar char="¤"/>
            </a:pPr>
            <a:r>
              <a:rPr lang="sk-SK" altLang="en-US" sz="2400" b="1" dirty="0" err="1" smtClean="0">
                <a:latin typeface="Arial" charset="0"/>
                <a:cs typeface="Arial" charset="0"/>
              </a:rPr>
              <a:t>Germinatívne</a:t>
            </a:r>
            <a:r>
              <a:rPr lang="sk-SK" altLang="en-US" sz="2400" b="1" dirty="0" smtClean="0">
                <a:latin typeface="Arial" charset="0"/>
                <a:cs typeface="Arial" charset="0"/>
              </a:rPr>
              <a:t> nádory</a:t>
            </a:r>
          </a:p>
          <a:p>
            <a:pPr lvl="1" eaLnBrk="1" hangingPunct="1">
              <a:buSzPct val="55000"/>
              <a:buFont typeface="Wingdings 2" pitchFamily="18" charset="2"/>
              <a:buChar char="¤"/>
            </a:pPr>
            <a:r>
              <a:rPr lang="sk-SK" altLang="en-US" sz="2400" b="1" dirty="0" smtClean="0">
                <a:latin typeface="Arial" charset="0"/>
                <a:cs typeface="Arial" charset="0"/>
              </a:rPr>
              <a:t>Nádory </a:t>
            </a:r>
            <a:r>
              <a:rPr lang="sk-SK" altLang="en-US" sz="2400" b="1" dirty="0" err="1" smtClean="0">
                <a:latin typeface="Arial" charset="0"/>
                <a:cs typeface="Arial" charset="0"/>
              </a:rPr>
              <a:t>chorioidálneho</a:t>
            </a:r>
            <a:r>
              <a:rPr lang="sk-SK" altLang="en-US" sz="2400" b="1" dirty="0" smtClean="0">
                <a:latin typeface="Arial" charset="0"/>
                <a:cs typeface="Arial" charset="0"/>
              </a:rPr>
              <a:t> </a:t>
            </a:r>
            <a:r>
              <a:rPr lang="sk-SK" altLang="en-US" sz="2400" b="1" dirty="0" err="1" smtClean="0">
                <a:latin typeface="Arial" charset="0"/>
                <a:cs typeface="Arial" charset="0"/>
              </a:rPr>
              <a:t>plexu</a:t>
            </a:r>
            <a:endParaRPr lang="en-US" altLang="en-US" sz="2400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22830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Nadpis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Meduloblastóm </a:t>
            </a:r>
            <a:b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– najčastejší nádor CNS u detí</a:t>
            </a:r>
            <a:endParaRPr lang="sk-SK" sz="3200" smtClean="0"/>
          </a:p>
        </p:txBody>
      </p:sp>
      <p:sp>
        <p:nvSpPr>
          <p:cNvPr id="11267" name="Zástupný symbol obsahu 2"/>
          <p:cNvSpPr>
            <a:spLocks noGrp="1"/>
          </p:cNvSpPr>
          <p:nvPr>
            <p:ph sz="quarter" idx="1"/>
          </p:nvPr>
        </p:nvSpPr>
        <p:spPr>
          <a:xfrm>
            <a:off x="612775" y="1701378"/>
            <a:ext cx="8153400" cy="4679950"/>
          </a:xfrm>
        </p:spPr>
        <p:txBody>
          <a:bodyPr/>
          <a:lstStyle/>
          <a:p>
            <a:r>
              <a:rPr lang="sk-SK" sz="2400" dirty="0" smtClean="0">
                <a:latin typeface="Arial" charset="0"/>
                <a:cs typeface="Arial" charset="0"/>
              </a:rPr>
              <a:t>10–20 % všetkých mozgových nádorov</a:t>
            </a:r>
          </a:p>
          <a:p>
            <a:r>
              <a:rPr lang="sk-SK" sz="2400" dirty="0" smtClean="0">
                <a:latin typeface="Arial" charset="0"/>
                <a:cs typeface="Arial" charset="0"/>
              </a:rPr>
              <a:t>cca 40 % </a:t>
            </a:r>
            <a:r>
              <a:rPr lang="sk-SK" sz="2400" dirty="0" err="1" smtClean="0">
                <a:latin typeface="Arial" charset="0"/>
                <a:cs typeface="Arial" charset="0"/>
              </a:rPr>
              <a:t>infratentoriálnych</a:t>
            </a:r>
            <a:r>
              <a:rPr lang="sk-SK" sz="2400" dirty="0" smtClean="0">
                <a:latin typeface="Arial" charset="0"/>
                <a:cs typeface="Arial" charset="0"/>
              </a:rPr>
              <a:t> TU (najčastejšie vyrastá z </a:t>
            </a:r>
            <a:r>
              <a:rPr lang="sk-SK" sz="2400" dirty="0" err="1" smtClean="0">
                <a:latin typeface="Arial" charset="0"/>
                <a:cs typeface="Arial" charset="0"/>
              </a:rPr>
              <a:t>vermis</a:t>
            </a:r>
            <a:r>
              <a:rPr lang="sk-SK" sz="2400" dirty="0" smtClean="0">
                <a:latin typeface="Arial" charset="0"/>
                <a:cs typeface="Arial" charset="0"/>
              </a:rPr>
              <a:t> </a:t>
            </a:r>
            <a:r>
              <a:rPr lang="sk-SK" sz="2400" dirty="0" err="1" smtClean="0">
                <a:latin typeface="Arial" charset="0"/>
                <a:cs typeface="Arial" charset="0"/>
              </a:rPr>
              <a:t>cerebelli</a:t>
            </a:r>
            <a:r>
              <a:rPr lang="sk-SK" sz="2400" dirty="0" smtClean="0">
                <a:latin typeface="Arial" charset="0"/>
                <a:cs typeface="Arial" charset="0"/>
              </a:rPr>
              <a:t>) </a:t>
            </a:r>
          </a:p>
          <a:p>
            <a:r>
              <a:rPr lang="sk-SK" sz="2400" b="1" dirty="0" smtClean="0">
                <a:latin typeface="Arial" charset="0"/>
                <a:cs typeface="Arial" charset="0"/>
              </a:rPr>
              <a:t>rádio,</a:t>
            </a:r>
            <a:r>
              <a:rPr lang="sk-SK" sz="2400" dirty="0" smtClean="0">
                <a:latin typeface="Arial" charset="0"/>
                <a:cs typeface="Arial" charset="0"/>
              </a:rPr>
              <a:t> –</a:t>
            </a:r>
            <a:r>
              <a:rPr lang="sk-SK" sz="2400" b="1" dirty="0" smtClean="0">
                <a:latin typeface="Arial" charset="0"/>
                <a:cs typeface="Arial" charset="0"/>
              </a:rPr>
              <a:t> </a:t>
            </a:r>
            <a:r>
              <a:rPr lang="sk-SK" sz="2400" b="1" dirty="0" err="1" smtClean="0">
                <a:latin typeface="Arial" charset="0"/>
                <a:cs typeface="Arial" charset="0"/>
              </a:rPr>
              <a:t>chemosenzitívny</a:t>
            </a:r>
            <a:r>
              <a:rPr lang="sk-SK" sz="2400" b="1" dirty="0" smtClean="0">
                <a:latin typeface="Arial" charset="0"/>
                <a:cs typeface="Arial" charset="0"/>
              </a:rPr>
              <a:t> nádor </a:t>
            </a:r>
          </a:p>
          <a:p>
            <a:endParaRPr lang="sk-SK" sz="2400" dirty="0" smtClean="0">
              <a:latin typeface="Arial" charset="0"/>
              <a:cs typeface="Arial" charset="0"/>
            </a:endParaRPr>
          </a:p>
          <a:p>
            <a:r>
              <a:rPr lang="sk-SK" sz="2400" b="1" dirty="0" smtClean="0">
                <a:latin typeface="Arial" charset="0"/>
                <a:cs typeface="Arial" charset="0"/>
              </a:rPr>
              <a:t>Liečba</a:t>
            </a:r>
          </a:p>
          <a:p>
            <a:pPr lvl="1"/>
            <a:r>
              <a:rPr lang="sk-SK" sz="2100" b="1" dirty="0" smtClean="0">
                <a:latin typeface="Arial" charset="0"/>
                <a:cs typeface="Arial" charset="0"/>
              </a:rPr>
              <a:t>protokoly</a:t>
            </a:r>
            <a:r>
              <a:rPr lang="sk-SK" sz="2100" dirty="0" smtClean="0">
                <a:latin typeface="Arial" charset="0"/>
                <a:cs typeface="Arial" charset="0"/>
              </a:rPr>
              <a:t> </a:t>
            </a:r>
            <a:r>
              <a:rPr lang="sk-SK" sz="2100" b="1" dirty="0" smtClean="0">
                <a:latin typeface="Arial" charset="0"/>
                <a:cs typeface="Arial" charset="0"/>
              </a:rPr>
              <a:t>medzinárodných odborných spoločností </a:t>
            </a:r>
            <a:r>
              <a:rPr lang="sk-SK" sz="2100" dirty="0" smtClean="0">
                <a:latin typeface="Arial" charset="0"/>
                <a:cs typeface="Arial" charset="0"/>
              </a:rPr>
              <a:t>(SIOP, COG, CCG a CCLG)</a:t>
            </a:r>
          </a:p>
          <a:p>
            <a:pPr lvl="1"/>
            <a:r>
              <a:rPr lang="sk-SK" sz="2100" b="1" dirty="0" smtClean="0">
                <a:latin typeface="Arial" charset="0"/>
                <a:cs typeface="Arial" charset="0"/>
              </a:rPr>
              <a:t>chirurgický výkon: </a:t>
            </a:r>
            <a:r>
              <a:rPr lang="sk-SK" sz="2100" dirty="0" smtClean="0">
                <a:latin typeface="Arial" charset="0"/>
                <a:cs typeface="Arial" charset="0"/>
              </a:rPr>
              <a:t>dôležitá je jeho </a:t>
            </a:r>
            <a:r>
              <a:rPr lang="sk-SK" sz="2100" dirty="0" err="1" smtClean="0">
                <a:latin typeface="Arial" charset="0"/>
                <a:cs typeface="Arial" charset="0"/>
              </a:rPr>
              <a:t>radikalita</a:t>
            </a:r>
            <a:endParaRPr lang="sk-SK" sz="2100" dirty="0" smtClean="0">
              <a:latin typeface="Arial" charset="0"/>
              <a:cs typeface="Arial" charset="0"/>
            </a:endParaRPr>
          </a:p>
          <a:p>
            <a:pPr lvl="1"/>
            <a:r>
              <a:rPr lang="sk-SK" sz="2100" b="1" dirty="0" smtClean="0">
                <a:latin typeface="Arial" charset="0"/>
                <a:cs typeface="Arial" charset="0"/>
              </a:rPr>
              <a:t>CHT/RT: podľa stanoveného stupňa rizika (vysoké/štandardné)</a:t>
            </a:r>
            <a:endParaRPr lang="sk-SK" sz="2100" dirty="0" smtClean="0">
              <a:latin typeface="Arial" charset="0"/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sk-SK" sz="2400" dirty="0" smtClean="0">
              <a:latin typeface="Arial" charset="0"/>
              <a:cs typeface="Arial" charset="0"/>
            </a:endParaRPr>
          </a:p>
          <a:p>
            <a:pPr>
              <a:buFont typeface="Wingdings" pitchFamily="2" charset="2"/>
              <a:buNone/>
            </a:pPr>
            <a:endParaRPr lang="sk-SK" sz="2400" dirty="0" smtClean="0">
              <a:latin typeface="Arial" charset="0"/>
              <a:cs typeface="Arial" charset="0"/>
            </a:endParaRPr>
          </a:p>
          <a:p>
            <a:pPr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Nadpis 8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Súbor pac OÚSA: CSI (r. 2013–2015) </a:t>
            </a:r>
          </a:p>
        </p:txBody>
      </p:sp>
      <p:sp>
        <p:nvSpPr>
          <p:cNvPr id="12291" name="Zástupný symbol obsahu 2"/>
          <p:cNvSpPr>
            <a:spLocks noGrp="1"/>
          </p:cNvSpPr>
          <p:nvPr>
            <p:ph sz="quarter" idx="1"/>
          </p:nvPr>
        </p:nvSpPr>
        <p:spPr>
          <a:xfrm>
            <a:off x="612775" y="1741512"/>
            <a:ext cx="8351838" cy="4495800"/>
          </a:xfrm>
        </p:spPr>
        <p:txBody>
          <a:bodyPr/>
          <a:lstStyle/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n 16 pac </a:t>
            </a:r>
          </a:p>
          <a:p>
            <a:pPr algn="just" eaLnBrk="1" hangingPunct="1">
              <a:buSzPct val="55000"/>
              <a:buFont typeface="Wingdings" pitchFamily="2" charset="2"/>
              <a:buNone/>
            </a:pPr>
            <a:r>
              <a:rPr lang="sk-SK" sz="2400" b="1" dirty="0" smtClean="0">
                <a:latin typeface="Arial" charset="0"/>
                <a:cs typeface="Arial" charset="0"/>
              </a:rPr>
              <a:t>	– 10 pac (3–14 r)</a:t>
            </a:r>
          </a:p>
          <a:p>
            <a:pPr algn="just" eaLnBrk="1" hangingPunct="1">
              <a:buSzPct val="55000"/>
              <a:buFont typeface="Wingdings" pitchFamily="2" charset="2"/>
              <a:buNone/>
            </a:pPr>
            <a:r>
              <a:rPr lang="sk-SK" sz="2400" b="1" dirty="0" smtClean="0">
                <a:latin typeface="Arial" charset="0"/>
                <a:cs typeface="Arial" charset="0"/>
              </a:rPr>
              <a:t>	–   6 pac (24–34 r) </a:t>
            </a:r>
            <a:endParaRPr lang="sk-SK" sz="2400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endParaRPr lang="sk-SK" sz="2400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400" b="1" dirty="0" smtClean="0">
                <a:latin typeface="Arial" charset="0"/>
                <a:cs typeface="Arial" charset="0"/>
              </a:rPr>
              <a:t>OP deti: </a:t>
            </a:r>
            <a:r>
              <a:rPr lang="sk-SK" sz="2400" dirty="0" smtClean="0">
                <a:latin typeface="Arial" charset="0"/>
                <a:cs typeface="Arial" charset="0"/>
              </a:rPr>
              <a:t>radikálna resekcia (4x)</a:t>
            </a:r>
          </a:p>
          <a:p>
            <a:pPr algn="just" eaLnBrk="1" hangingPunct="1">
              <a:buSzPct val="55000"/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	        </a:t>
            </a:r>
            <a:r>
              <a:rPr lang="sk-SK" sz="2400" dirty="0" err="1" smtClean="0">
                <a:latin typeface="Arial" charset="0"/>
                <a:cs typeface="Arial" charset="0"/>
              </a:rPr>
              <a:t>subtotálna</a:t>
            </a:r>
            <a:r>
              <a:rPr lang="sk-SK" sz="2400" dirty="0" smtClean="0">
                <a:latin typeface="Arial" charset="0"/>
                <a:cs typeface="Arial" charset="0"/>
              </a:rPr>
              <a:t> resekcia (5x)</a:t>
            </a:r>
          </a:p>
          <a:p>
            <a:pPr algn="just" eaLnBrk="1" hangingPunct="1">
              <a:buSzPct val="55000"/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	        bez histológie – zavedený VP </a:t>
            </a:r>
            <a:r>
              <a:rPr lang="sk-SK" sz="2400" dirty="0" err="1" smtClean="0">
                <a:latin typeface="Arial" charset="0"/>
                <a:cs typeface="Arial" charset="0"/>
              </a:rPr>
              <a:t>shunt</a:t>
            </a:r>
            <a:r>
              <a:rPr lang="sk-SK" sz="2400" dirty="0" smtClean="0">
                <a:latin typeface="Arial" charset="0"/>
                <a:cs typeface="Arial" charset="0"/>
              </a:rPr>
              <a:t> (1x) </a:t>
            </a:r>
            <a:r>
              <a:rPr lang="sk-SK" sz="2400" b="1" dirty="0" smtClean="0">
                <a:latin typeface="Arial" charset="0"/>
                <a:cs typeface="Arial" charset="0"/>
              </a:rPr>
              <a:t> </a:t>
            </a:r>
            <a:endParaRPr lang="sk-SK" sz="2400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endParaRPr lang="sk-SK" sz="2400" dirty="0" smtClean="0">
              <a:latin typeface="Arial" charset="0"/>
              <a:cs typeface="Arial" charset="0"/>
            </a:endParaRPr>
          </a:p>
          <a:p>
            <a:pPr eaLnBrk="1" hangingPunct="1">
              <a:buSzPct val="55000"/>
              <a:buFont typeface="Wingdings 2" pitchFamily="18" charset="2"/>
              <a:buChar char="¤"/>
            </a:pPr>
            <a:r>
              <a:rPr lang="sk-SK" sz="2400" b="1" dirty="0" smtClean="0">
                <a:latin typeface="Arial" charset="0"/>
                <a:cs typeface="Arial" charset="0"/>
              </a:rPr>
              <a:t>OP dospelí: </a:t>
            </a:r>
            <a:r>
              <a:rPr lang="sk-SK" sz="2400" dirty="0" smtClean="0">
                <a:latin typeface="Arial" charset="0"/>
                <a:cs typeface="Arial" charset="0"/>
              </a:rPr>
              <a:t>radikálna resekcia (1x) </a:t>
            </a:r>
            <a:endParaRPr lang="sk-SK" sz="2400" b="1" dirty="0" smtClean="0">
              <a:latin typeface="Arial" charset="0"/>
              <a:cs typeface="Arial" charset="0"/>
            </a:endParaRPr>
          </a:p>
          <a:p>
            <a:pPr eaLnBrk="1" hangingPunct="1">
              <a:buSzPct val="55000"/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		   </a:t>
            </a:r>
            <a:r>
              <a:rPr lang="sk-SK" sz="2400" dirty="0" err="1" smtClean="0">
                <a:latin typeface="Arial" charset="0"/>
                <a:cs typeface="Arial" charset="0"/>
              </a:rPr>
              <a:t>subtotálna</a:t>
            </a:r>
            <a:r>
              <a:rPr lang="sk-SK" sz="2400" dirty="0" smtClean="0">
                <a:latin typeface="Arial" charset="0"/>
                <a:cs typeface="Arial" charset="0"/>
              </a:rPr>
              <a:t> resekcia (5x)</a:t>
            </a:r>
            <a:endParaRPr lang="en-US" sz="2400" b="1" dirty="0" smtClean="0">
              <a:solidFill>
                <a:schemeClr val="tx2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Nadpis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Súbor pac OÚSA: CSI (r. 2013–2015) </a:t>
            </a:r>
            <a:endParaRPr lang="sk-SK" sz="3200" smtClean="0">
              <a:solidFill>
                <a:srgbClr val="FF0000"/>
              </a:solidFill>
            </a:endParaRPr>
          </a:p>
        </p:txBody>
      </p:sp>
      <p:sp>
        <p:nvSpPr>
          <p:cNvPr id="13315" name="Zástupný symbol obsahu 2"/>
          <p:cNvSpPr>
            <a:spLocks noGrp="1"/>
          </p:cNvSpPr>
          <p:nvPr>
            <p:ph sz="quarter" idx="1"/>
          </p:nvPr>
        </p:nvSpPr>
        <p:spPr>
          <a:xfrm>
            <a:off x="612775" y="1813520"/>
            <a:ext cx="8153400" cy="4495800"/>
          </a:xfrm>
        </p:spPr>
        <p:txBody>
          <a:bodyPr/>
          <a:lstStyle/>
          <a:p>
            <a:r>
              <a:rPr lang="sk-SK" sz="2400" b="1" dirty="0" smtClean="0">
                <a:latin typeface="Arial" charset="0"/>
                <a:cs typeface="Arial" charset="0"/>
              </a:rPr>
              <a:t>histológia deti: </a:t>
            </a:r>
            <a:r>
              <a:rPr lang="sk-SK" sz="2400" dirty="0" err="1" smtClean="0">
                <a:latin typeface="Arial" charset="0"/>
                <a:cs typeface="Arial" charset="0"/>
              </a:rPr>
              <a:t>meduloblastóm</a:t>
            </a:r>
            <a:r>
              <a:rPr lang="sk-SK" sz="2400" dirty="0" smtClean="0">
                <a:latin typeface="Arial" charset="0"/>
                <a:cs typeface="Arial" charset="0"/>
              </a:rPr>
              <a:t> (7x)</a:t>
            </a:r>
          </a:p>
          <a:p>
            <a:pPr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	 	         </a:t>
            </a:r>
            <a:r>
              <a:rPr lang="sk-SK" sz="2400" dirty="0" err="1" smtClean="0">
                <a:latin typeface="Arial" charset="0"/>
                <a:cs typeface="Arial" charset="0"/>
              </a:rPr>
              <a:t>ependymóm</a:t>
            </a:r>
            <a:r>
              <a:rPr lang="sk-SK" sz="2400" dirty="0" smtClean="0">
                <a:latin typeface="Arial" charset="0"/>
                <a:cs typeface="Arial" charset="0"/>
              </a:rPr>
              <a:t> (1x)</a:t>
            </a:r>
          </a:p>
          <a:p>
            <a:pPr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		         PNET (1x)</a:t>
            </a:r>
            <a:r>
              <a:rPr lang="sk-SK" sz="2400" b="1" dirty="0" smtClean="0">
                <a:latin typeface="Arial" charset="0"/>
                <a:cs typeface="Arial" charset="0"/>
              </a:rPr>
              <a:t>   </a:t>
            </a:r>
          </a:p>
          <a:p>
            <a:pPr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		         bez histológie: </a:t>
            </a:r>
            <a:r>
              <a:rPr lang="sk-SK" sz="2400" dirty="0" err="1" smtClean="0">
                <a:latin typeface="Arial" charset="0"/>
                <a:cs typeface="Arial" charset="0"/>
              </a:rPr>
              <a:t>th</a:t>
            </a:r>
            <a:r>
              <a:rPr lang="sk-SK" sz="2400" dirty="0" smtClean="0">
                <a:latin typeface="Arial" charset="0"/>
                <a:cs typeface="Arial" charset="0"/>
              </a:rPr>
              <a:t>. ako </a:t>
            </a:r>
            <a:r>
              <a:rPr lang="sk-SK" sz="2400" dirty="0" err="1" smtClean="0">
                <a:latin typeface="Arial" charset="0"/>
                <a:cs typeface="Arial" charset="0"/>
              </a:rPr>
              <a:t>germinóm</a:t>
            </a:r>
            <a:r>
              <a:rPr lang="sk-SK" sz="2400" dirty="0" smtClean="0">
                <a:latin typeface="Arial" charset="0"/>
                <a:cs typeface="Arial" charset="0"/>
              </a:rPr>
              <a:t> (1x)</a:t>
            </a:r>
          </a:p>
          <a:p>
            <a:pPr>
              <a:buFont typeface="Wingdings" pitchFamily="2" charset="2"/>
              <a:buNone/>
            </a:pPr>
            <a:endParaRPr lang="sk-SK" sz="2400" b="1" dirty="0" smtClean="0">
              <a:latin typeface="Arial" charset="0"/>
              <a:cs typeface="Arial" charset="0"/>
            </a:endParaRPr>
          </a:p>
          <a:p>
            <a:r>
              <a:rPr lang="sk-SK" sz="2400" b="1" dirty="0" smtClean="0">
                <a:latin typeface="Arial" charset="0"/>
                <a:cs typeface="Arial" charset="0"/>
              </a:rPr>
              <a:t>histológia dospelí: </a:t>
            </a:r>
            <a:r>
              <a:rPr lang="sk-SK" sz="2400" dirty="0" err="1" smtClean="0">
                <a:latin typeface="Arial" charset="0"/>
                <a:cs typeface="Arial" charset="0"/>
              </a:rPr>
              <a:t>meduloblastóm</a:t>
            </a:r>
            <a:r>
              <a:rPr lang="sk-SK" sz="2400" dirty="0" smtClean="0">
                <a:latin typeface="Arial" charset="0"/>
                <a:cs typeface="Arial" charset="0"/>
              </a:rPr>
              <a:t> (3x)</a:t>
            </a:r>
          </a:p>
          <a:p>
            <a:pPr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			    PNET (2x)</a:t>
            </a:r>
          </a:p>
          <a:p>
            <a:pPr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			    </a:t>
            </a:r>
            <a:r>
              <a:rPr lang="sk-SK" sz="2400" dirty="0" err="1" smtClean="0">
                <a:latin typeface="Arial" charset="0"/>
                <a:cs typeface="Arial" charset="0"/>
              </a:rPr>
              <a:t>pinealoblastóm</a:t>
            </a:r>
            <a:r>
              <a:rPr lang="sk-SK" sz="2400" dirty="0" smtClean="0">
                <a:latin typeface="Arial" charset="0"/>
                <a:cs typeface="Arial" charset="0"/>
              </a:rPr>
              <a:t> (1x)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Nadpis 8"/>
          <p:cNvSpPr>
            <a:spLocks noGrp="1"/>
          </p:cNvSpPr>
          <p:nvPr>
            <p:ph type="title"/>
          </p:nvPr>
        </p:nvSpPr>
        <p:spPr>
          <a:xfrm>
            <a:off x="612775" y="228600"/>
            <a:ext cx="8351838" cy="990600"/>
          </a:xfrm>
        </p:spPr>
        <p:txBody>
          <a:bodyPr/>
          <a:lstStyle/>
          <a:p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Terapia </a:t>
            </a: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dospelí</a:t>
            </a: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 CSI: OÚSA (r. 2013–2015)</a:t>
            </a:r>
            <a:b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– 6 pac  </a:t>
            </a:r>
          </a:p>
        </p:txBody>
      </p:sp>
      <p:sp>
        <p:nvSpPr>
          <p:cNvPr id="15363" name="Zástupný symbol obsahu 2"/>
          <p:cNvSpPr>
            <a:spLocks noGrp="1"/>
          </p:cNvSpPr>
          <p:nvPr>
            <p:ph sz="quarter" idx="1"/>
          </p:nvPr>
        </p:nvSpPr>
        <p:spPr>
          <a:xfrm>
            <a:off x="322708" y="1701949"/>
            <a:ext cx="8713788" cy="4751387"/>
          </a:xfrm>
        </p:spPr>
        <p:txBody>
          <a:bodyPr/>
          <a:lstStyle/>
          <a:p>
            <a:pPr eaLnBrk="1" hangingPunct="1">
              <a:buSzPct val="55000"/>
              <a:buFont typeface="Wingdings 2" pitchFamily="18" charset="2"/>
              <a:buChar char="¤"/>
            </a:pPr>
            <a:r>
              <a:rPr lang="sk-SK" sz="2400" b="1" dirty="0" smtClean="0">
                <a:latin typeface="Arial" charset="0"/>
                <a:cs typeface="Arial" charset="0"/>
              </a:rPr>
              <a:t>konvenčná </a:t>
            </a:r>
            <a:r>
              <a:rPr lang="sk-SK" sz="2400" b="1" dirty="0" err="1" smtClean="0">
                <a:latin typeface="Arial" charset="0"/>
                <a:cs typeface="Arial" charset="0"/>
              </a:rPr>
              <a:t>frakcionácia</a:t>
            </a:r>
            <a:r>
              <a:rPr lang="sk-SK" sz="2400" b="1" dirty="0" smtClean="0">
                <a:latin typeface="Arial" charset="0"/>
                <a:cs typeface="Arial" charset="0"/>
              </a:rPr>
              <a:t>: á 1,8/2,0 </a:t>
            </a:r>
            <a:r>
              <a:rPr lang="sk-SK" sz="2400" b="1" dirty="0" err="1" smtClean="0">
                <a:latin typeface="Arial" charset="0"/>
                <a:cs typeface="Arial" charset="0"/>
              </a:rPr>
              <a:t>Gy</a:t>
            </a:r>
            <a:r>
              <a:rPr lang="sk-SK" sz="2400" b="1" dirty="0" smtClean="0">
                <a:latin typeface="Arial" charset="0"/>
                <a:cs typeface="Arial" charset="0"/>
              </a:rPr>
              <a:t> </a:t>
            </a:r>
          </a:p>
          <a:p>
            <a:pPr eaLnBrk="1" hangingPunct="1">
              <a:buSzPct val="55000"/>
              <a:buFont typeface="Wingdings 2" pitchFamily="18" charset="2"/>
              <a:buChar char="¤"/>
            </a:pP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5 pac: </a:t>
            </a:r>
            <a:r>
              <a:rPr lang="sk-SK" sz="2400" b="1" dirty="0" err="1" smtClean="0">
                <a:latin typeface="Arial" charset="0"/>
                <a:cs typeface="Arial" charset="0"/>
              </a:rPr>
              <a:t>mozog+miecha</a:t>
            </a:r>
            <a:r>
              <a:rPr lang="sk-SK" sz="2400" dirty="0" smtClean="0">
                <a:latin typeface="Arial" charset="0"/>
                <a:cs typeface="Arial" charset="0"/>
              </a:rPr>
              <a:t> 	TD 30,6– 36 </a:t>
            </a:r>
            <a:r>
              <a:rPr lang="sk-SK" sz="2400" dirty="0" err="1" smtClean="0">
                <a:latin typeface="Arial" charset="0"/>
                <a:cs typeface="Arial" charset="0"/>
              </a:rPr>
              <a:t>Gy</a:t>
            </a:r>
            <a:r>
              <a:rPr lang="sk-SK" sz="2400" dirty="0" smtClean="0">
                <a:latin typeface="Arial" charset="0"/>
                <a:cs typeface="Arial" charset="0"/>
              </a:rPr>
              <a:t> 			</a:t>
            </a:r>
            <a:endParaRPr lang="sk-SK" sz="2400" b="1" dirty="0" smtClean="0">
              <a:latin typeface="Arial" charset="0"/>
              <a:cs typeface="Arial" charset="0"/>
            </a:endParaRPr>
          </a:p>
          <a:p>
            <a:pPr eaLnBrk="1" hangingPunct="1">
              <a:buSzPct val="55000"/>
              <a:buFont typeface="Wingdings" pitchFamily="2" charset="2"/>
              <a:buNone/>
            </a:pPr>
            <a:r>
              <a:rPr lang="sk-SK" sz="2400" b="1" dirty="0" smtClean="0">
                <a:latin typeface="Arial" charset="0"/>
                <a:cs typeface="Arial" charset="0"/>
              </a:rPr>
              <a:t>		    origo (boost)      </a:t>
            </a:r>
            <a:r>
              <a:rPr lang="sk-SK" sz="2400" dirty="0" smtClean="0">
                <a:latin typeface="Arial" charset="0"/>
                <a:cs typeface="Arial" charset="0"/>
              </a:rPr>
              <a:t> TD 54–56 Gy</a:t>
            </a:r>
          </a:p>
          <a:p>
            <a:pPr lvl="1" eaLnBrk="1" hangingPunct="1">
              <a:buSzPct val="55000"/>
            </a:pPr>
            <a:r>
              <a:rPr lang="sk-SK" sz="2100" b="1" dirty="0" smtClean="0">
                <a:latin typeface="Arial" charset="0"/>
                <a:cs typeface="Arial" charset="0"/>
              </a:rPr>
              <a:t>4 pac sólo RT </a:t>
            </a:r>
            <a:r>
              <a:rPr lang="sk-SK" sz="2100" dirty="0" smtClean="0">
                <a:latin typeface="Arial" charset="0"/>
                <a:cs typeface="Arial" charset="0"/>
              </a:rPr>
              <a:t>(1 pac po RT absolvovala adjuvantnú CHT: 2x CCNU + cDDP + VCR, pokračovanie v ďalšej CHT odmietla)</a:t>
            </a:r>
          </a:p>
          <a:p>
            <a:pPr lvl="1" eaLnBrk="1" hangingPunct="1">
              <a:buSzPct val="55000"/>
            </a:pPr>
            <a:r>
              <a:rPr lang="sk-SK" sz="2100" b="1" dirty="0" smtClean="0">
                <a:latin typeface="Arial" charset="0"/>
                <a:cs typeface="Arial" charset="0"/>
              </a:rPr>
              <a:t>1 pac RT konkomitantne s CHT </a:t>
            </a:r>
            <a:r>
              <a:rPr lang="sk-SK" sz="2100" dirty="0" smtClean="0">
                <a:latin typeface="Arial" charset="0"/>
                <a:cs typeface="Arial" charset="0"/>
              </a:rPr>
              <a:t>(2x VCR: ezofagitída, leukopénia 1,25)</a:t>
            </a:r>
          </a:p>
          <a:p>
            <a:pPr marL="366713" lvl="1" indent="0" eaLnBrk="1" hangingPunct="1">
              <a:buSzPct val="55000"/>
              <a:buNone/>
            </a:pPr>
            <a:endParaRPr lang="sk-SK" sz="2400" dirty="0" smtClean="0">
              <a:latin typeface="Arial" charset="0"/>
              <a:cs typeface="Arial" charset="0"/>
            </a:endParaRPr>
          </a:p>
          <a:p>
            <a:pPr eaLnBrk="1" hangingPunct="1">
              <a:buSzPct val="55000"/>
            </a:pP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1 pac: </a:t>
            </a:r>
            <a:r>
              <a:rPr lang="sk-SK" sz="2400" dirty="0" smtClean="0">
                <a:latin typeface="Arial" charset="0"/>
                <a:cs typeface="Arial" charset="0"/>
              </a:rPr>
              <a:t>nedokončil RT (odmietol pokračovanie po II. kroku)</a:t>
            </a:r>
          </a:p>
          <a:p>
            <a:pPr lvl="1" eaLnBrk="1" hangingPunct="1">
              <a:buSzPct val="55000"/>
            </a:pPr>
            <a:r>
              <a:rPr lang="sk-SK" sz="2100" b="1" dirty="0" smtClean="0">
                <a:latin typeface="Arial" charset="0"/>
                <a:cs typeface="Arial" charset="0"/>
              </a:rPr>
              <a:t> </a:t>
            </a:r>
            <a:r>
              <a:rPr lang="sk-SK" sz="2100" b="1" dirty="0" err="1" smtClean="0">
                <a:latin typeface="Arial" charset="0"/>
                <a:cs typeface="Arial" charset="0"/>
              </a:rPr>
              <a:t>mozog+miecha</a:t>
            </a:r>
            <a:r>
              <a:rPr lang="sk-SK" sz="2100" dirty="0" smtClean="0">
                <a:latin typeface="Arial" charset="0"/>
                <a:cs typeface="Arial" charset="0"/>
              </a:rPr>
              <a:t> TD 14,4 </a:t>
            </a:r>
            <a:r>
              <a:rPr lang="sk-SK" sz="2100" dirty="0" err="1" smtClean="0">
                <a:latin typeface="Arial" charset="0"/>
                <a:cs typeface="Arial" charset="0"/>
              </a:rPr>
              <a:t>Gy</a:t>
            </a:r>
            <a:r>
              <a:rPr lang="sk-SK" sz="2100" b="1" dirty="0" smtClean="0">
                <a:latin typeface="Arial" charset="0"/>
                <a:cs typeface="Arial" charset="0"/>
              </a:rPr>
              <a:t>/</a:t>
            </a:r>
            <a:r>
              <a:rPr lang="sk-SK" sz="2100" b="1" dirty="0" err="1" smtClean="0">
                <a:latin typeface="Arial" charset="0"/>
                <a:cs typeface="Arial" charset="0"/>
              </a:rPr>
              <a:t>origo</a:t>
            </a:r>
            <a:r>
              <a:rPr lang="sk-SK" sz="2100" dirty="0" smtClean="0">
                <a:latin typeface="Arial" charset="0"/>
                <a:cs typeface="Arial" charset="0"/>
              </a:rPr>
              <a:t> </a:t>
            </a:r>
            <a:r>
              <a:rPr lang="sk-SK" sz="2100" b="1" dirty="0" smtClean="0">
                <a:latin typeface="Arial" charset="0"/>
                <a:cs typeface="Arial" charset="0"/>
              </a:rPr>
              <a:t>(</a:t>
            </a:r>
            <a:r>
              <a:rPr lang="sk-SK" sz="2100" b="1" dirty="0" err="1" smtClean="0">
                <a:latin typeface="Arial" charset="0"/>
                <a:cs typeface="Arial" charset="0"/>
              </a:rPr>
              <a:t>boost</a:t>
            </a:r>
            <a:r>
              <a:rPr lang="sk-SK" sz="2100" b="1" dirty="0" smtClean="0">
                <a:latin typeface="Arial" charset="0"/>
                <a:cs typeface="Arial" charset="0"/>
              </a:rPr>
              <a:t>) </a:t>
            </a:r>
            <a:r>
              <a:rPr lang="sk-SK" sz="2100" dirty="0" smtClean="0">
                <a:latin typeface="Arial" charset="0"/>
                <a:cs typeface="Arial" charset="0"/>
              </a:rPr>
              <a:t>TD 44,4 </a:t>
            </a:r>
            <a:r>
              <a:rPr lang="sk-SK" sz="2100" dirty="0" err="1" smtClean="0">
                <a:latin typeface="Arial" charset="0"/>
                <a:cs typeface="Arial" charset="0"/>
              </a:rPr>
              <a:t>Gy</a:t>
            </a:r>
            <a:r>
              <a:rPr lang="sk-SK" sz="2100" dirty="0" smtClean="0">
                <a:latin typeface="Arial" charset="0"/>
                <a:cs typeface="Arial" charset="0"/>
              </a:rPr>
              <a:t>  	</a:t>
            </a:r>
            <a:endParaRPr lang="sk-SK" sz="2100" b="1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				</a:t>
            </a:r>
          </a:p>
          <a:p>
            <a:pPr algn="just" eaLnBrk="1" hangingPunct="1">
              <a:buSzPct val="55000"/>
              <a:buFont typeface="Wingdings" pitchFamily="2" charset="2"/>
              <a:buNone/>
            </a:pPr>
            <a:endParaRPr lang="sk-SK" sz="2400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  <a:buFont typeface="Wingdings" pitchFamily="2" charset="2"/>
              <a:buNone/>
            </a:pPr>
            <a:r>
              <a:rPr lang="sk-SK" sz="2400" b="1" dirty="0" smtClean="0">
                <a:latin typeface="Arial" charset="0"/>
                <a:cs typeface="Arial" charset="0"/>
              </a:rPr>
              <a:t>	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Nadpis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Terapia </a:t>
            </a: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deti</a:t>
            </a: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 CSI: OÚSA (r. 2013–2015)</a:t>
            </a:r>
            <a:b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– vysoké riziko</a:t>
            </a: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 (SJMB 3/97): </a:t>
            </a: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5 pac  </a:t>
            </a:r>
            <a:endParaRPr lang="sk-SK" sz="3200" smtClean="0">
              <a:solidFill>
                <a:srgbClr val="FF0000"/>
              </a:solidFill>
            </a:endParaRPr>
          </a:p>
        </p:txBody>
      </p:sp>
      <p:sp>
        <p:nvSpPr>
          <p:cNvPr id="16387" name="Zástupný symbol obsahu 2"/>
          <p:cNvSpPr>
            <a:spLocks noGrp="1"/>
          </p:cNvSpPr>
          <p:nvPr>
            <p:ph sz="quarter" idx="1"/>
          </p:nvPr>
        </p:nvSpPr>
        <p:spPr>
          <a:xfrm>
            <a:off x="612775" y="1700932"/>
            <a:ext cx="8153400" cy="4824412"/>
          </a:xfrm>
        </p:spPr>
        <p:txBody>
          <a:bodyPr/>
          <a:lstStyle/>
          <a:p>
            <a:pPr algn="just" eaLnBrk="1" hangingPunct="1">
              <a:buSzPct val="55000"/>
            </a:pPr>
            <a:r>
              <a:rPr lang="sk-SK" sz="2400" b="1" dirty="0" err="1" smtClean="0">
                <a:latin typeface="Arial" charset="0"/>
                <a:cs typeface="Arial" charset="0"/>
              </a:rPr>
              <a:t>frakcionácia</a:t>
            </a:r>
            <a:r>
              <a:rPr lang="sk-SK" sz="2400" b="1" dirty="0" smtClean="0">
                <a:latin typeface="Arial" charset="0"/>
                <a:cs typeface="Arial" charset="0"/>
              </a:rPr>
              <a:t>: 1,25/1,5/1,66/1,7/1,8/2,0 </a:t>
            </a:r>
            <a:r>
              <a:rPr lang="sk-SK" sz="2400" b="1" dirty="0" err="1" smtClean="0">
                <a:latin typeface="Arial" charset="0"/>
                <a:cs typeface="Arial" charset="0"/>
              </a:rPr>
              <a:t>Gy</a:t>
            </a:r>
            <a:endParaRPr lang="sk-SK" sz="2400" b="1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  <a:buFont typeface="Wingdings" pitchFamily="2" charset="2"/>
              <a:buNone/>
            </a:pPr>
            <a:endParaRPr lang="sk-SK" sz="2400" b="1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</a:pPr>
            <a:r>
              <a:rPr lang="sk-SK" sz="2400" b="1" dirty="0" err="1" smtClean="0">
                <a:latin typeface="Arial" charset="0"/>
                <a:cs typeface="Arial" charset="0"/>
              </a:rPr>
              <a:t>mozog+miecha</a:t>
            </a:r>
            <a:r>
              <a:rPr lang="sk-SK" sz="2400" dirty="0" smtClean="0">
                <a:latin typeface="Arial" charset="0"/>
                <a:cs typeface="Arial" charset="0"/>
              </a:rPr>
              <a:t> TD 36–39,6 </a:t>
            </a:r>
            <a:r>
              <a:rPr lang="sk-SK" sz="2400" dirty="0" err="1" smtClean="0">
                <a:latin typeface="Arial" charset="0"/>
                <a:cs typeface="Arial" charset="0"/>
              </a:rPr>
              <a:t>Gy</a:t>
            </a:r>
            <a:r>
              <a:rPr lang="sk-SK" sz="2400" dirty="0" smtClean="0">
                <a:latin typeface="Arial" charset="0"/>
                <a:cs typeface="Arial" charset="0"/>
              </a:rPr>
              <a:t>		</a:t>
            </a:r>
            <a:endParaRPr lang="sk-SK" sz="2400" b="1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</a:pPr>
            <a:r>
              <a:rPr lang="sk-SK" sz="2400" b="1" dirty="0" err="1" smtClean="0">
                <a:latin typeface="Arial" charset="0"/>
                <a:cs typeface="Arial" charset="0"/>
              </a:rPr>
              <a:t>origo</a:t>
            </a:r>
            <a:r>
              <a:rPr lang="sk-SK" sz="2400" dirty="0" smtClean="0">
                <a:latin typeface="Arial" charset="0"/>
                <a:cs typeface="Arial" charset="0"/>
              </a:rPr>
              <a:t> </a:t>
            </a:r>
            <a:r>
              <a:rPr lang="sk-SK" sz="2400" b="1" dirty="0" smtClean="0">
                <a:latin typeface="Arial" charset="0"/>
                <a:cs typeface="Arial" charset="0"/>
              </a:rPr>
              <a:t>(</a:t>
            </a:r>
            <a:r>
              <a:rPr lang="sk-SK" sz="2400" b="1" dirty="0" err="1" smtClean="0">
                <a:latin typeface="Arial" charset="0"/>
                <a:cs typeface="Arial" charset="0"/>
              </a:rPr>
              <a:t>boost</a:t>
            </a:r>
            <a:r>
              <a:rPr lang="sk-SK" sz="2400" b="1" dirty="0" smtClean="0">
                <a:latin typeface="Arial" charset="0"/>
                <a:cs typeface="Arial" charset="0"/>
              </a:rPr>
              <a:t>)     </a:t>
            </a:r>
            <a:r>
              <a:rPr lang="sk-SK" sz="2400" dirty="0" smtClean="0">
                <a:latin typeface="Arial" charset="0"/>
                <a:cs typeface="Arial" charset="0"/>
              </a:rPr>
              <a:t>TD 54–55,6 (56) </a:t>
            </a:r>
            <a:r>
              <a:rPr lang="sk-SK" sz="2400" dirty="0" err="1" smtClean="0">
                <a:latin typeface="Arial" charset="0"/>
                <a:cs typeface="Arial" charset="0"/>
              </a:rPr>
              <a:t>Gy</a:t>
            </a:r>
            <a:endParaRPr lang="sk-SK" sz="2400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</a:pPr>
            <a:endParaRPr lang="sk-SK" sz="2400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</a:pP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5 pac: </a:t>
            </a:r>
            <a:r>
              <a:rPr lang="sk-SK" sz="2400" b="1" dirty="0" smtClean="0">
                <a:latin typeface="Arial" charset="0"/>
                <a:cs typeface="Arial" charset="0"/>
              </a:rPr>
              <a:t>CHT (VCR, </a:t>
            </a:r>
            <a:r>
              <a:rPr lang="sk-SK" sz="2400" b="1" dirty="0" err="1" smtClean="0">
                <a:latin typeface="Arial" charset="0"/>
                <a:cs typeface="Arial" charset="0"/>
              </a:rPr>
              <a:t>cDDP</a:t>
            </a:r>
            <a:r>
              <a:rPr lang="sk-SK" sz="2400" b="1" dirty="0" smtClean="0">
                <a:latin typeface="Arial" charset="0"/>
                <a:cs typeface="Arial" charset="0"/>
              </a:rPr>
              <a:t>, </a:t>
            </a:r>
            <a:r>
              <a:rPr lang="sk-SK" sz="2400" b="1" dirty="0" err="1" smtClean="0">
                <a:latin typeface="Arial" charset="0"/>
                <a:cs typeface="Arial" charset="0"/>
              </a:rPr>
              <a:t>cyclofosfamid</a:t>
            </a:r>
            <a:r>
              <a:rPr lang="sk-SK" sz="2400" b="1" dirty="0" smtClean="0">
                <a:latin typeface="Arial" charset="0"/>
                <a:cs typeface="Arial" charset="0"/>
              </a:rPr>
              <a:t>, </a:t>
            </a:r>
            <a:r>
              <a:rPr lang="sk-SK" sz="2400" b="1" dirty="0" err="1" smtClean="0">
                <a:latin typeface="Arial" charset="0"/>
                <a:cs typeface="Arial" charset="0"/>
              </a:rPr>
              <a:t>Temodal</a:t>
            </a:r>
            <a:r>
              <a:rPr lang="sk-SK" sz="2400" b="1" dirty="0" smtClean="0">
                <a:latin typeface="Arial" charset="0"/>
                <a:cs typeface="Arial" charset="0"/>
              </a:rPr>
              <a:t>)</a:t>
            </a:r>
          </a:p>
          <a:p>
            <a:pPr lvl="1" algn="just" eaLnBrk="1" hangingPunct="1">
              <a:buSzPct val="55000"/>
            </a:pPr>
            <a:r>
              <a:rPr lang="sk-SK" sz="2100" b="1" dirty="0" smtClean="0">
                <a:latin typeface="Arial" charset="0"/>
                <a:cs typeface="Arial" charset="0"/>
              </a:rPr>
              <a:t>po OP </a:t>
            </a:r>
            <a:r>
              <a:rPr lang="sk-SK" sz="2100" dirty="0" smtClean="0">
                <a:latin typeface="Arial" charset="0"/>
                <a:cs typeface="Arial" charset="0"/>
              </a:rPr>
              <a:t>(</a:t>
            </a:r>
            <a:r>
              <a:rPr lang="sk-SK" sz="2100" dirty="0" err="1" smtClean="0">
                <a:latin typeface="Arial" charset="0"/>
                <a:cs typeface="Arial" charset="0"/>
              </a:rPr>
              <a:t>cyclofosfamid</a:t>
            </a:r>
            <a:r>
              <a:rPr lang="sk-SK" sz="2100" dirty="0" smtClean="0">
                <a:latin typeface="Arial" charset="0"/>
                <a:cs typeface="Arial" charset="0"/>
              </a:rPr>
              <a:t>: 4 pac/VCR: 1 pac): </a:t>
            </a:r>
            <a:r>
              <a:rPr lang="sk-SK" sz="2100" b="1" dirty="0" smtClean="0">
                <a:latin typeface="Arial" charset="0"/>
                <a:cs typeface="Arial" charset="0"/>
              </a:rPr>
              <a:t>5 pac</a:t>
            </a:r>
          </a:p>
          <a:p>
            <a:pPr lvl="1" algn="just" eaLnBrk="1" hangingPunct="1">
              <a:buSzPct val="55000"/>
            </a:pPr>
            <a:r>
              <a:rPr lang="sk-SK" sz="2100" b="1" dirty="0" smtClean="0">
                <a:latin typeface="Arial" charset="0"/>
                <a:cs typeface="Arial" charset="0"/>
              </a:rPr>
              <a:t>počas RT </a:t>
            </a:r>
            <a:r>
              <a:rPr lang="sk-SK" sz="2100" dirty="0" smtClean="0">
                <a:latin typeface="Arial" charset="0"/>
                <a:cs typeface="Arial" charset="0"/>
              </a:rPr>
              <a:t>(Temodal 75–88 mg/m</a:t>
            </a:r>
            <a:r>
              <a:rPr lang="sk-SK" sz="2100" baseline="30000" dirty="0" smtClean="0">
                <a:latin typeface="Arial" charset="0"/>
                <a:cs typeface="Arial" charset="0"/>
              </a:rPr>
              <a:t>2</a:t>
            </a:r>
            <a:r>
              <a:rPr lang="sk-SK" sz="2100" baseline="30000" dirty="0" smtClean="0"/>
              <a:t> </a:t>
            </a:r>
            <a:r>
              <a:rPr lang="sk-SK" sz="2100" dirty="0" smtClean="0">
                <a:latin typeface="Arial" charset="0"/>
                <a:cs typeface="Arial" charset="0"/>
              </a:rPr>
              <a:t>p.o.</a:t>
            </a:r>
            <a:r>
              <a:rPr lang="sk-SK" sz="2100" baseline="30000" dirty="0" smtClean="0"/>
              <a:t> </a:t>
            </a:r>
            <a:r>
              <a:rPr lang="sk-SK" sz="2100" dirty="0" smtClean="0">
                <a:latin typeface="Arial" charset="0"/>
                <a:cs typeface="Arial" charset="0"/>
              </a:rPr>
              <a:t>): </a:t>
            </a:r>
            <a:r>
              <a:rPr lang="sk-SK" sz="2100" b="1" dirty="0" smtClean="0">
                <a:latin typeface="Arial" charset="0"/>
                <a:cs typeface="Arial" charset="0"/>
              </a:rPr>
              <a:t>4 pac</a:t>
            </a:r>
          </a:p>
          <a:p>
            <a:pPr lvl="1" algn="just" eaLnBrk="1" hangingPunct="1">
              <a:buSzPct val="55000"/>
            </a:pPr>
            <a:r>
              <a:rPr lang="sk-SK" sz="2100" b="1" dirty="0" smtClean="0">
                <a:latin typeface="Arial" charset="0"/>
                <a:cs typeface="Arial" charset="0"/>
              </a:rPr>
              <a:t>po ukončení RT (6 týždňov) </a:t>
            </a:r>
            <a:r>
              <a:rPr lang="sk-SK" sz="2100" dirty="0" smtClean="0">
                <a:latin typeface="Arial" charset="0"/>
                <a:cs typeface="Arial" charset="0"/>
              </a:rPr>
              <a:t>pokračovanie v CHT: </a:t>
            </a:r>
          </a:p>
          <a:p>
            <a:pPr algn="just" eaLnBrk="1" hangingPunct="1">
              <a:buSzPct val="55000"/>
              <a:buFont typeface="Wingdings" pitchFamily="2" charset="2"/>
              <a:buNone/>
            </a:pPr>
            <a:r>
              <a:rPr lang="sk-SK" sz="2100" dirty="0" smtClean="0">
                <a:latin typeface="Arial" charset="0"/>
                <a:cs typeface="Arial" charset="0"/>
              </a:rPr>
              <a:t>	    (4x VCR + </a:t>
            </a:r>
            <a:r>
              <a:rPr lang="sk-SK" sz="2100" dirty="0" err="1" smtClean="0">
                <a:latin typeface="Arial" charset="0"/>
                <a:cs typeface="Arial" charset="0"/>
              </a:rPr>
              <a:t>cDDP</a:t>
            </a:r>
            <a:r>
              <a:rPr lang="sk-SK" sz="2100" dirty="0" smtClean="0">
                <a:latin typeface="Arial" charset="0"/>
                <a:cs typeface="Arial" charset="0"/>
              </a:rPr>
              <a:t> + </a:t>
            </a:r>
            <a:r>
              <a:rPr lang="sk-SK" sz="2100" dirty="0" err="1" smtClean="0">
                <a:latin typeface="Arial" charset="0"/>
                <a:cs typeface="Arial" charset="0"/>
              </a:rPr>
              <a:t>cyclofosfamid</a:t>
            </a:r>
            <a:r>
              <a:rPr lang="sk-SK" sz="2100" dirty="0" smtClean="0">
                <a:latin typeface="Arial" charset="0"/>
                <a:cs typeface="Arial" charset="0"/>
              </a:rPr>
              <a:t>): </a:t>
            </a:r>
            <a:r>
              <a:rPr lang="sk-SK" sz="2100" b="1" dirty="0" smtClean="0">
                <a:latin typeface="Arial" charset="0"/>
                <a:cs typeface="Arial" charset="0"/>
              </a:rPr>
              <a:t>5 pac</a:t>
            </a:r>
            <a:endParaRPr lang="sk-SK" sz="2100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Nadpis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Terapia </a:t>
            </a: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deti</a:t>
            </a: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 CSI: OÚSA (r. 2013–2015)</a:t>
            </a:r>
            <a:b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– štandardné riziko </a:t>
            </a: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(CCG A 9961): </a:t>
            </a: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3 pac </a:t>
            </a:r>
            <a:endParaRPr lang="sk-SK" sz="3200" smtClean="0">
              <a:solidFill>
                <a:srgbClr val="FF0000"/>
              </a:solidFill>
            </a:endParaRPr>
          </a:p>
        </p:txBody>
      </p:sp>
      <p:sp>
        <p:nvSpPr>
          <p:cNvPr id="17411" name="Zástupný symbol obsahu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280400" cy="4495800"/>
          </a:xfrm>
        </p:spPr>
        <p:txBody>
          <a:bodyPr/>
          <a:lstStyle/>
          <a:p>
            <a:pPr algn="just" eaLnBrk="1" hangingPunct="1">
              <a:buSzPct val="55000"/>
            </a:pPr>
            <a:r>
              <a:rPr lang="sk-SK" sz="2400" b="1" dirty="0" smtClean="0">
                <a:latin typeface="Arial" charset="0"/>
                <a:cs typeface="Arial" charset="0"/>
              </a:rPr>
              <a:t>mozog+miecha</a:t>
            </a:r>
            <a:r>
              <a:rPr lang="sk-SK" sz="2400" dirty="0" smtClean="0">
                <a:latin typeface="Arial" charset="0"/>
                <a:cs typeface="Arial" charset="0"/>
              </a:rPr>
              <a:t> TD 23,4 (23,2) Gy/25 Gy	</a:t>
            </a:r>
            <a:endParaRPr lang="sk-SK" sz="2400" b="1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</a:pPr>
            <a:r>
              <a:rPr lang="sk-SK" sz="2400" b="1" dirty="0" smtClean="0">
                <a:latin typeface="Arial" charset="0"/>
                <a:cs typeface="Arial" charset="0"/>
              </a:rPr>
              <a:t>origo</a:t>
            </a:r>
            <a:r>
              <a:rPr lang="sk-SK" sz="2400" dirty="0" smtClean="0">
                <a:latin typeface="Arial" charset="0"/>
                <a:cs typeface="Arial" charset="0"/>
              </a:rPr>
              <a:t> </a:t>
            </a:r>
            <a:r>
              <a:rPr lang="sk-SK" sz="2400" b="1" dirty="0" smtClean="0">
                <a:latin typeface="Arial" charset="0"/>
                <a:cs typeface="Arial" charset="0"/>
              </a:rPr>
              <a:t>(boost) </a:t>
            </a:r>
            <a:r>
              <a:rPr lang="sk-SK" sz="2400" dirty="0" smtClean="0">
                <a:latin typeface="Arial" charset="0"/>
                <a:cs typeface="Arial" charset="0"/>
              </a:rPr>
              <a:t>TD 54 (53,2) Gy/44,5 Gy</a:t>
            </a:r>
          </a:p>
          <a:p>
            <a:pPr algn="just" eaLnBrk="1" hangingPunct="1">
              <a:buSzPct val="55000"/>
            </a:pPr>
            <a:endParaRPr lang="sk-SK" sz="2400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</a:pP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1 pac: </a:t>
            </a:r>
            <a:r>
              <a:rPr lang="sk-SK" sz="2400" b="1" dirty="0" smtClean="0">
                <a:latin typeface="Arial" charset="0"/>
                <a:cs typeface="Arial" charset="0"/>
              </a:rPr>
              <a:t>sólo RT</a:t>
            </a:r>
          </a:p>
          <a:p>
            <a:pPr algn="just" eaLnBrk="1" hangingPunct="1">
              <a:buSzPct val="55000"/>
            </a:pPr>
            <a:endParaRPr lang="sk-SK" sz="2400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</a:pP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2 pac: </a:t>
            </a:r>
            <a:r>
              <a:rPr lang="sk-SK" sz="2400" b="1" dirty="0" smtClean="0">
                <a:latin typeface="Arial" charset="0"/>
                <a:cs typeface="Arial" charset="0"/>
              </a:rPr>
              <a:t>CHT (VCR + cDDP + CCNU)</a:t>
            </a:r>
          </a:p>
          <a:p>
            <a:pPr lvl="1" algn="just" eaLnBrk="1" hangingPunct="1">
              <a:buSzPct val="55000"/>
            </a:pPr>
            <a:r>
              <a:rPr lang="sk-SK" sz="2100" dirty="0" smtClean="0">
                <a:latin typeface="Arial" charset="0"/>
                <a:cs typeface="Arial" charset="0"/>
              </a:rPr>
              <a:t> </a:t>
            </a:r>
            <a:r>
              <a:rPr lang="sk-SK" sz="2100" b="1" dirty="0" smtClean="0">
                <a:latin typeface="Arial" charset="0"/>
                <a:cs typeface="Arial" charset="0"/>
              </a:rPr>
              <a:t>po OP: </a:t>
            </a:r>
            <a:r>
              <a:rPr lang="sk-SK" sz="2100" dirty="0" smtClean="0">
                <a:latin typeface="Arial" charset="0"/>
                <a:cs typeface="Arial" charset="0"/>
              </a:rPr>
              <a:t>RT konkomitantne s CHT: </a:t>
            </a:r>
          </a:p>
          <a:p>
            <a:pPr algn="just" eaLnBrk="1" hangingPunct="1">
              <a:buSzPct val="55000"/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   (8x VCR 1,5 mg/m</a:t>
            </a:r>
            <a:r>
              <a:rPr lang="sk-SK" sz="2400" baseline="30000" dirty="0" smtClean="0">
                <a:latin typeface="Arial" charset="0"/>
                <a:cs typeface="Arial" charset="0"/>
              </a:rPr>
              <a:t>2</a:t>
            </a:r>
            <a:r>
              <a:rPr lang="sk-SK" sz="2400" dirty="0" smtClean="0">
                <a:latin typeface="Arial" charset="0"/>
                <a:cs typeface="Arial" charset="0"/>
              </a:rPr>
              <a:t>/týždeň)</a:t>
            </a:r>
          </a:p>
          <a:p>
            <a:pPr lvl="1" algn="just" eaLnBrk="1" hangingPunct="1">
              <a:buSzPct val="55000"/>
            </a:pPr>
            <a:r>
              <a:rPr lang="sk-SK" sz="2100" b="1" dirty="0" smtClean="0">
                <a:latin typeface="Arial" charset="0"/>
                <a:cs typeface="Arial" charset="0"/>
              </a:rPr>
              <a:t>po ukončení RT (6 týždňov) </a:t>
            </a:r>
            <a:r>
              <a:rPr lang="sk-SK" sz="2100" dirty="0" smtClean="0">
                <a:latin typeface="Arial" charset="0"/>
                <a:cs typeface="Arial" charset="0"/>
              </a:rPr>
              <a:t>pokračovanie v CHT: </a:t>
            </a:r>
          </a:p>
          <a:p>
            <a:pPr algn="just" eaLnBrk="1" hangingPunct="1">
              <a:buSzPct val="55000"/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   (8x VCR + cDDP + CCNU) </a:t>
            </a:r>
          </a:p>
          <a:p>
            <a:pPr algn="just" eaLnBrk="1" hangingPunct="1">
              <a:buSzPct val="55000"/>
              <a:buFont typeface="Wingdings" pitchFamily="2" charset="2"/>
              <a:buNone/>
            </a:pPr>
            <a:r>
              <a:rPr lang="sk-SK" sz="2400" dirty="0" smtClean="0">
                <a:latin typeface="Arial" charset="0"/>
                <a:cs typeface="Arial" charset="0"/>
              </a:rPr>
              <a:t>	</a:t>
            </a:r>
          </a:p>
          <a:p>
            <a:pPr algn="just" eaLnBrk="1" hangingPunct="1">
              <a:buSzPct val="55000"/>
              <a:buFont typeface="Wingdings" pitchFamily="2" charset="2"/>
              <a:buNone/>
            </a:pPr>
            <a:endParaRPr lang="sk-SK" sz="2400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Nadpis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Terapia </a:t>
            </a: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deti</a:t>
            </a: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 CSI: OÚSA (r. 2013–2015)</a:t>
            </a:r>
            <a:b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– relaps v spinálnom kanáli: 2 pac </a:t>
            </a:r>
            <a:endParaRPr lang="sk-SK" sz="3200" smtClean="0">
              <a:solidFill>
                <a:srgbClr val="FF0000"/>
              </a:solidFill>
            </a:endParaRPr>
          </a:p>
        </p:txBody>
      </p:sp>
      <p:sp>
        <p:nvSpPr>
          <p:cNvPr id="18435" name="Zástupný symbol obsahu 4"/>
          <p:cNvSpPr>
            <a:spLocks noGrp="1"/>
          </p:cNvSpPr>
          <p:nvPr>
            <p:ph sz="quarter" idx="1"/>
          </p:nvPr>
        </p:nvSpPr>
        <p:spPr>
          <a:xfrm>
            <a:off x="72008" y="1701949"/>
            <a:ext cx="8892480" cy="4751387"/>
          </a:xfrm>
        </p:spPr>
        <p:txBody>
          <a:bodyPr/>
          <a:lstStyle/>
          <a:p>
            <a:pPr algn="just" eaLnBrk="1" hangingPunct="1">
              <a:buSzPct val="55000"/>
            </a:pP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1 pac (r. 2010): </a:t>
            </a:r>
            <a:r>
              <a:rPr lang="sk-SK" sz="2400" b="1" dirty="0" smtClean="0">
                <a:latin typeface="Arial" charset="0"/>
                <a:cs typeface="Arial" charset="0"/>
              </a:rPr>
              <a:t>prim. origo (mozog/ependymóm Gr.III)</a:t>
            </a:r>
            <a:br>
              <a:rPr lang="sk-SK" sz="2400" b="1" dirty="0" smtClean="0">
                <a:latin typeface="Arial" charset="0"/>
                <a:cs typeface="Arial" charset="0"/>
              </a:rPr>
            </a:br>
            <a:r>
              <a:rPr lang="sk-SK" sz="2400" dirty="0" smtClean="0">
                <a:latin typeface="Arial" charset="0"/>
                <a:cs typeface="Arial" charset="0"/>
              </a:rPr>
              <a:t> TD 59,4 Gy</a:t>
            </a:r>
          </a:p>
          <a:p>
            <a:pPr lvl="1" algn="just" eaLnBrk="1" hangingPunct="1">
              <a:buSzPct val="55000"/>
            </a:pPr>
            <a:r>
              <a:rPr lang="sk-SK" sz="2100" b="1" dirty="0" smtClean="0">
                <a:latin typeface="Arial" charset="0"/>
                <a:cs typeface="Arial" charset="0"/>
              </a:rPr>
              <a:t>03/2014 </a:t>
            </a:r>
            <a:r>
              <a:rPr lang="sk-SK" sz="2100" b="1" dirty="0" err="1" smtClean="0">
                <a:latin typeface="Arial" charset="0"/>
                <a:cs typeface="Arial" charset="0"/>
              </a:rPr>
              <a:t>relaps</a:t>
            </a:r>
            <a:r>
              <a:rPr lang="sk-SK" sz="2100" b="1" dirty="0" smtClean="0">
                <a:latin typeface="Arial" charset="0"/>
                <a:cs typeface="Arial" charset="0"/>
              </a:rPr>
              <a:t> (1x): </a:t>
            </a:r>
            <a:r>
              <a:rPr lang="sk-SK" sz="2100" dirty="0" err="1" smtClean="0">
                <a:latin typeface="Arial" charset="0"/>
                <a:cs typeface="Arial" charset="0"/>
              </a:rPr>
              <a:t>progr</a:t>
            </a:r>
            <a:r>
              <a:rPr lang="sk-SK" sz="2100" dirty="0" smtClean="0">
                <a:latin typeface="Arial" charset="0"/>
                <a:cs typeface="Arial" charset="0"/>
              </a:rPr>
              <a:t>. zbytkového TU v oblasti ZJ, </a:t>
            </a:r>
            <a:br>
              <a:rPr lang="sk-SK" sz="2100" dirty="0" smtClean="0">
                <a:latin typeface="Arial" charset="0"/>
                <a:cs typeface="Arial" charset="0"/>
              </a:rPr>
            </a:br>
            <a:r>
              <a:rPr lang="sk-SK" sz="2100" dirty="0" smtClean="0">
                <a:latin typeface="Arial" charset="0"/>
                <a:cs typeface="Arial" charset="0"/>
              </a:rPr>
              <a:t>st.p. OP + CHT</a:t>
            </a:r>
          </a:p>
          <a:p>
            <a:pPr lvl="1" algn="just" eaLnBrk="1" hangingPunct="1">
              <a:buSzPct val="55000"/>
            </a:pPr>
            <a:r>
              <a:rPr lang="sk-SK" sz="21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04/2015 relaps (2x): spin.kanál,</a:t>
            </a:r>
            <a:r>
              <a:rPr lang="sk-SK" sz="2100" dirty="0" smtClean="0">
                <a:latin typeface="Arial" charset="0"/>
                <a:cs typeface="Arial" charset="0"/>
              </a:rPr>
              <a:t>st.p.CHT,</a:t>
            </a:r>
            <a:r>
              <a:rPr lang="sk-SK" sz="21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RT: TD 34,2 Gy</a:t>
            </a:r>
          </a:p>
          <a:p>
            <a:pPr lvl="1" algn="just" eaLnBrk="1" hangingPunct="1">
              <a:buSzPct val="55000"/>
            </a:pPr>
            <a:r>
              <a:rPr lang="sk-SK" sz="2100" b="1" dirty="0" smtClean="0">
                <a:latin typeface="Arial" charset="0"/>
                <a:cs typeface="Arial" charset="0"/>
              </a:rPr>
              <a:t>11/2015 </a:t>
            </a:r>
            <a:r>
              <a:rPr lang="sk-SK" sz="2100" b="1" dirty="0" err="1" smtClean="0">
                <a:latin typeface="Arial" charset="0"/>
                <a:cs typeface="Arial" charset="0"/>
              </a:rPr>
              <a:t>relaps</a:t>
            </a:r>
            <a:r>
              <a:rPr lang="sk-SK" sz="2100" b="1" dirty="0" smtClean="0">
                <a:latin typeface="Arial" charset="0"/>
                <a:cs typeface="Arial" charset="0"/>
              </a:rPr>
              <a:t> (3x): </a:t>
            </a:r>
            <a:r>
              <a:rPr lang="sk-SK" sz="2100" dirty="0" err="1" smtClean="0">
                <a:latin typeface="Arial" charset="0"/>
                <a:cs typeface="Arial" charset="0"/>
              </a:rPr>
              <a:t>progr</a:t>
            </a:r>
            <a:r>
              <a:rPr lang="sk-SK" sz="2100" dirty="0" smtClean="0">
                <a:latin typeface="Arial" charset="0"/>
                <a:cs typeface="Arial" charset="0"/>
              </a:rPr>
              <a:t>. </a:t>
            </a:r>
            <a:r>
              <a:rPr lang="sk-SK" sz="2100" dirty="0" err="1" smtClean="0">
                <a:latin typeface="Arial" charset="0"/>
                <a:cs typeface="Arial" charset="0"/>
              </a:rPr>
              <a:t>zbytkového</a:t>
            </a:r>
            <a:r>
              <a:rPr lang="sk-SK" sz="2100" dirty="0" smtClean="0">
                <a:latin typeface="Arial" charset="0"/>
                <a:cs typeface="Arial" charset="0"/>
              </a:rPr>
              <a:t> TU v oblasti ZJ </a:t>
            </a:r>
          </a:p>
          <a:p>
            <a:pPr algn="just" eaLnBrk="1" hangingPunct="1">
              <a:buSzPct val="55000"/>
              <a:buFont typeface="Wingdings" pitchFamily="2" charset="2"/>
              <a:buNone/>
            </a:pPr>
            <a:endParaRPr lang="sk-SK" sz="2400" dirty="0" smtClean="0">
              <a:latin typeface="Arial" charset="0"/>
              <a:cs typeface="Arial" charset="0"/>
            </a:endParaRPr>
          </a:p>
          <a:p>
            <a:pPr algn="just" eaLnBrk="1" hangingPunct="1">
              <a:buSzPct val="55000"/>
            </a:pPr>
            <a:r>
              <a:rPr lang="sk-SK" sz="2400" b="1" dirty="0" smtClean="0">
                <a:latin typeface="Arial" charset="0"/>
                <a:cs typeface="Arial" charset="0"/>
              </a:rPr>
              <a:t> </a:t>
            </a: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1 pac (r. 2012): </a:t>
            </a:r>
            <a:r>
              <a:rPr lang="sk-SK" sz="2400" b="1" dirty="0" err="1" smtClean="0">
                <a:latin typeface="Arial" charset="0"/>
                <a:cs typeface="Arial" charset="0"/>
              </a:rPr>
              <a:t>prim</a:t>
            </a:r>
            <a:r>
              <a:rPr lang="sk-SK" sz="2400" b="1" dirty="0" smtClean="0">
                <a:latin typeface="Arial" charset="0"/>
                <a:cs typeface="Arial" charset="0"/>
              </a:rPr>
              <a:t>. </a:t>
            </a:r>
            <a:r>
              <a:rPr lang="sk-SK" sz="2400" b="1" dirty="0" err="1" smtClean="0">
                <a:latin typeface="Arial" charset="0"/>
                <a:cs typeface="Arial" charset="0"/>
              </a:rPr>
              <a:t>origo</a:t>
            </a:r>
            <a:r>
              <a:rPr lang="sk-SK" sz="2400" b="1" dirty="0" smtClean="0">
                <a:latin typeface="Arial" charset="0"/>
                <a:cs typeface="Arial" charset="0"/>
              </a:rPr>
              <a:t> (mozog/</a:t>
            </a:r>
            <a:r>
              <a:rPr lang="sk-SK" sz="2400" b="1" dirty="0" err="1" smtClean="0">
                <a:latin typeface="Arial" charset="0"/>
                <a:cs typeface="Arial" charset="0"/>
              </a:rPr>
              <a:t>germinóm</a:t>
            </a:r>
            <a:r>
              <a:rPr lang="sk-SK" sz="2400" b="1" dirty="0" smtClean="0">
                <a:latin typeface="Arial" charset="0"/>
                <a:cs typeface="Arial" charset="0"/>
              </a:rPr>
              <a:t>)</a:t>
            </a:r>
            <a:r>
              <a:rPr lang="sk-SK" sz="2400" dirty="0" smtClean="0">
                <a:latin typeface="Arial" charset="0"/>
                <a:cs typeface="Arial" charset="0"/>
              </a:rPr>
              <a:t>TD 55,8 </a:t>
            </a:r>
            <a:r>
              <a:rPr lang="sk-SK" sz="2400" dirty="0" err="1" smtClean="0">
                <a:latin typeface="Arial" charset="0"/>
                <a:cs typeface="Arial" charset="0"/>
              </a:rPr>
              <a:t>Gy</a:t>
            </a:r>
            <a:endParaRPr lang="sk-SK" sz="2400" dirty="0" smtClean="0">
              <a:latin typeface="Arial" charset="0"/>
              <a:cs typeface="Arial" charset="0"/>
            </a:endParaRPr>
          </a:p>
          <a:p>
            <a:pPr lvl="1" algn="just" eaLnBrk="1" hangingPunct="1">
              <a:buSzPct val="55000"/>
            </a:pPr>
            <a:r>
              <a:rPr lang="sk-SK" sz="21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06/2013 </a:t>
            </a:r>
            <a:r>
              <a:rPr lang="sk-SK" sz="21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relaps</a:t>
            </a:r>
            <a:r>
              <a:rPr lang="sk-SK" sz="21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(1x): </a:t>
            </a:r>
            <a:r>
              <a:rPr lang="sk-SK" sz="21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spin</a:t>
            </a:r>
            <a:r>
              <a:rPr lang="sk-SK" sz="21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. kanál, </a:t>
            </a:r>
            <a:r>
              <a:rPr lang="sk-SK" sz="2100" dirty="0" err="1" smtClean="0">
                <a:latin typeface="Arial" charset="0"/>
                <a:cs typeface="Arial" charset="0"/>
              </a:rPr>
              <a:t>st.p.CHT</a:t>
            </a:r>
            <a:r>
              <a:rPr lang="sk-SK" sz="2100" dirty="0" smtClean="0">
                <a:latin typeface="Arial" charset="0"/>
                <a:cs typeface="Arial" charset="0"/>
              </a:rPr>
              <a:t>, </a:t>
            </a:r>
            <a:r>
              <a:rPr lang="sk-SK" sz="21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RT: TD 30 </a:t>
            </a:r>
            <a:r>
              <a:rPr lang="sk-SK" sz="21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Gy</a:t>
            </a:r>
            <a:endParaRPr lang="sk-SK" sz="2100" b="1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lvl="1" algn="just" eaLnBrk="1" hangingPunct="1">
              <a:buSzPct val="55000"/>
            </a:pPr>
            <a:r>
              <a:rPr lang="sk-SK" sz="2100" b="1" dirty="0" smtClean="0">
                <a:latin typeface="Arial" charset="0"/>
                <a:cs typeface="Arial" charset="0"/>
              </a:rPr>
              <a:t>10/2014relaps(2x):</a:t>
            </a:r>
            <a:r>
              <a:rPr lang="sk-SK" sz="2100" b="1" dirty="0" err="1" smtClean="0">
                <a:latin typeface="Arial" charset="0"/>
                <a:cs typeface="Arial" charset="0"/>
              </a:rPr>
              <a:t>mozog+miecha</a:t>
            </a:r>
            <a:r>
              <a:rPr lang="sk-SK" sz="2100" b="1" dirty="0" smtClean="0">
                <a:latin typeface="Arial" charset="0"/>
                <a:cs typeface="Arial" charset="0"/>
              </a:rPr>
              <a:t>, </a:t>
            </a:r>
            <a:r>
              <a:rPr lang="sk-SK" sz="2100" dirty="0" err="1" smtClean="0">
                <a:latin typeface="Arial" charset="0"/>
                <a:cs typeface="Arial" charset="0"/>
              </a:rPr>
              <a:t>st.p</a:t>
            </a:r>
            <a:r>
              <a:rPr lang="sk-SK" sz="2100" dirty="0" smtClean="0">
                <a:latin typeface="Arial" charset="0"/>
                <a:cs typeface="Arial" charset="0"/>
              </a:rPr>
              <a:t>. CHT, </a:t>
            </a:r>
            <a:r>
              <a:rPr lang="sk-SK" sz="2100" b="1" dirty="0" smtClean="0">
                <a:latin typeface="Arial" charset="0"/>
                <a:cs typeface="Arial" charset="0"/>
              </a:rPr>
              <a:t>doplnková                RT: mozog +miecha v TD 12,6 Gy</a:t>
            </a:r>
            <a:endParaRPr lang="sk-SK" sz="2100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Nadpis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Toxicita CSI </a:t>
            </a: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OÚSA (r. 2013–2015)</a:t>
            </a:r>
            <a:b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 – dospelí (6 pac) </a:t>
            </a:r>
            <a:endParaRPr lang="sk-SK" sz="3200" b="1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9459" name="Zástupný symbol obsahu 2"/>
          <p:cNvSpPr>
            <a:spLocks noGrp="1"/>
          </p:cNvSpPr>
          <p:nvPr>
            <p:ph sz="quarter" idx="1"/>
          </p:nvPr>
        </p:nvSpPr>
        <p:spPr>
          <a:xfrm>
            <a:off x="539552" y="1743223"/>
            <a:ext cx="8568952" cy="4710113"/>
          </a:xfrm>
        </p:spPr>
        <p:txBody>
          <a:bodyPr/>
          <a:lstStyle/>
          <a:p>
            <a:r>
              <a:rPr lang="sk-SK" sz="2400" b="1" dirty="0" smtClean="0">
                <a:latin typeface="Arial" charset="0"/>
                <a:cs typeface="Arial" charset="0"/>
              </a:rPr>
              <a:t>akútna</a:t>
            </a:r>
          </a:p>
          <a:p>
            <a:pPr lvl="1"/>
            <a:r>
              <a:rPr lang="sk-SK" sz="2400" dirty="0" smtClean="0">
                <a:latin typeface="Arial" charset="0"/>
                <a:cs typeface="Arial" charset="0"/>
              </a:rPr>
              <a:t>mierna únava</a:t>
            </a:r>
          </a:p>
          <a:p>
            <a:pPr lvl="1"/>
            <a:r>
              <a:rPr lang="sk-SK" sz="2400" dirty="0" smtClean="0">
                <a:latin typeface="Arial" charset="0"/>
                <a:cs typeface="Arial" charset="0"/>
              </a:rPr>
              <a:t>ezofagitída</a:t>
            </a:r>
          </a:p>
          <a:p>
            <a:pPr lvl="1"/>
            <a:r>
              <a:rPr lang="sk-SK" sz="2400" dirty="0" smtClean="0">
                <a:latin typeface="Arial" charset="0"/>
                <a:cs typeface="Arial" charset="0"/>
              </a:rPr>
              <a:t>laryngitída, tracheitída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alopécia 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rádiodermatitída (RD) I.st.: </a:t>
            </a:r>
            <a:r>
              <a:rPr lang="sk-SK" sz="2400" dirty="0" smtClean="0">
                <a:latin typeface="Arial" charset="0"/>
                <a:cs typeface="Arial" charset="0"/>
              </a:rPr>
              <a:t>hlava, uši – chrupavka,         boltce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hematologická toxicita: </a:t>
            </a:r>
            <a:r>
              <a:rPr lang="sk-SK" sz="2400" dirty="0" smtClean="0">
                <a:latin typeface="Arial" charset="0"/>
                <a:cs typeface="Arial" charset="0"/>
              </a:rPr>
              <a:t>leukopénia, trombocytopénia</a:t>
            </a:r>
          </a:p>
          <a:p>
            <a:pPr lvl="1"/>
            <a:r>
              <a:rPr lang="sk-SK" sz="2400" dirty="0" smtClean="0">
                <a:latin typeface="Arial" charset="0"/>
                <a:cs typeface="Arial" charset="0"/>
              </a:rPr>
              <a:t>sóor v D.Ú. (</a:t>
            </a:r>
            <a:r>
              <a:rPr lang="sk-SK" sz="2400" dirty="0" err="1" smtClean="0">
                <a:latin typeface="Arial" charset="0"/>
                <a:cs typeface="Arial" charset="0"/>
              </a:rPr>
              <a:t>kortikoterapia</a:t>
            </a:r>
            <a:r>
              <a:rPr lang="sk-SK" sz="2400" dirty="0" smtClean="0">
                <a:latin typeface="Arial" charset="0"/>
                <a:cs typeface="Arial" charset="0"/>
              </a:rPr>
              <a:t>)</a:t>
            </a:r>
            <a:endParaRPr lang="sk-SK" sz="2400" b="1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Nadpis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Toxicita CSI </a:t>
            </a: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OÚSA (r. 2013–2015)</a:t>
            </a:r>
            <a:b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 – deti (10 pac) </a:t>
            </a:r>
            <a:endParaRPr lang="sk-SK" sz="3200" smtClean="0"/>
          </a:p>
        </p:txBody>
      </p:sp>
      <p:sp>
        <p:nvSpPr>
          <p:cNvPr id="20483" name="Zástupný symbol obsahu 2"/>
          <p:cNvSpPr>
            <a:spLocks noGrp="1"/>
          </p:cNvSpPr>
          <p:nvPr>
            <p:ph sz="quarter" idx="1"/>
          </p:nvPr>
        </p:nvSpPr>
        <p:spPr>
          <a:xfrm>
            <a:off x="540767" y="1741512"/>
            <a:ext cx="8279705" cy="4495800"/>
          </a:xfrm>
        </p:spPr>
        <p:txBody>
          <a:bodyPr/>
          <a:lstStyle/>
          <a:p>
            <a:r>
              <a:rPr lang="sk-SK" sz="2400" b="1" dirty="0">
                <a:latin typeface="Arial" charset="0"/>
                <a:cs typeface="Arial" charset="0"/>
              </a:rPr>
              <a:t>a</a:t>
            </a:r>
            <a:r>
              <a:rPr lang="sk-SK" sz="2400" b="1" dirty="0" smtClean="0">
                <a:latin typeface="Arial" charset="0"/>
                <a:cs typeface="Arial" charset="0"/>
              </a:rPr>
              <a:t>kútna</a:t>
            </a:r>
          </a:p>
          <a:p>
            <a:pPr lvl="1"/>
            <a:r>
              <a:rPr lang="sk-SK" sz="2400" dirty="0" smtClean="0">
                <a:latin typeface="Arial" charset="0"/>
                <a:cs typeface="Arial" charset="0"/>
              </a:rPr>
              <a:t>mierna únava</a:t>
            </a:r>
          </a:p>
          <a:p>
            <a:pPr lvl="1"/>
            <a:r>
              <a:rPr lang="sk-SK" sz="2400" dirty="0" smtClean="0">
                <a:latin typeface="Arial" charset="0"/>
                <a:cs typeface="Arial" charset="0"/>
              </a:rPr>
              <a:t>bolesti hlavy (občas)</a:t>
            </a:r>
          </a:p>
          <a:p>
            <a:pPr lvl="1"/>
            <a:r>
              <a:rPr lang="sk-SK" sz="2400" dirty="0" smtClean="0">
                <a:latin typeface="Arial" charset="0"/>
                <a:cs typeface="Arial" charset="0"/>
              </a:rPr>
              <a:t>ezofagitída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alopécia 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rádiodermatitída (RD) I–II.st.: </a:t>
            </a:r>
            <a:r>
              <a:rPr lang="sk-SK" sz="2400" dirty="0" smtClean="0">
                <a:latin typeface="Arial" charset="0"/>
                <a:cs typeface="Arial" charset="0"/>
              </a:rPr>
              <a:t>hlava, krk, uši – chrupavka, boltce, oblasť za ušami, oblasť chrbtice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GIT toxicita</a:t>
            </a:r>
            <a:r>
              <a:rPr lang="sk-SK" sz="2400" dirty="0" smtClean="0">
                <a:latin typeface="Arial" charset="0"/>
                <a:cs typeface="Arial" charset="0"/>
              </a:rPr>
              <a:t>: nauzea, zvracanie, hnačka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hematologická toxicita: </a:t>
            </a:r>
            <a:r>
              <a:rPr lang="sk-SK" sz="2400" dirty="0" smtClean="0">
                <a:latin typeface="Arial" charset="0"/>
                <a:cs typeface="Arial" charset="0"/>
              </a:rPr>
              <a:t>leukopénia, trombocytopénia</a:t>
            </a:r>
            <a:endParaRPr lang="sk-SK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Príprava pacienta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na </a:t>
            </a:r>
            <a:r>
              <a:rPr lang="sk-SK" sz="3600" dirty="0" smtClean="0">
                <a:latin typeface="Arial" pitchFamily="34" charset="0"/>
                <a:cs typeface="Arial" pitchFamily="34" charset="0"/>
              </a:rPr>
              <a:t>OÚSA</a:t>
            </a:r>
          </a:p>
        </p:txBody>
      </p:sp>
      <p:sp>
        <p:nvSpPr>
          <p:cNvPr id="5" name="Zástupný symbol obsahu 2"/>
          <p:cNvSpPr txBox="1">
            <a:spLocks/>
          </p:cNvSpPr>
          <p:nvPr/>
        </p:nvSpPr>
        <p:spPr bwMode="auto">
          <a:xfrm>
            <a:off x="268500" y="1478433"/>
            <a:ext cx="8407956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6713" lvl="1" indent="0" eaLnBrk="1" hangingPunct="1">
              <a:buSzPct val="60000"/>
              <a:buFont typeface="Wingdings 2" pitchFamily="18" charset="2"/>
              <a:buNone/>
            </a:pPr>
            <a:endParaRPr lang="sk-SK" sz="28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SzPct val="55000"/>
              <a:buFont typeface="Wingdings 2" pitchFamily="18" charset="2"/>
              <a:buChar char="¤"/>
            </a:pP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Poloha </a:t>
            </a: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na chrbte, termoplastická maska +/– evakuačná podložka </a:t>
            </a:r>
            <a:endParaRPr lang="sk-SK" altLang="en-US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SzPct val="55000"/>
              <a:buFont typeface="Wingdings 2" pitchFamily="18" charset="2"/>
              <a:buChar char="¤"/>
            </a:pP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Malé nespolupracujúce deti (celkov</a:t>
            </a: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á</a:t>
            </a: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anestéza)</a:t>
            </a:r>
          </a:p>
          <a:p>
            <a:pPr eaLnBrk="1" hangingPunct="1">
              <a:buSzPct val="55000"/>
              <a:buFont typeface="Wingdings 2" pitchFamily="18" charset="2"/>
              <a:buChar char="¤"/>
            </a:pP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Plánovacie </a:t>
            </a: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CT (rezy á </a:t>
            </a: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3mm</a:t>
            </a: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bez KL) </a:t>
            </a:r>
          </a:p>
          <a:p>
            <a:pPr eaLnBrk="1" hangingPunct="1">
              <a:buSzPct val="55000"/>
              <a:buFont typeface="Wingdings 2" pitchFamily="18" charset="2"/>
              <a:buChar char="¤"/>
            </a:pP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Z</a:t>
            </a: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akreslenie </a:t>
            </a: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ožarovacieho objemu  (celá CS os po </a:t>
            </a: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S2/S3)</a:t>
            </a:r>
          </a:p>
          <a:p>
            <a:pPr eaLnBrk="1" hangingPunct="1">
              <a:buSzPct val="55000"/>
              <a:buFont typeface="Wingdings 2" pitchFamily="18" charset="2"/>
              <a:buChar char="¤"/>
            </a:pP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V</a:t>
            </a: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yužitie </a:t>
            </a: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fúzií s MRI </a:t>
            </a: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origo</a:t>
            </a: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) </a:t>
            </a:r>
            <a:endParaRPr lang="sk-SK" altLang="en-US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buSzPct val="55000"/>
              <a:buFont typeface="Wingdings 2" pitchFamily="18" charset="2"/>
              <a:buChar char="¤"/>
            </a:pP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Z</a:t>
            </a: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akreslenie O</a:t>
            </a:r>
            <a:r>
              <a:rPr lang="en-US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R: </a:t>
            </a:r>
            <a:b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šošovky</a:t>
            </a: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optické nervy, chiazma, mozgový kmeň, kochley, pažerák, </a:t>
            </a: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štítna žlaza, </a:t>
            </a: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srdce, </a:t>
            </a: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obličky</a:t>
            </a:r>
            <a:endParaRPr lang="sk-SK" altLang="en-US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739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Nadpis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Zhodnotenie liečby </a:t>
            </a: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04/2016: </a:t>
            </a:r>
            <a:b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OÚSA (CSI) </a:t>
            </a: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– dospelí (6 pac) </a:t>
            </a:r>
          </a:p>
        </p:txBody>
      </p:sp>
      <p:sp>
        <p:nvSpPr>
          <p:cNvPr id="21507" name="Zástupný symbol obsahu 2"/>
          <p:cNvSpPr>
            <a:spLocks noGrp="1"/>
          </p:cNvSpPr>
          <p:nvPr>
            <p:ph sz="quarter" idx="1"/>
          </p:nvPr>
        </p:nvSpPr>
        <p:spPr>
          <a:xfrm>
            <a:off x="612775" y="1773386"/>
            <a:ext cx="8351838" cy="4679950"/>
          </a:xfrm>
        </p:spPr>
        <p:txBody>
          <a:bodyPr/>
          <a:lstStyle/>
          <a:p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remisia</a:t>
            </a:r>
            <a:r>
              <a:rPr lang="sk-SK" sz="2400" b="1" dirty="0" smtClean="0">
                <a:latin typeface="Arial" charset="0"/>
                <a:cs typeface="Arial" charset="0"/>
              </a:rPr>
              <a:t> (3 mes–2 r): </a:t>
            </a: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2 pac </a:t>
            </a:r>
            <a:r>
              <a:rPr lang="sk-SK" sz="2400" b="1" dirty="0" smtClean="0">
                <a:latin typeface="Arial" charset="0"/>
                <a:cs typeface="Arial" charset="0"/>
              </a:rPr>
              <a:t>– </a:t>
            </a:r>
            <a:r>
              <a:rPr lang="sk-SK" sz="2400" dirty="0" smtClean="0">
                <a:latin typeface="Arial" charset="0"/>
                <a:cs typeface="Arial" charset="0"/>
              </a:rPr>
              <a:t>bez významnej neurologickej symptomatológie</a:t>
            </a:r>
          </a:p>
          <a:p>
            <a:endParaRPr lang="sk-SK" sz="2000" dirty="0" smtClean="0">
              <a:latin typeface="Arial" charset="0"/>
              <a:cs typeface="Arial" charset="0"/>
            </a:endParaRPr>
          </a:p>
          <a:p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relaps</a:t>
            </a:r>
            <a:r>
              <a:rPr lang="sk-SK" sz="2400" b="1" dirty="0" smtClean="0">
                <a:latin typeface="Arial" charset="0"/>
                <a:cs typeface="Arial" charset="0"/>
              </a:rPr>
              <a:t> (3 mes–3 r): </a:t>
            </a: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4 pac (2x exitus)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spinálny kanál (po 3 r): </a:t>
            </a:r>
            <a:r>
              <a:rPr lang="sk-SK" sz="2400" dirty="0" smtClean="0">
                <a:latin typeface="Arial" charset="0"/>
                <a:cs typeface="Arial" charset="0"/>
              </a:rPr>
              <a:t>paliat. CHT 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origo + spinálny kanál (po 1,5 r): </a:t>
            </a:r>
            <a:r>
              <a:rPr lang="sk-SK" sz="2400" dirty="0" smtClean="0">
                <a:latin typeface="Arial" charset="0"/>
                <a:cs typeface="Arial" charset="0"/>
              </a:rPr>
              <a:t>paliat. CHT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spinálny kanál (po 6 mes) + zhoršenie klin.stavu: </a:t>
            </a:r>
            <a:r>
              <a:rPr lang="sk-SK" sz="2400" dirty="0" smtClean="0">
                <a:latin typeface="Arial" charset="0"/>
                <a:cs typeface="Arial" charset="0"/>
              </a:rPr>
              <a:t>paliat. RT na CS os do tolerančnej TD miechy – iniciálne odmietol dokončenie CSI (2 týždne po RT pac exitoval) 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osseálne MTS (po 3 mes): </a:t>
            </a:r>
            <a:r>
              <a:rPr lang="sk-SK" sz="2400" dirty="0" smtClean="0">
                <a:latin typeface="Arial" charset="0"/>
                <a:cs typeface="Arial" charset="0"/>
              </a:rPr>
              <a:t>paliat. CHT (po 4. kúre pac exitoval) 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Nadpis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Zhodnotenie liečby </a:t>
            </a: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04/2016: </a:t>
            </a:r>
            <a:b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OÚSA (CSI) </a:t>
            </a: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– deti (10 pac) </a:t>
            </a:r>
            <a:endParaRPr lang="sk-SK" sz="3200" smtClean="0">
              <a:solidFill>
                <a:srgbClr val="FF0000"/>
              </a:solidFill>
            </a:endParaRPr>
          </a:p>
        </p:txBody>
      </p:sp>
      <p:sp>
        <p:nvSpPr>
          <p:cNvPr id="22531" name="Zástupný symbol obsahu 2"/>
          <p:cNvSpPr>
            <a:spLocks noGrp="1"/>
          </p:cNvSpPr>
          <p:nvPr>
            <p:ph sz="quarter" idx="1"/>
          </p:nvPr>
        </p:nvSpPr>
        <p:spPr>
          <a:xfrm>
            <a:off x="612774" y="1744241"/>
            <a:ext cx="8423721" cy="4637087"/>
          </a:xfrm>
        </p:spPr>
        <p:txBody>
          <a:bodyPr/>
          <a:lstStyle/>
          <a:p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remisia/stabilizácia</a:t>
            </a:r>
            <a:r>
              <a:rPr lang="sk-SK" sz="2400" b="1" dirty="0" smtClean="0">
                <a:latin typeface="Arial" charset="0"/>
                <a:cs typeface="Arial" charset="0"/>
              </a:rPr>
              <a:t> (7 mes–2,5 r): </a:t>
            </a: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7 pac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5 pac: </a:t>
            </a:r>
            <a:r>
              <a:rPr lang="sk-SK" sz="2400" dirty="0" smtClean="0">
                <a:latin typeface="Arial" charset="0"/>
                <a:cs typeface="Arial" charset="0"/>
              </a:rPr>
              <a:t>bez významnej neurologickej symptomatológie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2 pac: </a:t>
            </a:r>
            <a:r>
              <a:rPr lang="sk-SK" sz="2400" dirty="0" smtClean="0">
                <a:latin typeface="Arial" charset="0"/>
                <a:cs typeface="Arial" charset="0"/>
              </a:rPr>
              <a:t>pretrváva</a:t>
            </a:r>
            <a:r>
              <a:rPr lang="sk-SK" sz="2400" b="1" dirty="0" smtClean="0">
                <a:latin typeface="Arial" charset="0"/>
                <a:cs typeface="Arial" charset="0"/>
              </a:rPr>
              <a:t> </a:t>
            </a:r>
            <a:r>
              <a:rPr lang="sk-SK" sz="2400" dirty="0" smtClean="0">
                <a:latin typeface="Arial" charset="0"/>
                <a:cs typeface="Arial" charset="0"/>
              </a:rPr>
              <a:t>neurologické postihnutie (bolo už pred RT): pravostranná hemiparéza, neocerebelárny sy, motoricko–senzitívna polyneuropatia na DK, zmiešaná kvadruparéza v prevahe vľavo, lézia n.VI vľavo, centrálna lézia n.VII vľavo </a:t>
            </a:r>
          </a:p>
          <a:p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relaps/progresia</a:t>
            </a:r>
            <a:r>
              <a:rPr lang="sk-SK" sz="2400" b="1" dirty="0" smtClean="0">
                <a:latin typeface="Arial" charset="0"/>
                <a:cs typeface="Arial" charset="0"/>
              </a:rPr>
              <a:t> (8 mes–5 r): </a:t>
            </a: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3 pac (2x exitus) 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1 pac (po 5 r): </a:t>
            </a:r>
            <a:r>
              <a:rPr lang="sk-SK" sz="2400" dirty="0" smtClean="0">
                <a:latin typeface="Arial" charset="0"/>
                <a:cs typeface="Arial" charset="0"/>
              </a:rPr>
              <a:t>origo a</a:t>
            </a:r>
            <a:r>
              <a:rPr lang="sk-SK" sz="2400" b="1" dirty="0" smtClean="0">
                <a:latin typeface="Arial" charset="0"/>
                <a:cs typeface="Arial" charset="0"/>
              </a:rPr>
              <a:t> </a:t>
            </a:r>
            <a:r>
              <a:rPr lang="sk-SK" sz="2400" dirty="0" smtClean="0">
                <a:latin typeface="Arial" charset="0"/>
                <a:cs typeface="Arial" charset="0"/>
              </a:rPr>
              <a:t>spin. kanál – </a:t>
            </a:r>
            <a:r>
              <a:rPr lang="sk-SK" sz="2400" dirty="0" err="1" smtClean="0">
                <a:latin typeface="Arial" charset="0"/>
                <a:cs typeface="Arial" charset="0"/>
              </a:rPr>
              <a:t>st.p.OP</a:t>
            </a:r>
            <a:r>
              <a:rPr lang="sk-SK" sz="2400" dirty="0" smtClean="0">
                <a:latin typeface="Arial" charset="0"/>
                <a:cs typeface="Arial" charset="0"/>
              </a:rPr>
              <a:t>, </a:t>
            </a:r>
            <a:r>
              <a:rPr lang="sk-SK" sz="2400" dirty="0" err="1" smtClean="0">
                <a:latin typeface="Arial" charset="0"/>
                <a:cs typeface="Arial" charset="0"/>
              </a:rPr>
              <a:t>st.p.RT</a:t>
            </a:r>
            <a:r>
              <a:rPr lang="sk-SK" sz="2400" dirty="0" smtClean="0">
                <a:latin typeface="Arial" charset="0"/>
                <a:cs typeface="Arial" charset="0"/>
              </a:rPr>
              <a:t>, </a:t>
            </a:r>
            <a:r>
              <a:rPr lang="sk-SK" sz="2400" dirty="0" err="1" smtClean="0">
                <a:latin typeface="Arial" charset="0"/>
                <a:cs typeface="Arial" charset="0"/>
              </a:rPr>
              <a:t>st.p</a:t>
            </a:r>
            <a:r>
              <a:rPr lang="sk-SK" sz="2400" dirty="0" smtClean="0">
                <a:latin typeface="Arial" charset="0"/>
                <a:cs typeface="Arial" charset="0"/>
              </a:rPr>
              <a:t>. </a:t>
            </a:r>
            <a:r>
              <a:rPr lang="sk-SK" sz="2400" dirty="0" err="1" smtClean="0">
                <a:latin typeface="Arial" charset="0"/>
                <a:cs typeface="Arial" charset="0"/>
              </a:rPr>
              <a:t>paliat</a:t>
            </a:r>
            <a:r>
              <a:rPr lang="sk-SK" sz="2400" dirty="0" smtClean="0">
                <a:latin typeface="Arial" charset="0"/>
                <a:cs typeface="Arial" charset="0"/>
              </a:rPr>
              <a:t>. CHT – </a:t>
            </a:r>
            <a:r>
              <a:rPr lang="sk-SK" sz="2400" dirty="0" err="1" smtClean="0">
                <a:latin typeface="Arial" charset="0"/>
                <a:cs typeface="Arial" charset="0"/>
              </a:rPr>
              <a:t>t.č</a:t>
            </a:r>
            <a:r>
              <a:rPr lang="sk-SK" sz="2400" dirty="0" smtClean="0">
                <a:latin typeface="Arial" charset="0"/>
                <a:cs typeface="Arial" charset="0"/>
              </a:rPr>
              <a:t>. 3. línia CHT</a:t>
            </a:r>
          </a:p>
          <a:p>
            <a:pPr lvl="1"/>
            <a:r>
              <a:rPr lang="sk-SK" sz="2400" b="1" dirty="0" smtClean="0">
                <a:latin typeface="Arial" charset="0"/>
                <a:cs typeface="Arial" charset="0"/>
              </a:rPr>
              <a:t>2 pac (po 8 mes): </a:t>
            </a:r>
            <a:r>
              <a:rPr lang="sk-SK" sz="2400" dirty="0" smtClean="0">
                <a:latin typeface="Arial" charset="0"/>
                <a:cs typeface="Arial" charset="0"/>
              </a:rPr>
              <a:t>spin. kanál a </a:t>
            </a:r>
            <a:r>
              <a:rPr lang="sk-SK" sz="2400" dirty="0" err="1" smtClean="0">
                <a:latin typeface="Arial" charset="0"/>
                <a:cs typeface="Arial" charset="0"/>
              </a:rPr>
              <a:t>origo</a:t>
            </a:r>
            <a:r>
              <a:rPr lang="sk-SK" sz="2400" dirty="0" smtClean="0">
                <a:latin typeface="Arial" charset="0"/>
                <a:cs typeface="Arial" charset="0"/>
              </a:rPr>
              <a:t>: </a:t>
            </a:r>
            <a:r>
              <a:rPr lang="sk-SK" sz="2400" dirty="0" err="1" smtClean="0">
                <a:latin typeface="Arial" charset="0"/>
                <a:cs typeface="Arial" charset="0"/>
              </a:rPr>
              <a:t>st.p.CHT</a:t>
            </a:r>
            <a:r>
              <a:rPr lang="sk-SK" sz="2400" dirty="0" smtClean="0">
                <a:latin typeface="Arial" charset="0"/>
                <a:cs typeface="Arial" charset="0"/>
              </a:rPr>
              <a:t>, </a:t>
            </a:r>
            <a:r>
              <a:rPr lang="sk-SK" sz="2400" dirty="0" err="1" smtClean="0">
                <a:latin typeface="Arial" charset="0"/>
                <a:cs typeface="Arial" charset="0"/>
              </a:rPr>
              <a:t>st.p.RT</a:t>
            </a:r>
            <a:endParaRPr lang="sk-SK" sz="2400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Nadpis 1"/>
          <p:cNvSpPr>
            <a:spLocks noGrp="1"/>
          </p:cNvSpPr>
          <p:nvPr>
            <p:ph type="title"/>
          </p:nvPr>
        </p:nvSpPr>
        <p:spPr>
          <a:xfrm>
            <a:off x="612775" y="228600"/>
            <a:ext cx="8153400" cy="990600"/>
          </a:xfrm>
        </p:spPr>
        <p:txBody>
          <a:bodyPr/>
          <a:lstStyle/>
          <a:p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Zhodnotenie liečby </a:t>
            </a:r>
            <a: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  <a:t>04/2016 OÚSA (CSI):</a:t>
            </a:r>
            <a:br>
              <a:rPr lang="sk-SK" sz="3200" b="1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sk-SK" sz="3200" b="1" smtClean="0">
                <a:solidFill>
                  <a:srgbClr val="FF0000"/>
                </a:solidFill>
                <a:latin typeface="Arial" charset="0"/>
                <a:cs typeface="Arial" charset="0"/>
              </a:rPr>
              <a:t> – sumár</a:t>
            </a:r>
            <a:endParaRPr lang="sk-SK" sz="3200" smtClean="0">
              <a:solidFill>
                <a:srgbClr val="FF0000"/>
              </a:solidFill>
            </a:endParaRPr>
          </a:p>
        </p:txBody>
      </p:sp>
      <p:sp>
        <p:nvSpPr>
          <p:cNvPr id="23555" name="Zástupný symbol obsahu 2"/>
          <p:cNvSpPr>
            <a:spLocks noGrp="1"/>
          </p:cNvSpPr>
          <p:nvPr>
            <p:ph sz="quarter" idx="1"/>
          </p:nvPr>
        </p:nvSpPr>
        <p:spPr>
          <a:xfrm>
            <a:off x="612775" y="1741512"/>
            <a:ext cx="8153400" cy="4495800"/>
          </a:xfrm>
        </p:spPr>
        <p:txBody>
          <a:bodyPr/>
          <a:lstStyle/>
          <a:p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prežívanie bez </a:t>
            </a:r>
            <a:r>
              <a:rPr lang="sk-SK" sz="24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relapsu</a:t>
            </a: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  <a:r>
              <a:rPr lang="sk-SK" sz="2400" b="1" dirty="0" err="1" smtClean="0">
                <a:latin typeface="Arial" charset="0"/>
                <a:cs typeface="Arial" charset="0"/>
              </a:rPr>
              <a:t>vs</a:t>
            </a: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s </a:t>
            </a:r>
            <a:r>
              <a:rPr lang="sk-SK" sz="24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relapsom</a:t>
            </a:r>
            <a:endParaRPr lang="sk-SK" sz="2400" b="1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lvl="1"/>
            <a:r>
              <a:rPr lang="sk-SK" sz="2100" b="1" dirty="0" smtClean="0">
                <a:latin typeface="Arial" charset="0"/>
                <a:cs typeface="Arial" charset="0"/>
              </a:rPr>
              <a:t>deti </a:t>
            </a:r>
            <a:r>
              <a:rPr lang="sk-SK" sz="2100" dirty="0" smtClean="0">
                <a:latin typeface="Arial" charset="0"/>
                <a:cs typeface="Arial" charset="0"/>
              </a:rPr>
              <a:t>10/7 </a:t>
            </a:r>
            <a:r>
              <a:rPr lang="sk-SK" sz="2100" b="1" dirty="0" smtClean="0">
                <a:latin typeface="Arial" charset="0"/>
                <a:cs typeface="Arial" charset="0"/>
              </a:rPr>
              <a:t>(70 %) </a:t>
            </a:r>
            <a:r>
              <a:rPr lang="sk-SK" sz="21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vs</a:t>
            </a:r>
            <a:r>
              <a:rPr lang="sk-SK" sz="2100" dirty="0" smtClean="0">
                <a:latin typeface="Arial" charset="0"/>
                <a:cs typeface="Arial" charset="0"/>
              </a:rPr>
              <a:t> 10/1 </a:t>
            </a:r>
            <a:r>
              <a:rPr lang="sk-SK" sz="2100" b="1" dirty="0" smtClean="0">
                <a:latin typeface="Arial" charset="0"/>
                <a:cs typeface="Arial" charset="0"/>
              </a:rPr>
              <a:t>(10 %)</a:t>
            </a:r>
            <a:r>
              <a:rPr lang="sk-SK" sz="21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</a:t>
            </a:r>
          </a:p>
          <a:p>
            <a:pPr lvl="1"/>
            <a:r>
              <a:rPr lang="sk-SK" sz="2100" b="1" dirty="0" smtClean="0">
                <a:latin typeface="Arial" charset="0"/>
                <a:cs typeface="Arial" charset="0"/>
              </a:rPr>
              <a:t>dospelí </a:t>
            </a:r>
            <a:r>
              <a:rPr lang="sk-SK" sz="2100" dirty="0" smtClean="0">
                <a:latin typeface="Arial" charset="0"/>
                <a:cs typeface="Arial" charset="0"/>
              </a:rPr>
              <a:t>6/2 </a:t>
            </a:r>
            <a:r>
              <a:rPr lang="sk-SK" sz="2100" b="1" dirty="0" smtClean="0">
                <a:latin typeface="Arial" charset="0"/>
                <a:cs typeface="Arial" charset="0"/>
              </a:rPr>
              <a:t>(33,3 %) </a:t>
            </a:r>
            <a:r>
              <a:rPr lang="sk-SK" sz="21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vs</a:t>
            </a:r>
            <a:r>
              <a:rPr lang="sk-SK" sz="2100" dirty="0" smtClean="0">
                <a:latin typeface="Arial" charset="0"/>
                <a:cs typeface="Arial" charset="0"/>
              </a:rPr>
              <a:t> dospelí 6/2 </a:t>
            </a:r>
            <a:r>
              <a:rPr lang="sk-SK" sz="2100" b="1" dirty="0" smtClean="0">
                <a:latin typeface="Arial" charset="0"/>
                <a:cs typeface="Arial" charset="0"/>
              </a:rPr>
              <a:t>(33,3 %)  </a:t>
            </a:r>
          </a:p>
          <a:p>
            <a:r>
              <a:rPr lang="sk-SK" sz="2400" b="1" dirty="0">
                <a:solidFill>
                  <a:srgbClr val="FF0000"/>
                </a:solidFill>
                <a:latin typeface="Arial" charset="0"/>
                <a:cs typeface="Arial" charset="0"/>
              </a:rPr>
              <a:t>e</a:t>
            </a: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xitus</a:t>
            </a:r>
            <a:endParaRPr lang="sk-SK" sz="2400" b="1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lvl="1"/>
            <a:r>
              <a:rPr lang="sk-SK" sz="2100" b="1" dirty="0" smtClean="0">
                <a:latin typeface="Arial" charset="0"/>
                <a:cs typeface="Arial" charset="0"/>
              </a:rPr>
              <a:t>deti </a:t>
            </a:r>
            <a:r>
              <a:rPr lang="sk-SK" sz="2100" dirty="0" smtClean="0">
                <a:latin typeface="Arial" charset="0"/>
                <a:cs typeface="Arial" charset="0"/>
              </a:rPr>
              <a:t>10/2 </a:t>
            </a:r>
            <a:r>
              <a:rPr lang="sk-SK" sz="2100" b="1" dirty="0" smtClean="0">
                <a:latin typeface="Arial" charset="0"/>
                <a:cs typeface="Arial" charset="0"/>
              </a:rPr>
              <a:t>(20 %) </a:t>
            </a:r>
          </a:p>
          <a:p>
            <a:pPr lvl="1"/>
            <a:r>
              <a:rPr lang="sk-SK" sz="2100" b="1" dirty="0" smtClean="0">
                <a:latin typeface="Arial" charset="0"/>
                <a:cs typeface="Arial" charset="0"/>
              </a:rPr>
              <a:t>dospelí</a:t>
            </a:r>
            <a:r>
              <a:rPr lang="sk-SK" sz="2100" dirty="0" smtClean="0">
                <a:latin typeface="Arial" charset="0"/>
                <a:cs typeface="Arial" charset="0"/>
              </a:rPr>
              <a:t> 6/2 </a:t>
            </a:r>
            <a:r>
              <a:rPr lang="sk-SK" sz="2100" b="1" dirty="0" smtClean="0">
                <a:latin typeface="Arial" charset="0"/>
                <a:cs typeface="Arial" charset="0"/>
              </a:rPr>
              <a:t>(33,3 %)</a:t>
            </a:r>
          </a:p>
          <a:p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lepšie </a:t>
            </a:r>
            <a:r>
              <a:rPr lang="sk-SK" sz="2400" b="1" dirty="0" err="1" smtClean="0">
                <a:solidFill>
                  <a:srgbClr val="FF0000"/>
                </a:solidFill>
                <a:latin typeface="Arial" charset="0"/>
                <a:cs typeface="Arial" charset="0"/>
              </a:rPr>
              <a:t>bezrelapsové</a:t>
            </a: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prežívanie u detí </a:t>
            </a:r>
            <a:r>
              <a:rPr lang="sk-SK" sz="2400" b="1" dirty="0" err="1" smtClean="0">
                <a:latin typeface="Arial" charset="0"/>
                <a:cs typeface="Arial" charset="0"/>
              </a:rPr>
              <a:t>vs</a:t>
            </a:r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 dospelí</a:t>
            </a:r>
          </a:p>
          <a:p>
            <a:r>
              <a:rPr lang="sk-SK" sz="2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CSI-IMRT:</a:t>
            </a:r>
            <a:endParaRPr lang="en-US" sz="2400" b="1" dirty="0" smtClean="0">
              <a:solidFill>
                <a:srgbClr val="FF0000"/>
              </a:solidFill>
              <a:latin typeface="Arial" charset="0"/>
              <a:cs typeface="Arial" charset="0"/>
            </a:endParaRPr>
          </a:p>
          <a:p>
            <a:pPr lvl="1"/>
            <a:r>
              <a:rPr lang="sk-SK" sz="2100" dirty="0">
                <a:latin typeface="Arial" charset="0"/>
                <a:cs typeface="Arial" charset="0"/>
              </a:rPr>
              <a:t>l</a:t>
            </a:r>
            <a:r>
              <a:rPr lang="sk-SK" sz="2100" smtClean="0">
                <a:latin typeface="Arial" charset="0"/>
                <a:cs typeface="Arial" charset="0"/>
              </a:rPr>
              <a:t>epšie </a:t>
            </a:r>
            <a:r>
              <a:rPr lang="sk-SK" sz="2100" dirty="0" smtClean="0">
                <a:latin typeface="Arial" charset="0"/>
                <a:cs typeface="Arial" charset="0"/>
              </a:rPr>
              <a:t>šetrenie zdravých tkanív a orgánov (zníženie TD na kochley, mozgový kmeň, temporálne laloky, ušné boltce)</a:t>
            </a:r>
            <a:endParaRPr lang="en-US" sz="2100" dirty="0" smtClean="0">
              <a:latin typeface="Arial" charset="0"/>
              <a:cs typeface="Arial" charset="0"/>
            </a:endParaRPr>
          </a:p>
          <a:p>
            <a:pPr lvl="1"/>
            <a:r>
              <a:rPr lang="sk-SK" sz="2100" dirty="0" smtClean="0">
                <a:latin typeface="Arial" charset="0"/>
                <a:cs typeface="Arial" charset="0"/>
              </a:rPr>
              <a:t>zníženie akútnej a neskorej toxicity</a:t>
            </a:r>
            <a:endParaRPr lang="sk-SK" sz="2100" dirty="0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Podnadpis 2"/>
          <p:cNvSpPr>
            <a:spLocks/>
          </p:cNvSpPr>
          <p:nvPr/>
        </p:nvSpPr>
        <p:spPr bwMode="auto">
          <a:xfrm>
            <a:off x="2411413" y="6091238"/>
            <a:ext cx="6732587" cy="76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endParaRPr lang="sk-SK" sz="1400" dirty="0">
              <a:solidFill>
                <a:schemeClr val="bg1"/>
              </a:solidFill>
              <a:latin typeface="Tw Cen MT" pitchFamily="34" charset="-18"/>
            </a:endParaRPr>
          </a:p>
        </p:txBody>
      </p:sp>
      <p:sp>
        <p:nvSpPr>
          <p:cNvPr id="15" name="Podnadpis 2"/>
          <p:cNvSpPr>
            <a:spLocks noGrp="1"/>
          </p:cNvSpPr>
          <p:nvPr>
            <p:ph type="subTitle" idx="1"/>
          </p:nvPr>
        </p:nvSpPr>
        <p:spPr>
          <a:xfrm>
            <a:off x="1367644" y="2071678"/>
            <a:ext cx="6400800" cy="1198984"/>
          </a:xfrm>
        </p:spPr>
        <p:txBody>
          <a:bodyPr/>
          <a:lstStyle/>
          <a:p>
            <a:pPr algn="ctr"/>
            <a:r>
              <a:rPr lang="sk-SK" sz="36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Ďakujeme za pozornosť</a:t>
            </a:r>
          </a:p>
        </p:txBody>
      </p:sp>
      <p:pic>
        <p:nvPicPr>
          <p:cNvPr id="7" name="Obrázok 10" descr="ISO_farebn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7898" y="246608"/>
            <a:ext cx="1220566" cy="518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jtoth\Desktop\Logo OUSA 2014 -pre ppt a pod\Vyššie rozlíšenie\OUSA_logo_colo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29" y="188640"/>
            <a:ext cx="1817707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odnadpis 2"/>
          <p:cNvSpPr>
            <a:spLocks/>
          </p:cNvSpPr>
          <p:nvPr/>
        </p:nvSpPr>
        <p:spPr bwMode="auto">
          <a:xfrm>
            <a:off x="467544" y="6171630"/>
            <a:ext cx="1800200" cy="497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ts val="700"/>
              </a:spcBef>
              <a:buClr>
                <a:schemeClr val="accent2"/>
              </a:buClr>
              <a:buSzPct val="60000"/>
              <a:buFont typeface="Wingdings" pitchFamily="2" charset="2"/>
              <a:buNone/>
            </a:pPr>
            <a:r>
              <a:rPr lang="sk-SK" sz="18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www.ousa.sk</a:t>
            </a:r>
          </a:p>
        </p:txBody>
      </p:sp>
      <p:sp>
        <p:nvSpPr>
          <p:cNvPr id="11" name="Podnadpis 2"/>
          <p:cNvSpPr>
            <a:spLocks/>
          </p:cNvSpPr>
          <p:nvPr/>
        </p:nvSpPr>
        <p:spPr bwMode="auto">
          <a:xfrm>
            <a:off x="2411413" y="6091238"/>
            <a:ext cx="6732587" cy="650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konferencia Slovenskej spoločnosti radiačnej onkológie</a:t>
            </a:r>
          </a:p>
          <a:p>
            <a:r>
              <a:rPr lang="sk-SK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Trenčín, 13.-14</a:t>
            </a:r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sk-SK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en-US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201</a:t>
            </a:r>
            <a:r>
              <a:rPr lang="sk-SK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050525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obsahu 2"/>
          <p:cNvSpPr txBox="1">
            <a:spLocks/>
          </p:cNvSpPr>
          <p:nvPr/>
        </p:nvSpPr>
        <p:spPr bwMode="auto">
          <a:xfrm>
            <a:off x="268500" y="1196752"/>
            <a:ext cx="8623980" cy="523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6713" lvl="1" indent="0" eaLnBrk="1" hangingPunct="1">
              <a:buSzPct val="60000"/>
              <a:buFont typeface="Wingdings 2" pitchFamily="18" charset="2"/>
              <a:buNone/>
            </a:pPr>
            <a:endParaRPr lang="sk-SK" sz="20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Do 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roku 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2013</a:t>
            </a:r>
            <a:endParaRPr lang="sk-SK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Plánovací systém Oncentra Masterplan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3 </a:t>
            </a: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DCRT, fixné polia, pevné kliny</a:t>
            </a:r>
            <a:endParaRPr lang="sk-SK" sz="17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Miecha - SSD nastavenie (120cm – 130cm)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Boost na lôžko TU – 2 klinové polia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Nehomogénne pokrytie PTV, </a:t>
            </a: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hot-spoty</a:t>
            </a: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nemožnosť šetriť niektoré OAR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endParaRPr lang="sk-SK" sz="11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Od</a:t>
            </a:r>
            <a:r>
              <a:rPr 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sk-SK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roku </a:t>
            </a:r>
            <a:r>
              <a:rPr 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2013</a:t>
            </a:r>
            <a:endParaRPr lang="sk-SK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Plánovací systém Eclipse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Dynamické MLC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Miecha - izocentrické nastavenie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Boost na </a:t>
            </a: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lôžko TU </a:t>
            </a: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– </a:t>
            </a: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IMRT</a:t>
            </a:r>
            <a:endParaRPr lang="sk-SK" sz="17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</a:t>
            </a: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omogénnejšie pokrytie PTV, redukcia hot-spotov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Lepšie šetrenie niektorých OAR</a:t>
            </a:r>
            <a:endParaRPr lang="en-US" sz="17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Jednoduchšie a rýchlejšie nastavenie pacienta (bez VRT posunu stola)</a:t>
            </a:r>
            <a:endParaRPr lang="en-US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Plánovanie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CSI na </a:t>
            </a:r>
            <a:r>
              <a:rPr lang="sk-SK" sz="3600" dirty="0" smtClean="0">
                <a:latin typeface="Arial" pitchFamily="34" charset="0"/>
                <a:cs typeface="Arial" pitchFamily="34" charset="0"/>
              </a:rPr>
              <a:t>OÚSA</a:t>
            </a:r>
          </a:p>
        </p:txBody>
      </p:sp>
    </p:spTree>
    <p:extLst>
      <p:ext uri="{BB962C8B-B14F-4D97-AF65-F5344CB8AC3E}">
        <p14:creationId xmlns:p14="http://schemas.microsoft.com/office/powerpoint/2010/main" val="36419524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Voľba izocentier</a:t>
            </a:r>
          </a:p>
        </p:txBody>
      </p:sp>
      <p:sp>
        <p:nvSpPr>
          <p:cNvPr id="5" name="Zástupný symbol obsahu 2"/>
          <p:cNvSpPr txBox="1">
            <a:spLocks/>
          </p:cNvSpPr>
          <p:nvPr/>
        </p:nvSpPr>
        <p:spPr bwMode="auto">
          <a:xfrm>
            <a:off x="2483768" y="1628800"/>
            <a:ext cx="5904656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6713" lvl="1" indent="0" eaLnBrk="1" hangingPunct="1">
              <a:buSzPct val="60000"/>
              <a:buFont typeface="Wingdings 2" pitchFamily="18" charset="2"/>
              <a:buNone/>
            </a:pPr>
            <a:endParaRPr lang="sk-SK" sz="20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Izocentrum 1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V oblasti krku </a:t>
            </a:r>
            <a:endParaRPr lang="en-US" sz="17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Snaha umiestniť čím viac kaudálne a dorzálne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Limitácia veľkosti kolimátora X2, Y2 (20cm)</a:t>
            </a:r>
            <a:endParaRPr lang="en-US" sz="17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66713" lvl="1" indent="0" algn="just" eaLnBrk="1" hangingPunct="1">
              <a:buSzPct val="55000"/>
              <a:buNone/>
            </a:pPr>
            <a:endParaRPr lang="sk-SK" sz="8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Izocentrum 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2</a:t>
            </a:r>
            <a:endParaRPr lang="en-US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en-US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audálny posun od IZO1 </a:t>
            </a:r>
            <a:r>
              <a:rPr lang="en-US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(20-30cm)</a:t>
            </a:r>
            <a:endParaRPr lang="sk-SK" sz="17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LAT a VRT zostáva nezmenené</a:t>
            </a:r>
            <a:endParaRPr lang="en-US" sz="17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 eaLnBrk="1" hangingPunct="1">
              <a:buSzPct val="55000"/>
              <a:buNone/>
            </a:pPr>
            <a:endParaRPr lang="sk-SK" sz="8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319088" lvl="1" indent="-319088" algn="just" eaLnBrk="1" hangingPunct="1">
              <a:spcBef>
                <a:spcPts val="700"/>
              </a:spcBef>
              <a:buClr>
                <a:schemeClr val="accent2"/>
              </a:buClr>
              <a:buSzPct val="55000"/>
              <a:buFont typeface="Wingdings 2" pitchFamily="18" charset="2"/>
              <a:buChar char="¤"/>
            </a:pPr>
            <a:r>
              <a:rPr lang="sk-SK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Izocentrum 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en-US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audálny posun od </a:t>
            </a: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IZO2 </a:t>
            </a:r>
            <a:r>
              <a:rPr lang="en-US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(20-30cm</a:t>
            </a:r>
            <a:r>
              <a:rPr lang="en-US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endParaRPr lang="sk-SK" sz="17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LAT </a:t>
            </a: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 VRT zostáva </a:t>
            </a: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nezmenené</a:t>
            </a:r>
            <a:endParaRPr lang="en-US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94457"/>
            <a:ext cx="1672120" cy="447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39850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Geometria ožarovacích polí</a:t>
            </a:r>
          </a:p>
        </p:txBody>
      </p:sp>
      <p:sp>
        <p:nvSpPr>
          <p:cNvPr id="5" name="Zástupný symbol obsahu 2"/>
          <p:cNvSpPr txBox="1">
            <a:spLocks/>
          </p:cNvSpPr>
          <p:nvPr/>
        </p:nvSpPr>
        <p:spPr bwMode="auto">
          <a:xfrm>
            <a:off x="287524" y="1457343"/>
            <a:ext cx="8712968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6713" lvl="1" indent="0" eaLnBrk="1" hangingPunct="1">
              <a:buSzPct val="60000"/>
              <a:buFont typeface="Wingdings 2" pitchFamily="18" charset="2"/>
              <a:buNone/>
            </a:pPr>
            <a:endParaRPr lang="sk-SK" sz="20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Oblasť mozgu a C miechy 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do úrovni ramien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)</a:t>
            </a:r>
            <a:endParaRPr lang="sk-SK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2 izocentrické latero-laterálne </a:t>
            </a:r>
            <a:r>
              <a:rPr lang="en-US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6MV </a:t>
            </a: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polia 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Rotácia kolimátora cca 5°-10° </a:t>
            </a:r>
            <a:r>
              <a:rPr lang="en-US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divergenci</a:t>
            </a:r>
            <a:r>
              <a:rPr lang="en-US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a)</a:t>
            </a:r>
            <a:endParaRPr lang="sk-SK" sz="17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Dynamické MLC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Homogenizácia poľa</a:t>
            </a:r>
            <a:r>
              <a:rPr lang="en-US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šetrenie OAR</a:t>
            </a:r>
          </a:p>
          <a:p>
            <a:pPr marL="685800" lvl="2" indent="0" algn="just" eaLnBrk="1" hangingPunct="1">
              <a:buSzPct val="55000"/>
              <a:buNone/>
            </a:pPr>
            <a:endParaRPr lang="sk-SK" sz="12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685800" lvl="2" indent="0" algn="just" eaLnBrk="1" hangingPunct="1">
              <a:buSzPct val="55000"/>
              <a:buNone/>
            </a:pPr>
            <a:endParaRPr lang="sk-SK" sz="8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685800" lvl="2" indent="0" algn="just" eaLnBrk="1" hangingPunct="1">
              <a:buSzPct val="55000"/>
              <a:buNone/>
            </a:pPr>
            <a:endParaRPr lang="sk-SK" sz="8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Oblasť miechy:</a:t>
            </a:r>
            <a:endParaRPr lang="en-US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1-2 priame dorzálne 6</a:t>
            </a:r>
            <a:r>
              <a:rPr lang="en-US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/18MV </a:t>
            </a: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polia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en-US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žarovací stôl 90°</a:t>
            </a:r>
            <a:r>
              <a:rPr lang="en-US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, k</a:t>
            </a: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olimátor 90°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Uhol gantry aby hrana poľa kopírovala divergenciu susedných polí</a:t>
            </a: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Separácia neizocentricky nadväzujúcich polí</a:t>
            </a:r>
            <a:endParaRPr lang="sk-SK" sz="17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lvl="1" algn="just" eaLnBrk="1" hangingPunct="1">
              <a:buSzPct val="55000"/>
              <a:buFont typeface="Wingdings 2" pitchFamily="18" charset="2"/>
              <a:buChar char="¤"/>
            </a:pPr>
            <a:r>
              <a:rPr lang="sk-SK" sz="17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Dynamické </a:t>
            </a:r>
            <a:r>
              <a:rPr lang="sk-SK" sz="17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MLC</a:t>
            </a:r>
            <a:endParaRPr lang="en-US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666" y="2419748"/>
            <a:ext cx="3300802" cy="2652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243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en-US" sz="3400" dirty="0">
                <a:latin typeface="Arial" pitchFamily="34" charset="0"/>
                <a:cs typeface="Arial" pitchFamily="34" charset="0"/>
              </a:rPr>
              <a:t>Tvarovanie </a:t>
            </a:r>
            <a:r>
              <a:rPr lang="en-US" sz="3400" dirty="0" smtClean="0">
                <a:latin typeface="Arial" pitchFamily="34" charset="0"/>
                <a:cs typeface="Arial" pitchFamily="34" charset="0"/>
              </a:rPr>
              <a:t>pol</a:t>
            </a:r>
            <a:r>
              <a:rPr lang="sk-SK" sz="3400" dirty="0" smtClean="0">
                <a:latin typeface="Arial" pitchFamily="34" charset="0"/>
                <a:cs typeface="Arial" pitchFamily="34" charset="0"/>
              </a:rPr>
              <a:t>í</a:t>
            </a:r>
            <a:r>
              <a:rPr lang="sk-SK" sz="3400" dirty="0">
                <a:latin typeface="Arial" pitchFamily="34" charset="0"/>
                <a:cs typeface="Arial" pitchFamily="34" charset="0"/>
              </a:rPr>
              <a:t> </a:t>
            </a:r>
            <a:r>
              <a:rPr lang="sk-SK" sz="3400" dirty="0" smtClean="0">
                <a:latin typeface="Arial" pitchFamily="34" charset="0"/>
                <a:cs typeface="Arial" pitchFamily="34" charset="0"/>
              </a:rPr>
              <a:t>pomocou dynamického MLC</a:t>
            </a:r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256941" y="3244330"/>
            <a:ext cx="4148980" cy="106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116029" y="3255548"/>
            <a:ext cx="4148976" cy="1039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052085" y="3239559"/>
            <a:ext cx="4148979" cy="1071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202754" y="3241223"/>
            <a:ext cx="4150133" cy="106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3355313" y="3240585"/>
            <a:ext cx="4148972" cy="1069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499070" y="3255746"/>
            <a:ext cx="4141359" cy="1045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539552" y="5877211"/>
            <a:ext cx="6264696" cy="76649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3" name="TextBox 2"/>
          <p:cNvSpPr txBox="1"/>
          <p:nvPr/>
        </p:nvSpPr>
        <p:spPr>
          <a:xfrm>
            <a:off x="2357259" y="6039169"/>
            <a:ext cx="2574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Pohyb MLC</a:t>
            </a:r>
            <a:endParaRPr lang="sk-SK" dirty="0"/>
          </a:p>
        </p:txBody>
      </p:sp>
      <p:sp>
        <p:nvSpPr>
          <p:cNvPr id="23" name="TextBox 22"/>
          <p:cNvSpPr txBox="1"/>
          <p:nvPr/>
        </p:nvSpPr>
        <p:spPr>
          <a:xfrm>
            <a:off x="7432434" y="5967731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dirty="0" smtClean="0"/>
              <a:t>Fluencia</a:t>
            </a:r>
            <a:endParaRPr lang="sk-SK" dirty="0"/>
          </a:p>
        </p:txBody>
      </p:sp>
      <p:pic>
        <p:nvPicPr>
          <p:cNvPr id="7185" name="Picture 1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032624" y="2884620"/>
            <a:ext cx="4146214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16287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Plán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CSI</a:t>
            </a:r>
            <a:r>
              <a:rPr lang="sk-SK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sk-SK" sz="3600" dirty="0" smtClean="0">
                <a:latin typeface="Arial" pitchFamily="34" charset="0"/>
                <a:cs typeface="Arial" pitchFamily="34" charset="0"/>
              </a:rPr>
              <a:t>A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”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&amp; “B”</a:t>
            </a:r>
            <a:endParaRPr lang="sk-SK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Zástupný symbol obsahu 2"/>
          <p:cNvSpPr txBox="1">
            <a:spLocks/>
          </p:cNvSpPr>
          <p:nvPr/>
        </p:nvSpPr>
        <p:spPr bwMode="auto">
          <a:xfrm>
            <a:off x="268500" y="1528781"/>
            <a:ext cx="6018012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6713" lvl="1" indent="0" eaLnBrk="1" hangingPunct="1">
              <a:buSzPct val="60000"/>
              <a:buFont typeface="Wingdings 2" pitchFamily="18" charset="2"/>
              <a:buNone/>
            </a:pPr>
            <a:endParaRPr lang="sk-SK" sz="20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žarovanie kraniospinálnej osi v 2 krokoch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Minimalizácia možnosti predávkovania resp. </a:t>
            </a:r>
            <a:r>
              <a:rPr lang="sk-SK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oddávkovania v oblasti neizocentrického nadpájania dvoch polí (set-up error)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Dodržanie príslušnej separácie týchto polí </a:t>
            </a:r>
            <a:r>
              <a:rPr lang="en-US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(cca 2mm</a:t>
            </a:r>
            <a:r>
              <a:rPr lang="en-US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)</a:t>
            </a:r>
            <a:endParaRPr lang="sk-SK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Zmena veľkosti naväzujúcich </a:t>
            </a:r>
            <a:r>
              <a:rPr lang="sk-SK" alt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polí v oblasti spinálneho kanála v </a:t>
            </a:r>
            <a:r>
              <a:rPr lang="sk-SK" alt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kranio-kaudálnom smere o cca 2cm 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Izocentrá </a:t>
            </a:r>
            <a:r>
              <a:rPr lang="sk-SK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zostávajú 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rovnaké</a:t>
            </a:r>
            <a:endParaRPr lang="sk-SK" altLang="en-US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endParaRPr lang="sk-SK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endParaRPr lang="en-US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826" y="1628800"/>
            <a:ext cx="2410282" cy="4603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19123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1"/>
          <p:cNvSpPr txBox="1">
            <a:spLocks/>
          </p:cNvSpPr>
          <p:nvPr/>
        </p:nvSpPr>
        <p:spPr bwMode="auto">
          <a:xfrm>
            <a:off x="251520" y="188913"/>
            <a:ext cx="8784976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-18"/>
              </a:defRPr>
            </a:lvl9pPr>
          </a:lstStyle>
          <a:p>
            <a:pPr algn="ctr" eaLnBrk="1" hangingPunct="1"/>
            <a:r>
              <a:rPr lang="sk-SK" sz="3600" dirty="0" smtClean="0">
                <a:latin typeface="Arial" pitchFamily="34" charset="0"/>
                <a:cs typeface="Arial" pitchFamily="34" charset="0"/>
              </a:rPr>
              <a:t>Plán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sk-SK" sz="3600" dirty="0" smtClean="0">
                <a:latin typeface="Arial" pitchFamily="34" charset="0"/>
                <a:cs typeface="Arial" pitchFamily="34" charset="0"/>
              </a:rPr>
              <a:t>C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sk-SK" sz="3600" dirty="0" smtClean="0">
                <a:latin typeface="Arial" pitchFamily="34" charset="0"/>
                <a:cs typeface="Arial" pitchFamily="34" charset="0"/>
              </a:rPr>
              <a:t> – boost na lôžko TU</a:t>
            </a:r>
          </a:p>
        </p:txBody>
      </p:sp>
      <p:sp>
        <p:nvSpPr>
          <p:cNvPr id="5" name="Zástupný symbol obsahu 2"/>
          <p:cNvSpPr txBox="1">
            <a:spLocks/>
          </p:cNvSpPr>
          <p:nvPr/>
        </p:nvSpPr>
        <p:spPr bwMode="auto">
          <a:xfrm>
            <a:off x="203468" y="1412776"/>
            <a:ext cx="8712968" cy="461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19088" indent="-319088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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Char char="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Char char="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itchFamily="2" charset="2"/>
              <a:buChar char="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6713" lvl="1" indent="0" eaLnBrk="1" hangingPunct="1">
              <a:buSzPct val="60000"/>
              <a:buFont typeface="Wingdings 2" pitchFamily="18" charset="2"/>
              <a:buNone/>
            </a:pPr>
            <a:endParaRPr lang="sk-SK" sz="2000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5-6 polí IMRT – 6MV</a:t>
            </a:r>
            <a:endParaRPr lang="sk-SK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Optimalizácia s ohľadom na dávky z krokov 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Limity na OARs zo sumy plánov 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sk-SK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+ 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“B” </a:t>
            </a:r>
            <a:r>
              <a:rPr lang="en-US" sz="2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+ </a:t>
            </a:r>
            <a:r>
              <a:rPr lang="en-US" sz="2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“C”</a:t>
            </a:r>
            <a:endParaRPr lang="sk-SK" sz="2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 eaLnBrk="1" hangingPunct="1">
              <a:buSzPct val="55000"/>
              <a:buNone/>
            </a:pPr>
            <a:endParaRPr lang="sk-SK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SzPct val="55000"/>
              <a:buFont typeface="Wingdings 2" pitchFamily="18" charset="2"/>
              <a:buChar char="¤"/>
            </a:pPr>
            <a:endParaRPr lang="en-US" sz="2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964" y="3214685"/>
            <a:ext cx="2720870" cy="3286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3200399"/>
            <a:ext cx="3500462" cy="330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3300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án">
  <a:themeElements>
    <a:clrScheme name="Vlastná 4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775F55"/>
      </a:accent1>
      <a:accent2>
        <a:srgbClr val="FFA62F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á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1312</Words>
  <Application>Microsoft Office PowerPoint</Application>
  <PresentationFormat>Předvádění na obrazovce (4:3)</PresentationFormat>
  <Paragraphs>303</Paragraphs>
  <Slides>33</Slides>
  <Notes>30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33</vt:i4>
      </vt:variant>
    </vt:vector>
  </HeadingPairs>
  <TitlesOfParts>
    <vt:vector size="34" baseType="lpstr">
      <vt:lpstr>Medián</vt:lpstr>
      <vt:lpstr>Prezentace aplikace PowerPoint</vt:lpstr>
      <vt:lpstr>Ožarovanie kraniospinálnej osi (CSI)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Záver – technická časť</vt:lpstr>
      <vt:lpstr>Prezentace aplikace PowerPoint</vt:lpstr>
      <vt:lpstr>CSI: kraniospinálne ožiarenie</vt:lpstr>
      <vt:lpstr>Meduloblastóm  – najčastejší nádor CNS u detí</vt:lpstr>
      <vt:lpstr>Súbor pac OÚSA: CSI (r. 2013–2015) </vt:lpstr>
      <vt:lpstr>Súbor pac OÚSA: CSI (r. 2013–2015) </vt:lpstr>
      <vt:lpstr>Terapia dospelí CSI: OÚSA (r. 2013–2015) – 6 pac  </vt:lpstr>
      <vt:lpstr>Terapia deti CSI: OÚSA (r. 2013–2015) – vysoké riziko (SJMB 3/97): 5 pac  </vt:lpstr>
      <vt:lpstr>Terapia deti CSI: OÚSA (r. 2013–2015) – štandardné riziko (CCG A 9961): 3 pac </vt:lpstr>
      <vt:lpstr>Terapia deti CSI: OÚSA (r. 2013–2015) – relaps v spinálnom kanáli: 2 pac </vt:lpstr>
      <vt:lpstr>Toxicita CSI OÚSA (r. 2013–2015)  – dospelí (6 pac) </vt:lpstr>
      <vt:lpstr>Toxicita CSI OÚSA (r. 2013–2015)  – deti (10 pac) </vt:lpstr>
      <vt:lpstr>Zhodnotenie liečby 04/2016:  OÚSA (CSI) – dospelí (6 pac) </vt:lpstr>
      <vt:lpstr>Zhodnotenie liečby 04/2016:  OÚSA (CSI) – deti (10 pac) </vt:lpstr>
      <vt:lpstr>Zhodnotenie liečby 04/2016 OÚSA (CSI):  – sumár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Dalibor Lojko</dc:creator>
  <cp:lastModifiedBy>Prezentace</cp:lastModifiedBy>
  <cp:revision>428</cp:revision>
  <cp:lastPrinted>2015-11-22T22:03:22Z</cp:lastPrinted>
  <dcterms:created xsi:type="dcterms:W3CDTF">2012-12-02T19:51:57Z</dcterms:created>
  <dcterms:modified xsi:type="dcterms:W3CDTF">2016-05-14T06:37:16Z</dcterms:modified>
</cp:coreProperties>
</file>