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80" r:id="rId23"/>
    <p:sldId id="279" r:id="rId2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Upravte štýl predlohy podnadpisov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90972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51541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81765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3525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9316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4466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72851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87584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3463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3383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8830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6F182-D326-45DE-A29F-2C7546D354E8}" type="datetimeFigureOut">
              <a:rPr lang="sk-SK" smtClean="0"/>
              <a:t>13. 10. 2016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A4558-C1C6-4E71-8171-C34F0A1B79A1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53025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5.png"/><Relationship Id="rId7" Type="http://schemas.openxmlformats.org/officeDocument/2006/relationships/image" Target="../media/image1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5.png"/><Relationship Id="rId7" Type="http://schemas.openxmlformats.org/officeDocument/2006/relationships/image" Target="../media/image2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k-SK" sz="8800" i="1" dirty="0">
                <a:solidFill>
                  <a:srgbClr val="0070C0"/>
                </a:solidFill>
                <a:latin typeface="Mistral" panose="03090702030407020403" pitchFamily="66" charset="0"/>
              </a:rPr>
              <a:t>Iný pohľad na QA - </a:t>
            </a:r>
            <a:r>
              <a:rPr lang="sk-SK" sz="8800" i="1" dirty="0" smtClean="0">
                <a:solidFill>
                  <a:srgbClr val="0070C0"/>
                </a:solidFill>
                <a:latin typeface="Mistral" panose="03090702030407020403" pitchFamily="66" charset="0"/>
              </a:rPr>
              <a:t>IBA</a:t>
            </a:r>
            <a:endParaRPr lang="sk-SK" sz="8800" i="1" dirty="0">
              <a:solidFill>
                <a:srgbClr val="0070C0"/>
              </a:solidFill>
              <a:latin typeface="Mistral" panose="03090702030407020403" pitchFamily="66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k-SK" dirty="0" err="1" smtClean="0"/>
              <a:t>Amedis</a:t>
            </a:r>
            <a:r>
              <a:rPr lang="sk-SK" dirty="0" smtClean="0"/>
              <a:t> spol. s </a:t>
            </a:r>
            <a:r>
              <a:rPr lang="sk-SK" dirty="0" err="1" smtClean="0"/>
              <a:t>r.o</a:t>
            </a:r>
            <a:r>
              <a:rPr lang="sk-SK" dirty="0" smtClean="0"/>
              <a:t>.</a:t>
            </a:r>
          </a:p>
          <a:p>
            <a:r>
              <a:rPr lang="sk-SK" sz="1400" dirty="0" smtClean="0"/>
              <a:t>Ing. Richard </a:t>
            </a:r>
            <a:r>
              <a:rPr lang="sk-SK" sz="1400" dirty="0" err="1" smtClean="0"/>
              <a:t>Nachtmann</a:t>
            </a: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165743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0" y="4249128"/>
            <a:ext cx="73935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Modul pre pokročilé merania a analýzy ,umožňujúci kontrolu distribúcie dávky v rádioterapii</a:t>
            </a:r>
          </a:p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Nový modul je pripojiteľný do </a:t>
            </a:r>
            <a:r>
              <a:rPr lang="sk-SK" sz="2000" dirty="0" err="1" smtClean="0"/>
              <a:t>myQA</a:t>
            </a:r>
            <a:r>
              <a:rPr lang="sk-SK" sz="2000" dirty="0" smtClean="0"/>
              <a:t> </a:t>
            </a:r>
            <a:r>
              <a:rPr lang="sk-SK" sz="2000" dirty="0" err="1" smtClean="0"/>
              <a:t>Platform</a:t>
            </a:r>
            <a:r>
              <a:rPr lang="sk-SK" sz="2000" dirty="0" smtClean="0"/>
              <a:t>,</a:t>
            </a:r>
          </a:p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Umožňuje zdieľanie dát v </a:t>
            </a:r>
            <a:r>
              <a:rPr lang="sk-SK" sz="2000" dirty="0" err="1" smtClean="0"/>
              <a:t>myQA</a:t>
            </a:r>
            <a:r>
              <a:rPr lang="sk-SK" sz="2000" dirty="0" smtClean="0"/>
              <a:t> </a:t>
            </a:r>
            <a:r>
              <a:rPr lang="sk-SK" sz="2000" dirty="0" err="1" smtClean="0"/>
              <a:t>Cloud</a:t>
            </a:r>
            <a:endParaRPr lang="sk-SK" sz="2000" dirty="0" smtClean="0"/>
          </a:p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/>
              <a:t>N</a:t>
            </a:r>
            <a:r>
              <a:rPr lang="sk-SK" sz="2000" dirty="0" smtClean="0"/>
              <a:t>amerané údaje sa dajú použiť ako                                   referencie pre </a:t>
            </a:r>
            <a:r>
              <a:rPr lang="sk-SK" sz="2000" dirty="0" err="1" smtClean="0"/>
              <a:t>myQA</a:t>
            </a:r>
            <a:r>
              <a:rPr lang="sk-SK" sz="2000" dirty="0" smtClean="0"/>
              <a:t> </a:t>
            </a:r>
            <a:r>
              <a:rPr lang="sk-SK" sz="2000" dirty="0" err="1" smtClean="0"/>
              <a:t>Machines</a:t>
            </a:r>
            <a:endParaRPr lang="sk-SK" sz="2000" dirty="0" smtClean="0"/>
          </a:p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Umožňuje sprístupnenie dát pomocou modulu </a:t>
            </a:r>
            <a:r>
              <a:rPr lang="sk-SK" sz="2000" dirty="0" err="1" smtClean="0"/>
              <a:t>myQA</a:t>
            </a:r>
            <a:r>
              <a:rPr lang="sk-SK" sz="2000" dirty="0" smtClean="0"/>
              <a:t> </a:t>
            </a:r>
            <a:r>
              <a:rPr lang="sk-SK" sz="2000" dirty="0" err="1" smtClean="0"/>
              <a:t>Cockpit</a:t>
            </a:r>
            <a:endParaRPr lang="sk-SK" sz="2000" dirty="0" smtClean="0"/>
          </a:p>
          <a:p>
            <a:pPr marL="1166400" lvl="2" indent="-252000">
              <a:buFont typeface="Arial" panose="020B0604020202020204" pitchFamily="34" charset="0"/>
              <a:buChar char="•"/>
            </a:pPr>
            <a:endParaRPr lang="sk-SK" sz="2000" dirty="0"/>
          </a:p>
        </p:txBody>
      </p:sp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00B0F0"/>
                  </a:solidFill>
                </a:rPr>
                <a:t>Accept</a:t>
              </a:r>
              <a:endParaRPr lang="en-US" sz="4800" b="1" i="1" dirty="0" smtClean="0">
                <a:solidFill>
                  <a:srgbClr val="00B0F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grpSp>
        <p:nvGrpSpPr>
          <p:cNvPr id="18" name="Skupina 17"/>
          <p:cNvGrpSpPr/>
          <p:nvPr/>
        </p:nvGrpSpPr>
        <p:grpSpPr>
          <a:xfrm>
            <a:off x="3507001" y="1336047"/>
            <a:ext cx="2020225" cy="2352746"/>
            <a:chOff x="330354" y="3113903"/>
            <a:chExt cx="2020225" cy="2352746"/>
          </a:xfrm>
        </p:grpSpPr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0354" y="3113903"/>
              <a:ext cx="909100" cy="1080000"/>
            </a:xfrm>
            <a:prstGeom prst="rect">
              <a:avLst/>
            </a:prstGeom>
          </p:spPr>
        </p:pic>
        <p:pic>
          <p:nvPicPr>
            <p:cNvPr id="9" name="Obrázok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0355" y="4386649"/>
              <a:ext cx="1077453" cy="1080000"/>
            </a:xfrm>
            <a:prstGeom prst="rect">
              <a:avLst/>
            </a:prstGeom>
          </p:spPr>
        </p:pic>
        <p:pic>
          <p:nvPicPr>
            <p:cNvPr id="16" name="Obrázok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07808" y="3113903"/>
              <a:ext cx="942771" cy="1080000"/>
            </a:xfrm>
            <a:prstGeom prst="rect">
              <a:avLst/>
            </a:prstGeom>
          </p:spPr>
        </p:pic>
        <p:pic>
          <p:nvPicPr>
            <p:cNvPr id="17" name="Obrázok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92720" y="4386649"/>
              <a:ext cx="875430" cy="1080000"/>
            </a:xfrm>
            <a:prstGeom prst="rect">
              <a:avLst/>
            </a:prstGeom>
          </p:spPr>
        </p:pic>
      </p:grpSp>
      <p:pic>
        <p:nvPicPr>
          <p:cNvPr id="19" name="Obrázok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7226" y="263753"/>
            <a:ext cx="6500719" cy="398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7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54" y="3388888"/>
            <a:ext cx="5775776" cy="3256555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3310523" y="263753"/>
            <a:ext cx="820318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Modul pre rýchle načítanie údajov a analýzu, plne integrovaný v </a:t>
            </a:r>
            <a:r>
              <a:rPr lang="sk-SK" sz="2000" dirty="0" err="1" smtClean="0"/>
              <a:t>myQA</a:t>
            </a:r>
            <a:r>
              <a:rPr lang="sk-SK" sz="2000" dirty="0" smtClean="0"/>
              <a:t> </a:t>
            </a:r>
            <a:r>
              <a:rPr lang="sk-SK" sz="2000" dirty="0" err="1" smtClean="0"/>
              <a:t>Platform</a:t>
            </a:r>
            <a:endParaRPr lang="sk-SK" sz="2000" dirty="0" smtClean="0"/>
          </a:p>
          <a:p>
            <a:pPr marL="1166400" lvl="2" indent="-252000">
              <a:buFont typeface="Arial" panose="020B0604020202020204" pitchFamily="34" charset="0"/>
              <a:buChar char="•"/>
            </a:pPr>
            <a:r>
              <a:rPr lang="sk-SK" sz="2000" dirty="0" err="1" smtClean="0"/>
              <a:t>StarTrack</a:t>
            </a:r>
            <a:endParaRPr lang="sk-SK" sz="2000" dirty="0" smtClean="0"/>
          </a:p>
          <a:p>
            <a:pPr marL="1166400" lvl="2" indent="-252000">
              <a:buFont typeface="Arial" panose="020B0604020202020204" pitchFamily="34" charset="0"/>
              <a:buChar char="•"/>
            </a:pPr>
            <a:r>
              <a:rPr lang="sk-SK" sz="2000" dirty="0" err="1" smtClean="0"/>
              <a:t>MatriXX</a:t>
            </a:r>
            <a:endParaRPr lang="sk-SK" sz="2000" dirty="0" smtClean="0"/>
          </a:p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Meranie a výsledky v reálnom čase </a:t>
            </a:r>
          </a:p>
          <a:p>
            <a:pPr marL="1166400" lvl="2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Kontrola dávky</a:t>
            </a:r>
          </a:p>
          <a:p>
            <a:pPr marL="1166400" lvl="2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Kontrola energie pomocou filtrov</a:t>
            </a:r>
          </a:p>
          <a:p>
            <a:pPr marL="1166400" lvl="2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Porovnávanie profilov</a:t>
            </a:r>
          </a:p>
          <a:p>
            <a:pPr marL="1166400" lvl="2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Analýza profilov pomocou štandardných protokolov</a:t>
            </a:r>
          </a:p>
          <a:p>
            <a:pPr marL="709200" lvl="1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Import</a:t>
            </a:r>
            <a:r>
              <a:rPr lang="en-US" sz="2000" dirty="0"/>
              <a:t>/</a:t>
            </a:r>
            <a:r>
              <a:rPr lang="sk-SK" sz="2000" dirty="0" smtClean="0"/>
              <a:t>Export dát z aplikácie v ASCII formáte </a:t>
            </a:r>
          </a:p>
          <a:p>
            <a:pPr marL="1166400" lvl="2" indent="-252000">
              <a:buFont typeface="Arial" panose="020B0604020202020204" pitchFamily="34" charset="0"/>
              <a:buChar char="•"/>
            </a:pPr>
            <a:endParaRPr lang="sk-SK" sz="2000" dirty="0"/>
          </a:p>
        </p:txBody>
      </p:sp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/>
                <a:t>FastTrack</a:t>
              </a:r>
              <a:endParaRPr lang="en-US" sz="4800" b="1" i="1" dirty="0" smtClean="0"/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pic>
        <p:nvPicPr>
          <p:cNvPr id="7" name="Obrázo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4199" y="891899"/>
            <a:ext cx="1472040" cy="178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3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Patient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8" name="BlokTextu 7"/>
          <p:cNvSpPr txBox="1"/>
          <p:nvPr/>
        </p:nvSpPr>
        <p:spPr>
          <a:xfrm>
            <a:off x="154547" y="4906851"/>
            <a:ext cx="92032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Modul umožňujúci intuitívne vykonávanie kontroly plánov IMRT, pohybového a FFF ožarovania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Modul je navrhnutý za účelom zvyšovania efektivity a úspory času pre QA.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umožňuje  plnú kontrolu nad údajmi.</a:t>
            </a:r>
            <a:endParaRPr lang="sk-SK" dirty="0"/>
          </a:p>
        </p:txBody>
      </p:sp>
      <p:grpSp>
        <p:nvGrpSpPr>
          <p:cNvPr id="15" name="Skupina 14"/>
          <p:cNvGrpSpPr/>
          <p:nvPr/>
        </p:nvGrpSpPr>
        <p:grpSpPr>
          <a:xfrm>
            <a:off x="3765492" y="263753"/>
            <a:ext cx="8426509" cy="4479757"/>
            <a:chOff x="3765492" y="263753"/>
            <a:chExt cx="8426509" cy="4479757"/>
          </a:xfrm>
        </p:grpSpPr>
        <p:pic>
          <p:nvPicPr>
            <p:cNvPr id="3" name="Obrázok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08469" y="263753"/>
              <a:ext cx="6983532" cy="4479757"/>
            </a:xfrm>
            <a:prstGeom prst="rect">
              <a:avLst/>
            </a:prstGeom>
          </p:spPr>
        </p:pic>
        <p:pic>
          <p:nvPicPr>
            <p:cNvPr id="9" name="Obrázok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74326" y="263753"/>
              <a:ext cx="870669" cy="1080000"/>
            </a:xfrm>
            <a:prstGeom prst="rect">
              <a:avLst/>
            </a:prstGeom>
          </p:spPr>
        </p:pic>
        <p:pic>
          <p:nvPicPr>
            <p:cNvPr id="10" name="Obrázok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65492" y="1305283"/>
              <a:ext cx="1088336" cy="1080000"/>
            </a:xfrm>
            <a:prstGeom prst="rect">
              <a:avLst/>
            </a:prstGeom>
          </p:spPr>
        </p:pic>
        <p:pic>
          <p:nvPicPr>
            <p:cNvPr id="13" name="Obrázok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74326" y="2346813"/>
              <a:ext cx="870669" cy="1080000"/>
            </a:xfrm>
            <a:prstGeom prst="rect">
              <a:avLst/>
            </a:prstGeom>
          </p:spPr>
        </p:pic>
        <p:pic>
          <p:nvPicPr>
            <p:cNvPr id="14" name="Obrázok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52559" y="3426172"/>
              <a:ext cx="914202" cy="10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64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Patient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pic>
        <p:nvPicPr>
          <p:cNvPr id="9" name="Obrázo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92" y="1806813"/>
            <a:ext cx="870669" cy="1080000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587" y="3303571"/>
            <a:ext cx="1088336" cy="1080000"/>
          </a:xfrm>
          <a:prstGeom prst="rect">
            <a:avLst/>
          </a:prstGeom>
        </p:spPr>
      </p:pic>
      <p:pic>
        <p:nvPicPr>
          <p:cNvPr id="13" name="Obrázok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1007" y="1806813"/>
            <a:ext cx="870669" cy="1080000"/>
          </a:xfrm>
          <a:prstGeom prst="rect">
            <a:avLst/>
          </a:prstGeom>
        </p:spPr>
      </p:pic>
      <p:pic>
        <p:nvPicPr>
          <p:cNvPr id="14" name="Obrázo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1007" y="3303571"/>
            <a:ext cx="914202" cy="1080000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1582594" y="1875800"/>
            <a:ext cx="14439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Eclipse</a:t>
            </a:r>
            <a:endParaRPr lang="sk-SK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Monaco</a:t>
            </a:r>
            <a:endParaRPr lang="sk-SK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Pinnacle</a:t>
            </a:r>
            <a:endParaRPr lang="sk-SK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RTDOSE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sk-SK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dirty="0"/>
          </a:p>
        </p:txBody>
      </p:sp>
      <p:sp>
        <p:nvSpPr>
          <p:cNvPr id="15" name="BlokTextu 14"/>
          <p:cNvSpPr txBox="1"/>
          <p:nvPr/>
        </p:nvSpPr>
        <p:spPr>
          <a:xfrm>
            <a:off x="1582594" y="3303571"/>
            <a:ext cx="34015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MatriXX</a:t>
            </a:r>
            <a:endParaRPr lang="sk-SK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Snímač natočenia ramena GAS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Automatické uhlová korekcia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Automatická korekcia </a:t>
            </a:r>
            <a:r>
              <a:rPr lang="sk-SK" dirty="0" err="1" smtClean="0"/>
              <a:t>ktp</a:t>
            </a:r>
            <a:r>
              <a:rPr lang="sk-SK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dirty="0"/>
          </a:p>
        </p:txBody>
      </p:sp>
      <p:sp>
        <p:nvSpPr>
          <p:cNvPr id="16" name="BlokTextu 15"/>
          <p:cNvSpPr txBox="1"/>
          <p:nvPr/>
        </p:nvSpPr>
        <p:spPr>
          <a:xfrm>
            <a:off x="7055209" y="1806813"/>
            <a:ext cx="4741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Automatické vyhodnotenie </a:t>
            </a:r>
            <a:r>
              <a:rPr lang="sk-SK" dirty="0" err="1" smtClean="0"/>
              <a:t>Gamma</a:t>
            </a:r>
            <a:r>
              <a:rPr lang="sk-SK" dirty="0" smtClean="0"/>
              <a:t> analýzy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Nový algoritmus s vyššou presnosťou a vyššou rýchlosťou.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dirty="0"/>
          </a:p>
        </p:txBody>
      </p:sp>
      <p:sp>
        <p:nvSpPr>
          <p:cNvPr id="17" name="BlokTextu 16"/>
          <p:cNvSpPr txBox="1"/>
          <p:nvPr/>
        </p:nvSpPr>
        <p:spPr>
          <a:xfrm>
            <a:off x="7011676" y="3303571"/>
            <a:ext cx="50162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Plná kontrola nad údajmi pacienta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Elektronické schvaľovanie jednotlivých krokov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Komentár v každom kroku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Report v RTF, HTML, PDF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Export cez schránku do Excelu cez ASCII a CSV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7002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3" name="BlokTextu 2"/>
          <p:cNvSpPr txBox="1"/>
          <p:nvPr/>
        </p:nvSpPr>
        <p:spPr>
          <a:xfrm>
            <a:off x="5467476" y="588354"/>
            <a:ext cx="6516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Modul umožňujúci plne plánovať, realizovať, vyhodnocovať a dokumentovať </a:t>
            </a:r>
            <a:r>
              <a:rPr lang="sk-SK" dirty="0" err="1" smtClean="0"/>
              <a:t>QvAlitu</a:t>
            </a:r>
            <a:r>
              <a:rPr lang="sk-SK" dirty="0" smtClean="0"/>
              <a:t> ožarovacích zariadení, zobrazovacích jednotiek (kV a MV) a príslušenstva,</a:t>
            </a:r>
            <a:r>
              <a:rPr lang="en-US" dirty="0" smtClean="0"/>
              <a:t> </a:t>
            </a:r>
            <a:r>
              <a:rPr lang="sk-SK" dirty="0" smtClean="0"/>
              <a:t>vychádzajúceho z prispôsobiteľnom protokole </a:t>
            </a:r>
            <a:r>
              <a:rPr lang="sk-SK" dirty="0" err="1" smtClean="0"/>
              <a:t>Task</a:t>
            </a:r>
            <a:r>
              <a:rPr lang="sk-SK" dirty="0" smtClean="0"/>
              <a:t> Group - 142.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 smtClean="0"/>
              <a:t>pokr</a:t>
            </a:r>
            <a:r>
              <a:rPr lang="sk-SK" dirty="0" err="1" smtClean="0"/>
              <a:t>ývajúci</a:t>
            </a:r>
            <a:r>
              <a:rPr lang="sk-SK" dirty="0" smtClean="0"/>
              <a:t> testy na základe dozimetrie, bezpečnosti, zobrazovacích metód, MLC QA a ďalších......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dirty="0" smtClean="0"/>
          </a:p>
          <a:p>
            <a:endParaRPr lang="sk-SK" dirty="0"/>
          </a:p>
        </p:txBody>
      </p:sp>
      <p:grpSp>
        <p:nvGrpSpPr>
          <p:cNvPr id="10" name="Skupina 9"/>
          <p:cNvGrpSpPr/>
          <p:nvPr/>
        </p:nvGrpSpPr>
        <p:grpSpPr>
          <a:xfrm>
            <a:off x="498842" y="2896678"/>
            <a:ext cx="6586628" cy="3748765"/>
            <a:chOff x="498842" y="2896678"/>
            <a:chExt cx="6586628" cy="3748765"/>
          </a:xfrm>
        </p:grpSpPr>
        <p:pic>
          <p:nvPicPr>
            <p:cNvPr id="5" name="Obrázok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0772" y="2896678"/>
              <a:ext cx="4934698" cy="3748765"/>
            </a:xfrm>
            <a:prstGeom prst="rect">
              <a:avLst/>
            </a:prstGeom>
          </p:spPr>
        </p:pic>
        <p:grpSp>
          <p:nvGrpSpPr>
            <p:cNvPr id="9" name="Skupina 8"/>
            <p:cNvGrpSpPr/>
            <p:nvPr/>
          </p:nvGrpSpPr>
          <p:grpSpPr>
            <a:xfrm>
              <a:off x="498842" y="3103754"/>
              <a:ext cx="1401565" cy="3240000"/>
              <a:chOff x="453144" y="2896678"/>
              <a:chExt cx="1401565" cy="3240000"/>
            </a:xfrm>
          </p:grpSpPr>
          <p:pic>
            <p:nvPicPr>
              <p:cNvPr id="6" name="Obrázok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7474" y="2896678"/>
                <a:ext cx="1121252" cy="1080000"/>
              </a:xfrm>
              <a:prstGeom prst="rect">
                <a:avLst/>
              </a:prstGeom>
            </p:spPr>
          </p:pic>
          <p:pic>
            <p:nvPicPr>
              <p:cNvPr id="7" name="Obrázok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7474" y="3976678"/>
                <a:ext cx="1051173" cy="1080000"/>
              </a:xfrm>
              <a:prstGeom prst="rect">
                <a:avLst/>
              </a:prstGeom>
            </p:spPr>
          </p:pic>
          <p:pic>
            <p:nvPicPr>
              <p:cNvPr id="8" name="Obrázok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3144" y="5056678"/>
                <a:ext cx="1401565" cy="1080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37639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13" name="BlokTextu 12"/>
          <p:cNvSpPr txBox="1"/>
          <p:nvPr/>
        </p:nvSpPr>
        <p:spPr>
          <a:xfrm>
            <a:off x="1663263" y="1353302"/>
            <a:ext cx="99406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Dosimetry</a:t>
            </a:r>
            <a:r>
              <a:rPr lang="sk-SK" dirty="0" smtClean="0"/>
              <a:t> – Modul automatizovaných dozimetrických testov pre </a:t>
            </a:r>
            <a:r>
              <a:rPr lang="sk-SK" dirty="0" err="1" smtClean="0"/>
              <a:t>MatriXX</a:t>
            </a:r>
            <a:r>
              <a:rPr lang="sk-SK" dirty="0" smtClean="0"/>
              <a:t> a </a:t>
            </a:r>
            <a:r>
              <a:rPr lang="sk-SK" dirty="0" err="1" smtClean="0"/>
              <a:t>StarTrack</a:t>
            </a:r>
            <a:endParaRPr lang="sk-SK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Jeden snímok </a:t>
            </a:r>
            <a:r>
              <a:rPr lang="en-US" dirty="0" smtClean="0"/>
              <a:t>= v</a:t>
            </a:r>
            <a:r>
              <a:rPr lang="sk-SK" dirty="0" smtClean="0"/>
              <a:t>š</a:t>
            </a:r>
            <a:r>
              <a:rPr lang="en-US" dirty="0" err="1" smtClean="0"/>
              <a:t>etky</a:t>
            </a:r>
            <a:r>
              <a:rPr lang="sk-SK" dirty="0" smtClean="0"/>
              <a:t> kľúčové výsledky</a:t>
            </a:r>
            <a:r>
              <a:rPr lang="en-US" dirty="0" smtClean="0"/>
              <a:t> </a:t>
            </a:r>
            <a:endParaRPr lang="sk-SK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Analýza v základných a diagonálnych osiach (veľkosť poľa, </a:t>
            </a:r>
            <a:r>
              <a:rPr lang="sk-SK" dirty="0" err="1" smtClean="0"/>
              <a:t>sym</a:t>
            </a:r>
            <a:r>
              <a:rPr lang="sk-SK" dirty="0" smtClean="0"/>
              <a:t>., </a:t>
            </a:r>
            <a:r>
              <a:rPr lang="sk-SK" dirty="0" err="1"/>
              <a:t>f</a:t>
            </a:r>
            <a:r>
              <a:rPr lang="sk-SK" dirty="0" err="1" smtClean="0"/>
              <a:t>lat</a:t>
            </a:r>
            <a:r>
              <a:rPr lang="sk-SK" dirty="0" smtClean="0"/>
              <a:t>., </a:t>
            </a:r>
            <a:r>
              <a:rPr lang="sk-SK" dirty="0" err="1" smtClean="0"/>
              <a:t>penam</a:t>
            </a:r>
            <a:r>
              <a:rPr lang="sk-SK" dirty="0" smtClean="0"/>
              <a:t>., cent., </a:t>
            </a:r>
            <a:r>
              <a:rPr lang="sk-SK" dirty="0" err="1" smtClean="0"/>
              <a:t>svet.pole</a:t>
            </a:r>
            <a:r>
              <a:rPr lang="sk-SK" dirty="0" smtClean="0"/>
              <a:t>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Import dát z vodného fantómu – referenčné merania</a:t>
            </a:r>
          </a:p>
          <a:p>
            <a:pPr marL="324000" indent="-285750">
              <a:buFont typeface="Arial" panose="020B0604020202020204" pitchFamily="34" charset="0"/>
              <a:buChar char="•"/>
            </a:pPr>
            <a:r>
              <a:rPr lang="sk-SK" dirty="0" smtClean="0"/>
              <a:t>MLC QA - Modul vykonávajúci automatizovaný test na presnosť polohovania lamiel  MLC –“</a:t>
            </a:r>
            <a:r>
              <a:rPr lang="sk-SK" dirty="0" err="1" smtClean="0"/>
              <a:t>picket</a:t>
            </a:r>
            <a:r>
              <a:rPr lang="sk-SK" dirty="0" smtClean="0"/>
              <a:t> </a:t>
            </a:r>
            <a:r>
              <a:rPr lang="sk-SK" dirty="0" err="1" smtClean="0"/>
              <a:t>fence</a:t>
            </a:r>
            <a:r>
              <a:rPr lang="sk-SK" dirty="0" smtClean="0"/>
              <a:t> </a:t>
            </a:r>
            <a:r>
              <a:rPr lang="sk-SK" dirty="0" err="1" smtClean="0"/>
              <a:t>tes</a:t>
            </a:r>
            <a:r>
              <a:rPr lang="en-US" dirty="0" smtClean="0"/>
              <a:t>t</a:t>
            </a:r>
            <a:r>
              <a:rPr lang="sk-SK" dirty="0" smtClean="0"/>
              <a:t>“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CBCT QA -  Automatizovaný modul pre výkon QA </a:t>
            </a:r>
            <a:r>
              <a:rPr lang="sk-SK" dirty="0" smtClean="0"/>
              <a:t>na</a:t>
            </a:r>
            <a:r>
              <a:rPr lang="sk-SK" dirty="0" smtClean="0"/>
              <a:t> </a:t>
            </a:r>
            <a:r>
              <a:rPr lang="sk-SK" dirty="0" smtClean="0"/>
              <a:t>CT a </a:t>
            </a:r>
            <a:r>
              <a:rPr lang="sk-SK" dirty="0" smtClean="0"/>
              <a:t>CBCT </a:t>
            </a:r>
            <a:r>
              <a:rPr lang="sk-SK" dirty="0" smtClean="0"/>
              <a:t>fantómoch: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Catphan</a:t>
            </a:r>
            <a:r>
              <a:rPr lang="sk-SK" dirty="0" smtClean="0"/>
              <a:t> 503, 504, 600, </a:t>
            </a:r>
            <a:r>
              <a:rPr lang="sk-SK" dirty="0" err="1" smtClean="0"/>
              <a:t>Gammex</a:t>
            </a:r>
            <a:r>
              <a:rPr lang="sk-SK" dirty="0" smtClean="0"/>
              <a:t> 464, CIRS 610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err="1" smtClean="0"/>
              <a:t>Planar</a:t>
            </a:r>
            <a:r>
              <a:rPr lang="sk-SK" dirty="0" smtClean="0"/>
              <a:t> </a:t>
            </a:r>
            <a:r>
              <a:rPr lang="sk-SK" dirty="0" err="1" smtClean="0"/>
              <a:t>Imaging</a:t>
            </a:r>
            <a:r>
              <a:rPr lang="sk-SK" dirty="0" smtClean="0"/>
              <a:t> QA – Automatizovaný modul pre vykonávanie QA na zobrazovacích reťazcoch kV a MV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IBA </a:t>
            </a:r>
            <a:r>
              <a:rPr lang="sk-SK" dirty="0" err="1" smtClean="0"/>
              <a:t>Digi</a:t>
            </a:r>
            <a:r>
              <a:rPr lang="sk-SK" dirty="0" smtClean="0"/>
              <a:t> 13, Iba Primus L, SNC MV and kV Image-Pro, </a:t>
            </a:r>
            <a:r>
              <a:rPr lang="sk-SK" dirty="0" err="1" smtClean="0"/>
              <a:t>Leeds</a:t>
            </a:r>
            <a:r>
              <a:rPr lang="sk-SK" dirty="0" smtClean="0"/>
              <a:t> TOR 18FG, </a:t>
            </a:r>
            <a:r>
              <a:rPr lang="sk-SK" dirty="0" err="1" smtClean="0"/>
              <a:t>Las</a:t>
            </a:r>
            <a:r>
              <a:rPr lang="sk-SK" dirty="0" smtClean="0"/>
              <a:t> </a:t>
            </a:r>
            <a:r>
              <a:rPr lang="sk-SK" dirty="0" err="1" smtClean="0"/>
              <a:t>Vegas</a:t>
            </a:r>
            <a:endParaRPr lang="sk-SK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QC-3, QC-kV1, PTW EPID QC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VMAT</a:t>
            </a:r>
            <a:r>
              <a:rPr lang="en-US" dirty="0" smtClean="0"/>
              <a:t> &amp; DMLC - </a:t>
            </a:r>
            <a:r>
              <a:rPr lang="sk-SK" dirty="0"/>
              <a:t>Automatizovaný modul pre výkon QA </a:t>
            </a:r>
            <a:r>
              <a:rPr lang="en-US" dirty="0" err="1" smtClean="0"/>
              <a:t>presnosti</a:t>
            </a:r>
            <a:r>
              <a:rPr lang="en-US" dirty="0" smtClean="0"/>
              <a:t> </a:t>
            </a:r>
            <a:r>
              <a:rPr lang="sk-SK" dirty="0" smtClean="0"/>
              <a:t>dávkovej distribúcie pri zmene DR, rýchlosti otáčania ramena, rýchlosti posuvu lamiel MLC.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ISO </a:t>
            </a:r>
            <a:r>
              <a:rPr lang="sk-SK" dirty="0" err="1" smtClean="0"/>
              <a:t>Track</a:t>
            </a:r>
            <a:r>
              <a:rPr lang="sk-SK" dirty="0" smtClean="0"/>
              <a:t> – Automatizovaný modul pre kontrolu </a:t>
            </a:r>
            <a:r>
              <a:rPr lang="sk-SK" dirty="0" err="1" smtClean="0"/>
              <a:t>izocentra</a:t>
            </a:r>
            <a:r>
              <a:rPr lang="sk-SK" dirty="0" smtClean="0"/>
              <a:t> „</a:t>
            </a:r>
            <a:r>
              <a:rPr lang="sk-SK" dirty="0" err="1" smtClean="0"/>
              <a:t>Winston</a:t>
            </a:r>
            <a:r>
              <a:rPr lang="sk-SK" dirty="0" smtClean="0"/>
              <a:t> – Lutz test“ </a:t>
            </a:r>
          </a:p>
        </p:txBody>
      </p:sp>
    </p:spTree>
    <p:extLst>
      <p:ext uri="{BB962C8B-B14F-4D97-AF65-F5344CB8AC3E}">
        <p14:creationId xmlns:p14="http://schemas.microsoft.com/office/powerpoint/2010/main" val="193485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3" name="BlokTextu 2"/>
          <p:cNvSpPr txBox="1"/>
          <p:nvPr/>
        </p:nvSpPr>
        <p:spPr>
          <a:xfrm>
            <a:off x="4020254" y="853565"/>
            <a:ext cx="757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QA    1. krok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Definície zariadení pre QA (klinika, urýchľovač, detektory, komory ......)</a:t>
            </a: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989" y="1831157"/>
            <a:ext cx="1051215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0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3" name="BlokTextu 2"/>
          <p:cNvSpPr txBox="1"/>
          <p:nvPr/>
        </p:nvSpPr>
        <p:spPr>
          <a:xfrm>
            <a:off x="4020254" y="853565"/>
            <a:ext cx="757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QA    2. krok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Definície predlohy protokolu</a:t>
            </a: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18" y="1831157"/>
            <a:ext cx="11318698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3" name="BlokTextu 2"/>
          <p:cNvSpPr txBox="1"/>
          <p:nvPr/>
        </p:nvSpPr>
        <p:spPr>
          <a:xfrm>
            <a:off x="4020254" y="853565"/>
            <a:ext cx="757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QA    3. krok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Definície protokolu zariadenia</a:t>
            </a: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55" y="1831157"/>
            <a:ext cx="1111657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2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3" name="BlokTextu 2"/>
          <p:cNvSpPr txBox="1"/>
          <p:nvPr/>
        </p:nvSpPr>
        <p:spPr>
          <a:xfrm>
            <a:off x="4020254" y="853565"/>
            <a:ext cx="7572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QA    4. krok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Vykonanie testu </a:t>
            </a: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538" y="1873384"/>
            <a:ext cx="882323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0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</a:t>
            </a:r>
            <a:r>
              <a:rPr lang="sk-SK" dirty="0" smtClean="0"/>
              <a:t>abezpečenie </a:t>
            </a:r>
            <a:r>
              <a:rPr lang="sk-SK" dirty="0" err="1" smtClean="0"/>
              <a:t>Q</a:t>
            </a:r>
            <a:r>
              <a:rPr lang="sk-SK" sz="3200" dirty="0" err="1" smtClean="0"/>
              <a:t>v</a:t>
            </a:r>
            <a:r>
              <a:rPr lang="sk-SK" dirty="0" err="1" smtClean="0"/>
              <a:t>A</a:t>
            </a:r>
            <a:r>
              <a:rPr lang="sk-SK" sz="3200" dirty="0" err="1" smtClean="0"/>
              <a:t>lity</a:t>
            </a:r>
            <a:r>
              <a:rPr lang="sk-SK" dirty="0" smtClean="0"/>
              <a:t> a funkčnosti prístrojov pre radiačnú onkológiu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2937733"/>
            <a:ext cx="10515600" cy="3005867"/>
          </a:xfrm>
        </p:spPr>
        <p:txBody>
          <a:bodyPr/>
          <a:lstStyle/>
          <a:p>
            <a:r>
              <a:rPr lang="sk-SK" dirty="0" smtClean="0"/>
              <a:t>Na základe zákona </a:t>
            </a:r>
            <a:r>
              <a:rPr lang="pl-PL" dirty="0"/>
              <a:t>576/2004 Z. z. o zdravotnej </a:t>
            </a:r>
            <a:r>
              <a:rPr lang="pl-PL" dirty="0" smtClean="0"/>
              <a:t>starostlivosti:</a:t>
            </a:r>
          </a:p>
          <a:p>
            <a:pPr lvl="1"/>
            <a:r>
              <a:rPr lang="sk-SK" dirty="0" smtClean="0"/>
              <a:t>Vestník Ministerstva zdravotníctva  SR z roku 2010</a:t>
            </a:r>
          </a:p>
          <a:p>
            <a:pPr lvl="2"/>
            <a:r>
              <a:rPr lang="sk-SK" dirty="0"/>
              <a:t>rádioterapeutických lineárnych </a:t>
            </a:r>
            <a:r>
              <a:rPr lang="sk-SK" dirty="0" smtClean="0"/>
              <a:t>urýchľovačov</a:t>
            </a:r>
          </a:p>
          <a:p>
            <a:pPr lvl="2"/>
            <a:r>
              <a:rPr lang="sk-SK" dirty="0"/>
              <a:t>rádioterapeutických röntgenových </a:t>
            </a:r>
            <a:r>
              <a:rPr lang="sk-SK" dirty="0" smtClean="0"/>
              <a:t>simulátorov</a:t>
            </a:r>
          </a:p>
          <a:p>
            <a:pPr lvl="2"/>
            <a:r>
              <a:rPr lang="sk-SK" dirty="0" smtClean="0"/>
              <a:t>röntgenových terapeutických prístrojov</a:t>
            </a:r>
          </a:p>
          <a:p>
            <a:pPr lvl="2"/>
            <a:r>
              <a:rPr lang="sk-SK" dirty="0" err="1"/>
              <a:t>rádionuklidových</a:t>
            </a:r>
            <a:r>
              <a:rPr lang="sk-SK" dirty="0"/>
              <a:t> ožarovačov pre externú </a:t>
            </a:r>
            <a:r>
              <a:rPr lang="sk-SK" dirty="0" smtClean="0"/>
              <a:t>rádioterapiu</a:t>
            </a:r>
            <a:endParaRPr lang="sk-SK" dirty="0"/>
          </a:p>
          <a:p>
            <a:pPr lvl="2"/>
            <a:r>
              <a:rPr lang="sk-SK" dirty="0" smtClean="0"/>
              <a:t>ožarovacích </a:t>
            </a:r>
            <a:r>
              <a:rPr lang="sk-SK" dirty="0"/>
              <a:t>prístrojov pre </a:t>
            </a:r>
            <a:r>
              <a:rPr lang="sk-SK" dirty="0" err="1"/>
              <a:t>brachyterapiu</a:t>
            </a:r>
            <a:r>
              <a:rPr lang="sk-SK" dirty="0"/>
              <a:t> </a:t>
            </a:r>
            <a:endParaRPr lang="sk-SK" dirty="0" smtClean="0"/>
          </a:p>
          <a:p>
            <a:pPr lvl="2"/>
            <a:r>
              <a:rPr lang="sk-SK" dirty="0" smtClean="0"/>
              <a:t>plánovacích </a:t>
            </a:r>
            <a:r>
              <a:rPr lang="sk-SK" dirty="0"/>
              <a:t>systémov pre </a:t>
            </a:r>
            <a:r>
              <a:rPr lang="sk-SK" dirty="0" smtClean="0"/>
              <a:t>rádioterapiu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120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4800" b="1" i="1" dirty="0" err="1" smtClean="0">
                  <a:solidFill>
                    <a:srgbClr val="7030A0"/>
                  </a:solidFill>
                </a:rPr>
                <a:t>Machine</a:t>
              </a:r>
              <a:endParaRPr lang="en-US" sz="4800" b="1" i="1" dirty="0" smtClean="0">
                <a:solidFill>
                  <a:srgbClr val="7030A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sp>
        <p:nvSpPr>
          <p:cNvPr id="3" name="BlokTextu 2"/>
          <p:cNvSpPr txBox="1"/>
          <p:nvPr/>
        </p:nvSpPr>
        <p:spPr>
          <a:xfrm>
            <a:off x="4020254" y="853565"/>
            <a:ext cx="75727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QA 5. </a:t>
            </a:r>
            <a:r>
              <a:rPr lang="sk-SK" dirty="0"/>
              <a:t>krok </a:t>
            </a:r>
            <a:endParaRPr lang="sk-SK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dirty="0" smtClean="0"/>
              <a:t>Výsledky </a:t>
            </a:r>
            <a:r>
              <a:rPr lang="sk-SK" dirty="0"/>
              <a:t>testov – dokument a </a:t>
            </a:r>
            <a:r>
              <a:rPr lang="sk-SK" dirty="0" smtClean="0"/>
              <a:t>tlač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Zobrazenie výsledkov vykonaných a ukončených testov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Výber testov do dokumentácie, tlači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k-SK" dirty="0" smtClean="0"/>
              <a:t>Tlačidlo Report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sk-SK" dirty="0" smtClean="0"/>
              <a:t>Možnosť exportu v </a:t>
            </a:r>
            <a:r>
              <a:rPr lang="en-US" dirty="0" smtClean="0"/>
              <a:t>html/rtf/pdf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Print</a:t>
            </a:r>
            <a:endParaRPr lang="sk-SK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sk-SK" dirty="0" smtClean="0"/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375" y="2955099"/>
            <a:ext cx="7506493" cy="376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1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obsahu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064" y="1428151"/>
            <a:ext cx="2718486" cy="3322594"/>
          </a:xfr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15" y="439782"/>
            <a:ext cx="2740110" cy="137005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586" y="4896324"/>
            <a:ext cx="2582862" cy="1049287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5343995" y="966486"/>
            <a:ext cx="159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smtClean="0"/>
              <a:t>Plánovanie</a:t>
            </a:r>
            <a:endParaRPr lang="sk-SK" sz="2400" dirty="0"/>
          </a:p>
        </p:txBody>
      </p:sp>
      <p:sp>
        <p:nvSpPr>
          <p:cNvPr id="29" name="BlokTextu 28"/>
          <p:cNvSpPr txBox="1"/>
          <p:nvPr/>
        </p:nvSpPr>
        <p:spPr>
          <a:xfrm>
            <a:off x="2932771" y="1955416"/>
            <a:ext cx="1998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/>
              <a:t>Nové techniky</a:t>
            </a:r>
          </a:p>
        </p:txBody>
      </p:sp>
      <p:sp>
        <p:nvSpPr>
          <p:cNvPr id="31" name="BlokTextu 30"/>
          <p:cNvSpPr txBox="1"/>
          <p:nvPr/>
        </p:nvSpPr>
        <p:spPr>
          <a:xfrm>
            <a:off x="7500550" y="1955415"/>
            <a:ext cx="1753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/>
              <a:t>Vzdelávanie</a:t>
            </a:r>
          </a:p>
        </p:txBody>
      </p:sp>
      <p:sp>
        <p:nvSpPr>
          <p:cNvPr id="34" name="BlokTextu 33"/>
          <p:cNvSpPr txBox="1"/>
          <p:nvPr/>
        </p:nvSpPr>
        <p:spPr>
          <a:xfrm>
            <a:off x="3028404" y="3373638"/>
            <a:ext cx="159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/>
              <a:t>Kredity</a:t>
            </a:r>
          </a:p>
        </p:txBody>
      </p:sp>
      <p:sp>
        <p:nvSpPr>
          <p:cNvPr id="38" name="BlokTextu 37"/>
          <p:cNvSpPr txBox="1"/>
          <p:nvPr/>
        </p:nvSpPr>
        <p:spPr>
          <a:xfrm>
            <a:off x="7580067" y="3353080"/>
            <a:ext cx="2835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/>
              <a:t>Prednášková činnosť</a:t>
            </a:r>
          </a:p>
        </p:txBody>
      </p:sp>
    </p:spTree>
    <p:extLst>
      <p:ext uri="{BB962C8B-B14F-4D97-AF65-F5344CB8AC3E}">
        <p14:creationId xmlns:p14="http://schemas.microsoft.com/office/powerpoint/2010/main" val="78958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kTextu 2"/>
          <p:cNvSpPr txBox="1"/>
          <p:nvPr/>
        </p:nvSpPr>
        <p:spPr>
          <a:xfrm>
            <a:off x="2743199" y="2988527"/>
            <a:ext cx="6735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4400" dirty="0" smtClean="0"/>
              <a:t>Ďakujeme Vám za pozornosť</a:t>
            </a:r>
            <a:endParaRPr lang="sk-SK" sz="4400" dirty="0"/>
          </a:p>
        </p:txBody>
      </p:sp>
    </p:spTree>
    <p:extLst>
      <p:ext uri="{BB962C8B-B14F-4D97-AF65-F5344CB8AC3E}">
        <p14:creationId xmlns:p14="http://schemas.microsoft.com/office/powerpoint/2010/main" val="7131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600" y="1931947"/>
            <a:ext cx="7620000" cy="240030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5352586"/>
            <a:ext cx="1905000" cy="952500"/>
          </a:xfrm>
          <a:prstGeom prst="rect">
            <a:avLst/>
          </a:prstGeom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601" y="5352586"/>
            <a:ext cx="1770149" cy="951455"/>
          </a:xfrm>
          <a:prstGeom prst="rect">
            <a:avLst/>
          </a:prstGeo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24" y="99528"/>
            <a:ext cx="2435845" cy="1181411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600" y="365705"/>
            <a:ext cx="1770149" cy="649055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3958268" y="4611584"/>
            <a:ext cx="4354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err="1" smtClean="0"/>
              <a:t>Richard.Nachtmann</a:t>
            </a:r>
            <a:r>
              <a:rPr lang="en-US" sz="2400" b="1" dirty="0" smtClean="0"/>
              <a:t>@Amedis.sk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376628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Rozsah a frekvencia skúšok </a:t>
            </a:r>
            <a:br>
              <a:rPr lang="sk-SK" dirty="0" smtClean="0"/>
            </a:br>
            <a:r>
              <a:rPr lang="sk-SK" dirty="0" smtClean="0"/>
              <a:t>zabezpečenia </a:t>
            </a:r>
            <a:r>
              <a:rPr lang="sk-SK" dirty="0" err="1" smtClean="0"/>
              <a:t>QvAlity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2492890"/>
            <a:ext cx="10515600" cy="3870840"/>
          </a:xfrm>
        </p:spPr>
        <p:txBody>
          <a:bodyPr>
            <a:normAutofit/>
          </a:bodyPr>
          <a:lstStyle/>
          <a:p>
            <a:r>
              <a:rPr lang="sk-SK" dirty="0"/>
              <a:t>p</a:t>
            </a:r>
            <a:r>
              <a:rPr lang="sk-SK" dirty="0" smtClean="0"/>
              <a:t>o inštalácii a prevzatí zariadenia od dodávateľa</a:t>
            </a:r>
          </a:p>
          <a:p>
            <a:r>
              <a:rPr lang="sk-SK" dirty="0"/>
              <a:t>pri pravidelných skúškach prevádzkovej </a:t>
            </a:r>
            <a:r>
              <a:rPr lang="sk-SK" dirty="0" smtClean="0"/>
              <a:t>stálosti</a:t>
            </a:r>
          </a:p>
          <a:p>
            <a:r>
              <a:rPr lang="sk-SK" dirty="0" smtClean="0"/>
              <a:t>pri </a:t>
            </a:r>
            <a:r>
              <a:rPr lang="sk-SK" dirty="0"/>
              <a:t>podozrení na nesprávnu funkciu </a:t>
            </a:r>
            <a:r>
              <a:rPr lang="sk-SK" dirty="0" smtClean="0"/>
              <a:t>zariadenia </a:t>
            </a:r>
          </a:p>
          <a:p>
            <a:r>
              <a:rPr lang="sk-SK" dirty="0" smtClean="0"/>
              <a:t>po </a:t>
            </a:r>
            <a:r>
              <a:rPr lang="sk-SK" dirty="0"/>
              <a:t>údržbe alebo oprave, </a:t>
            </a:r>
            <a:r>
              <a:rPr lang="sk-SK" dirty="0" smtClean="0"/>
              <a:t>ktorá by </a:t>
            </a:r>
            <a:r>
              <a:rPr lang="sk-SK" dirty="0"/>
              <a:t>mohla mať vplyv na skúšaný </a:t>
            </a:r>
            <a:r>
              <a:rPr lang="sk-SK" dirty="0" smtClean="0"/>
              <a:t>parameter </a:t>
            </a:r>
          </a:p>
          <a:p>
            <a:r>
              <a:rPr lang="sk-SK" dirty="0" smtClean="0"/>
              <a:t>ak </a:t>
            </a:r>
            <a:r>
              <a:rPr lang="sk-SK" dirty="0"/>
              <a:t>výsledky skúšky prevádzkovej </a:t>
            </a:r>
            <a:r>
              <a:rPr lang="sk-SK" dirty="0" smtClean="0"/>
              <a:t>stálosti signalizujú</a:t>
            </a:r>
            <a:r>
              <a:rPr lang="sk-SK" dirty="0"/>
              <a:t>, že vlastnosti a parametre zariadenia nezodpovedajú </a:t>
            </a:r>
            <a:r>
              <a:rPr lang="sk-SK" dirty="0" smtClean="0"/>
              <a:t>požiadavkám</a:t>
            </a:r>
          </a:p>
          <a:p>
            <a:r>
              <a:rPr lang="sk-SK" dirty="0"/>
              <a:t>pri pravidelných </a:t>
            </a:r>
            <a:r>
              <a:rPr lang="sk-SK" dirty="0" smtClean="0"/>
              <a:t>skúškach dlhodobej stability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95525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/>
              <a:t>Skúšky prevádzkovej stálosti podľa jednotlivých príloh sa vykonávajú </a:t>
            </a:r>
            <a:endParaRPr lang="sk-SK" dirty="0" smtClean="0"/>
          </a:p>
          <a:p>
            <a:pPr marL="0" indent="0">
              <a:buNone/>
            </a:pPr>
            <a:r>
              <a:rPr lang="sk-SK" dirty="0"/>
              <a:t> </a:t>
            </a:r>
            <a:r>
              <a:rPr lang="sk-SK" dirty="0" smtClean="0"/>
              <a:t>  s </a:t>
            </a:r>
            <a:r>
              <a:rPr lang="sk-SK" dirty="0"/>
              <a:t>periodicitou </a:t>
            </a:r>
            <a:endParaRPr lang="sk-SK" dirty="0" smtClean="0"/>
          </a:p>
          <a:p>
            <a:pPr lvl="1"/>
            <a:r>
              <a:rPr lang="sk-SK" dirty="0" smtClean="0"/>
              <a:t>dennou</a:t>
            </a:r>
            <a:endParaRPr lang="sk-SK" dirty="0"/>
          </a:p>
          <a:p>
            <a:pPr lvl="1"/>
            <a:r>
              <a:rPr lang="sk-SK" dirty="0" smtClean="0"/>
              <a:t>týždennou                     za ich vykonávanie zodpovedá prevádzkovateľ</a:t>
            </a:r>
          </a:p>
          <a:p>
            <a:pPr lvl="1"/>
            <a:r>
              <a:rPr lang="sk-SK" dirty="0" smtClean="0"/>
              <a:t>mesačnou </a:t>
            </a:r>
          </a:p>
          <a:p>
            <a:pPr lvl="1"/>
            <a:r>
              <a:rPr lang="sk-SK" dirty="0" smtClean="0"/>
              <a:t>ročnou </a:t>
            </a:r>
          </a:p>
          <a:p>
            <a:pPr lvl="1"/>
            <a:endParaRPr lang="sk-SK" dirty="0"/>
          </a:p>
          <a:p>
            <a:r>
              <a:rPr lang="sk-SK" dirty="0" smtClean="0"/>
              <a:t>Skúšky dlhodobej stability </a:t>
            </a:r>
            <a:r>
              <a:rPr lang="sk-SK" dirty="0"/>
              <a:t>v intervaloch podľa osobitného </a:t>
            </a:r>
            <a:r>
              <a:rPr lang="sk-SK" dirty="0" smtClean="0"/>
              <a:t>predpisu </a:t>
            </a:r>
            <a:r>
              <a:rPr lang="sk-SK" dirty="0"/>
              <a:t>vykonáva držiteľ povolenia na </a:t>
            </a:r>
            <a:r>
              <a:rPr lang="sk-SK" dirty="0" smtClean="0"/>
              <a:t>vykonávanie skúšok </a:t>
            </a:r>
            <a:r>
              <a:rPr lang="sk-SK" dirty="0"/>
              <a:t>zdrojov ionizujúceho žiarenia podľa osobitného predpisu.</a:t>
            </a: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838200" y="3948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dirty="0" smtClean="0"/>
              <a:t>Rozsah a frekvencia skúšok </a:t>
            </a:r>
            <a:br>
              <a:rPr lang="sk-SK" dirty="0" smtClean="0"/>
            </a:br>
            <a:r>
              <a:rPr lang="sk-SK" dirty="0" smtClean="0"/>
              <a:t>zabezpečenia </a:t>
            </a:r>
            <a:r>
              <a:rPr lang="sk-SK" dirty="0" err="1" smtClean="0"/>
              <a:t>QvAlity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95861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38200" y="1825625"/>
            <a:ext cx="3560805" cy="3351856"/>
          </a:xfrm>
        </p:spPr>
        <p:txBody>
          <a:bodyPr/>
          <a:lstStyle/>
          <a:p>
            <a:r>
              <a:rPr lang="sk-SK" dirty="0" smtClean="0"/>
              <a:t>Kontrola </a:t>
            </a:r>
          </a:p>
          <a:p>
            <a:pPr lvl="1"/>
            <a:r>
              <a:rPr lang="sk-SK" dirty="0" smtClean="0"/>
              <a:t>Denná</a:t>
            </a:r>
          </a:p>
          <a:p>
            <a:pPr lvl="1"/>
            <a:r>
              <a:rPr lang="sk-SK" dirty="0" smtClean="0"/>
              <a:t>Týždenná</a:t>
            </a:r>
          </a:p>
          <a:p>
            <a:pPr lvl="1"/>
            <a:r>
              <a:rPr lang="sk-SK" dirty="0"/>
              <a:t>M</a:t>
            </a:r>
            <a:r>
              <a:rPr lang="sk-SK" dirty="0" smtClean="0"/>
              <a:t>esačná</a:t>
            </a:r>
          </a:p>
          <a:p>
            <a:pPr lvl="1"/>
            <a:r>
              <a:rPr lang="sk-SK" dirty="0" smtClean="0"/>
              <a:t>Ročná</a:t>
            </a:r>
          </a:p>
          <a:p>
            <a:pPr lvl="1"/>
            <a:r>
              <a:rPr lang="sk-SK" dirty="0" smtClean="0"/>
              <a:t>Po servise</a:t>
            </a:r>
          </a:p>
          <a:p>
            <a:pPr lvl="1"/>
            <a:r>
              <a:rPr lang="sk-SK" dirty="0" smtClean="0"/>
              <a:t>Ak sa mi niečo nezdá</a:t>
            </a:r>
            <a:endParaRPr lang="sk-SK" dirty="0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111" y="1643449"/>
            <a:ext cx="2640222" cy="3299254"/>
          </a:xfrm>
          <a:prstGeom prst="rect">
            <a:avLst/>
          </a:prstGeom>
        </p:spPr>
      </p:pic>
      <p:sp>
        <p:nvSpPr>
          <p:cNvPr id="5" name="Zástupný symbol obsahu 2"/>
          <p:cNvSpPr txBox="1">
            <a:spLocks/>
          </p:cNvSpPr>
          <p:nvPr/>
        </p:nvSpPr>
        <p:spPr>
          <a:xfrm>
            <a:off x="8058664" y="1825625"/>
            <a:ext cx="3560805" cy="3351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 smtClean="0"/>
              <a:t>Plánovanie</a:t>
            </a:r>
          </a:p>
          <a:p>
            <a:r>
              <a:rPr lang="sk-SK" dirty="0" smtClean="0"/>
              <a:t>Vzdelávanie </a:t>
            </a:r>
          </a:p>
          <a:p>
            <a:r>
              <a:rPr lang="sk-SK" dirty="0" smtClean="0"/>
              <a:t>Nové techniky</a:t>
            </a:r>
          </a:p>
          <a:p>
            <a:r>
              <a:rPr lang="sk-SK" dirty="0" smtClean="0"/>
              <a:t>Prednášková činnosť</a:t>
            </a:r>
          </a:p>
          <a:p>
            <a:r>
              <a:rPr lang="sk-SK" dirty="0" smtClean="0"/>
              <a:t>Kredity</a:t>
            </a:r>
          </a:p>
          <a:p>
            <a:endParaRPr lang="sk-SK" dirty="0" smtClean="0"/>
          </a:p>
        </p:txBody>
      </p:sp>
    </p:spTree>
    <p:extLst>
      <p:ext uri="{BB962C8B-B14F-4D97-AF65-F5344CB8AC3E}">
        <p14:creationId xmlns:p14="http://schemas.microsoft.com/office/powerpoint/2010/main" val="308145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symbol obsahu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064" y="1428151"/>
            <a:ext cx="2718486" cy="3322594"/>
          </a:xfrm>
        </p:spPr>
      </p:pic>
      <p:pic>
        <p:nvPicPr>
          <p:cNvPr id="10" name="Obrázo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15" y="439782"/>
            <a:ext cx="2740110" cy="1370055"/>
          </a:xfrm>
          <a:prstGeom prst="rect">
            <a:avLst/>
          </a:prstGeom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grpSp>
        <p:nvGrpSpPr>
          <p:cNvPr id="15" name="Skupina 14"/>
          <p:cNvGrpSpPr/>
          <p:nvPr/>
        </p:nvGrpSpPr>
        <p:grpSpPr>
          <a:xfrm>
            <a:off x="3336325" y="1738625"/>
            <a:ext cx="1928953" cy="681096"/>
            <a:chOff x="1036668" y="3829120"/>
            <a:chExt cx="1928953" cy="681096"/>
          </a:xfrm>
        </p:grpSpPr>
        <p:sp>
          <p:nvSpPr>
            <p:cNvPr id="13" name="BlokTextu 12"/>
            <p:cNvSpPr txBox="1"/>
            <p:nvPr/>
          </p:nvSpPr>
          <p:spPr>
            <a:xfrm>
              <a:off x="1804086" y="3829120"/>
              <a:ext cx="11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b="1" i="1" dirty="0" err="1" smtClean="0"/>
                <a:t>FastTrack</a:t>
              </a:r>
              <a:endParaRPr lang="sk-SK" b="1" i="1" dirty="0"/>
            </a:p>
          </p:txBody>
        </p:sp>
        <p:pic>
          <p:nvPicPr>
            <p:cNvPr id="14" name="Obrázok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6668" y="4198452"/>
              <a:ext cx="767418" cy="311764"/>
            </a:xfrm>
            <a:prstGeom prst="rect">
              <a:avLst/>
            </a:prstGeom>
          </p:spPr>
        </p:pic>
      </p:grpSp>
      <p:grpSp>
        <p:nvGrpSpPr>
          <p:cNvPr id="19" name="Skupina 18"/>
          <p:cNvGrpSpPr/>
          <p:nvPr/>
        </p:nvGrpSpPr>
        <p:grpSpPr>
          <a:xfrm>
            <a:off x="7883609" y="2748900"/>
            <a:ext cx="1904243" cy="681096"/>
            <a:chOff x="1666861" y="4549832"/>
            <a:chExt cx="1904243" cy="681096"/>
          </a:xfrm>
        </p:grpSpPr>
        <p:sp>
          <p:nvSpPr>
            <p:cNvPr id="17" name="BlokTextu 16"/>
            <p:cNvSpPr txBox="1"/>
            <p:nvPr/>
          </p:nvSpPr>
          <p:spPr>
            <a:xfrm>
              <a:off x="2434280" y="4549832"/>
              <a:ext cx="11368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b="1" i="1" dirty="0" err="1" smtClean="0"/>
                <a:t>Machines</a:t>
              </a:r>
              <a:endParaRPr lang="sk-SK" b="1" i="1" dirty="0"/>
            </a:p>
          </p:txBody>
        </p:sp>
        <p:pic>
          <p:nvPicPr>
            <p:cNvPr id="18" name="Obrázok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6861" y="4919164"/>
              <a:ext cx="767418" cy="311764"/>
            </a:xfrm>
            <a:prstGeom prst="rect">
              <a:avLst/>
            </a:prstGeom>
          </p:spPr>
        </p:pic>
      </p:grpSp>
      <p:grpSp>
        <p:nvGrpSpPr>
          <p:cNvPr id="30" name="Skupina 29"/>
          <p:cNvGrpSpPr/>
          <p:nvPr/>
        </p:nvGrpSpPr>
        <p:grpSpPr>
          <a:xfrm>
            <a:off x="5399245" y="612549"/>
            <a:ext cx="1904242" cy="681096"/>
            <a:chOff x="5399245" y="612549"/>
            <a:chExt cx="1904242" cy="681096"/>
          </a:xfrm>
        </p:grpSpPr>
        <p:sp>
          <p:nvSpPr>
            <p:cNvPr id="27" name="BlokTextu 26"/>
            <p:cNvSpPr txBox="1"/>
            <p:nvPr/>
          </p:nvSpPr>
          <p:spPr>
            <a:xfrm>
              <a:off x="6166663" y="612549"/>
              <a:ext cx="11368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rgbClr val="7030A0"/>
                  </a:solidFill>
                </a:rPr>
                <a:t>Patients</a:t>
              </a:r>
              <a:endParaRPr lang="sk-SK" b="1" i="1" dirty="0">
                <a:solidFill>
                  <a:srgbClr val="7030A0"/>
                </a:solidFill>
              </a:endParaRPr>
            </a:p>
          </p:txBody>
        </p:sp>
        <p:pic>
          <p:nvPicPr>
            <p:cNvPr id="28" name="Obrázok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9245" y="981881"/>
              <a:ext cx="767418" cy="311764"/>
            </a:xfrm>
            <a:prstGeom prst="rect">
              <a:avLst/>
            </a:prstGeom>
          </p:spPr>
        </p:pic>
      </p:grpSp>
      <p:grpSp>
        <p:nvGrpSpPr>
          <p:cNvPr id="45" name="Skupina 44"/>
          <p:cNvGrpSpPr/>
          <p:nvPr/>
        </p:nvGrpSpPr>
        <p:grpSpPr>
          <a:xfrm>
            <a:off x="3200401" y="3089944"/>
            <a:ext cx="1928953" cy="681096"/>
            <a:chOff x="3200401" y="3089944"/>
            <a:chExt cx="1928953" cy="681096"/>
          </a:xfrm>
        </p:grpSpPr>
        <p:sp>
          <p:nvSpPr>
            <p:cNvPr id="32" name="BlokTextu 31"/>
            <p:cNvSpPr txBox="1"/>
            <p:nvPr/>
          </p:nvSpPr>
          <p:spPr>
            <a:xfrm>
              <a:off x="3967819" y="3089944"/>
              <a:ext cx="11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rgbClr val="FFC000"/>
                  </a:solidFill>
                </a:rPr>
                <a:t>Cockpit</a:t>
              </a:r>
            </a:p>
          </p:txBody>
        </p:sp>
        <p:pic>
          <p:nvPicPr>
            <p:cNvPr id="33" name="Obrázok 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1" y="3459276"/>
              <a:ext cx="767418" cy="311764"/>
            </a:xfrm>
            <a:prstGeom prst="rect">
              <a:avLst/>
            </a:prstGeom>
          </p:spPr>
        </p:pic>
      </p:grpSp>
      <p:grpSp>
        <p:nvGrpSpPr>
          <p:cNvPr id="46" name="Skupina 45"/>
          <p:cNvGrpSpPr/>
          <p:nvPr/>
        </p:nvGrpSpPr>
        <p:grpSpPr>
          <a:xfrm>
            <a:off x="7320402" y="1308342"/>
            <a:ext cx="1988786" cy="681096"/>
            <a:chOff x="7320402" y="1308342"/>
            <a:chExt cx="1988786" cy="681096"/>
          </a:xfrm>
        </p:grpSpPr>
        <p:sp>
          <p:nvSpPr>
            <p:cNvPr id="35" name="BlokTextu 34"/>
            <p:cNvSpPr txBox="1"/>
            <p:nvPr/>
          </p:nvSpPr>
          <p:spPr>
            <a:xfrm>
              <a:off x="8147653" y="1308342"/>
              <a:ext cx="11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rgbClr val="00B0F0"/>
                  </a:solidFill>
                </a:rPr>
                <a:t>Cloud</a:t>
              </a:r>
            </a:p>
          </p:txBody>
        </p:sp>
        <p:pic>
          <p:nvPicPr>
            <p:cNvPr id="36" name="Obrázok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0402" y="1677674"/>
              <a:ext cx="767418" cy="311764"/>
            </a:xfrm>
            <a:prstGeom prst="rect">
              <a:avLst/>
            </a:prstGeom>
          </p:spPr>
        </p:pic>
      </p:grpSp>
      <p:grpSp>
        <p:nvGrpSpPr>
          <p:cNvPr id="41" name="Skupina 40"/>
          <p:cNvGrpSpPr/>
          <p:nvPr/>
        </p:nvGrpSpPr>
        <p:grpSpPr>
          <a:xfrm>
            <a:off x="4670853" y="4750745"/>
            <a:ext cx="2940907" cy="1754768"/>
            <a:chOff x="4670853" y="4750745"/>
            <a:chExt cx="2940907" cy="1754768"/>
          </a:xfrm>
        </p:grpSpPr>
        <p:sp>
          <p:nvSpPr>
            <p:cNvPr id="12" name="BlokTextu 11"/>
            <p:cNvSpPr txBox="1"/>
            <p:nvPr/>
          </p:nvSpPr>
          <p:spPr>
            <a:xfrm>
              <a:off x="4670853" y="4750745"/>
              <a:ext cx="29409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4000" dirty="0" err="1" smtClean="0">
                  <a:latin typeface="Mistral" panose="03090702030407020403" pitchFamily="66" charset="0"/>
                </a:rPr>
                <a:t>Platform</a:t>
              </a:r>
              <a:endParaRPr lang="sk-SK" sz="4000" dirty="0">
                <a:latin typeface="Mistral" panose="03090702030407020403" pitchFamily="66" charset="0"/>
              </a:endParaRPr>
            </a:p>
          </p:txBody>
        </p:sp>
        <p:pic>
          <p:nvPicPr>
            <p:cNvPr id="37" name="Obrázok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2024" y="5458631"/>
              <a:ext cx="849278" cy="1046882"/>
            </a:xfrm>
            <a:prstGeom prst="rect">
              <a:avLst/>
            </a:prstGeom>
          </p:spPr>
        </p:pic>
      </p:grpSp>
      <p:grpSp>
        <p:nvGrpSpPr>
          <p:cNvPr id="44" name="Skupina 43"/>
          <p:cNvGrpSpPr/>
          <p:nvPr/>
        </p:nvGrpSpPr>
        <p:grpSpPr>
          <a:xfrm>
            <a:off x="7404945" y="3877694"/>
            <a:ext cx="1904243" cy="681096"/>
            <a:chOff x="7404945" y="3877694"/>
            <a:chExt cx="1904243" cy="681096"/>
          </a:xfrm>
        </p:grpSpPr>
        <p:sp>
          <p:nvSpPr>
            <p:cNvPr id="39" name="BlokTextu 38"/>
            <p:cNvSpPr txBox="1"/>
            <p:nvPr/>
          </p:nvSpPr>
          <p:spPr>
            <a:xfrm>
              <a:off x="8172364" y="3877694"/>
              <a:ext cx="11368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b="1" i="1" dirty="0" err="1" smtClean="0">
                  <a:solidFill>
                    <a:srgbClr val="00B0F0"/>
                  </a:solidFill>
                </a:rPr>
                <a:t>Accept</a:t>
              </a:r>
              <a:endParaRPr lang="sk-SK" b="1" i="1" dirty="0" smtClean="0">
                <a:solidFill>
                  <a:srgbClr val="00B0F0"/>
                </a:solidFill>
              </a:endParaRPr>
            </a:p>
          </p:txBody>
        </p:sp>
        <p:pic>
          <p:nvPicPr>
            <p:cNvPr id="40" name="Obrázok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4945" y="4247026"/>
              <a:ext cx="767418" cy="3117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264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2829696" y="1000898"/>
            <a:ext cx="806896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lvl="1" indent="-685800">
              <a:buFont typeface="Arial" panose="020B0604020202020204" pitchFamily="34" charset="0"/>
              <a:buChar char="•"/>
            </a:pPr>
            <a:r>
              <a:rPr lang="en-US" sz="2000" dirty="0" smtClean="0"/>
              <a:t>Je </a:t>
            </a:r>
            <a:r>
              <a:rPr lang="sk-SK" sz="2000" dirty="0" smtClean="0"/>
              <a:t>modul</a:t>
            </a:r>
            <a:r>
              <a:rPr lang="en-US" sz="2000" dirty="0" smtClean="0"/>
              <a:t> </a:t>
            </a:r>
            <a:r>
              <a:rPr lang="sk-SK" sz="2000" dirty="0" smtClean="0"/>
              <a:t>obsahujúci rozhrania pre prístup ku všetkým licencovaným </a:t>
            </a:r>
            <a:r>
              <a:rPr lang="sk-SK" sz="2000" dirty="0" err="1" smtClean="0"/>
              <a:t>myQA</a:t>
            </a:r>
            <a:r>
              <a:rPr lang="sk-SK" sz="2000" dirty="0" smtClean="0"/>
              <a:t> aplikáciám</a:t>
            </a:r>
          </a:p>
          <a:p>
            <a:pPr marL="1143000" lvl="1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Všetci používatelia a programy sú definované v jednej platforme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Efektívnosť a flexibilita práce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Jednoduché porovnávanie dát medzi aplikáciami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Konzistentné výsledky</a:t>
            </a:r>
          </a:p>
          <a:p>
            <a:pPr marL="1143000" lvl="1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Centrálny databázový server SQL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Bezpečnosť dát (ukladanie, archivovanie, zálohovanie)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Správa dát (filter, vyhľadávacie funkcie)</a:t>
            </a:r>
          </a:p>
          <a:p>
            <a:pPr marL="1143000" lvl="1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Centrálna správa 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Zariadení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Používateľov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Práv používateľov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Licencií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Detektorov</a:t>
            </a:r>
          </a:p>
          <a:p>
            <a:pPr marL="1600200" lvl="2" indent="-685800">
              <a:buFont typeface="Arial" panose="020B0604020202020204" pitchFamily="34" charset="0"/>
              <a:buChar char="•"/>
            </a:pPr>
            <a:r>
              <a:rPr lang="sk-SK" sz="2000" dirty="0" smtClean="0"/>
              <a:t>Kalibrácií</a:t>
            </a:r>
          </a:p>
        </p:txBody>
      </p:sp>
      <p:grpSp>
        <p:nvGrpSpPr>
          <p:cNvPr id="6" name="Skupina 5"/>
          <p:cNvGrpSpPr/>
          <p:nvPr/>
        </p:nvGrpSpPr>
        <p:grpSpPr>
          <a:xfrm>
            <a:off x="229956" y="373111"/>
            <a:ext cx="2940907" cy="1754768"/>
            <a:chOff x="4670853" y="4750745"/>
            <a:chExt cx="2940907" cy="1754768"/>
          </a:xfrm>
        </p:grpSpPr>
        <p:sp>
          <p:nvSpPr>
            <p:cNvPr id="7" name="BlokTextu 6"/>
            <p:cNvSpPr txBox="1"/>
            <p:nvPr/>
          </p:nvSpPr>
          <p:spPr>
            <a:xfrm>
              <a:off x="4670853" y="4750745"/>
              <a:ext cx="29409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4000" b="1" dirty="0" err="1" smtClean="0">
                  <a:latin typeface="Mistral" panose="03090702030407020403" pitchFamily="66" charset="0"/>
                </a:rPr>
                <a:t>Platform</a:t>
              </a:r>
              <a:endParaRPr lang="sk-SK" sz="4000" b="1" dirty="0">
                <a:latin typeface="Mistral" panose="03090702030407020403" pitchFamily="66" charset="0"/>
              </a:endParaRPr>
            </a:p>
          </p:txBody>
        </p:sp>
        <p:pic>
          <p:nvPicPr>
            <p:cNvPr id="8" name="Obrázok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2024" y="5458631"/>
              <a:ext cx="849278" cy="1046882"/>
            </a:xfrm>
            <a:prstGeom prst="rect">
              <a:avLst/>
            </a:prstGeom>
          </p:spPr>
        </p:pic>
      </p:grpSp>
      <p:pic>
        <p:nvPicPr>
          <p:cNvPr id="10" name="Obrázo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6" y="4507968"/>
            <a:ext cx="2804985" cy="213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4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2829696" y="1000898"/>
            <a:ext cx="80689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en-US" sz="2000" dirty="0" smtClean="0"/>
              <a:t>Je </a:t>
            </a:r>
            <a:r>
              <a:rPr lang="sk-SK" sz="2000" dirty="0" smtClean="0"/>
              <a:t>modul umožňujúci </a:t>
            </a:r>
            <a:r>
              <a:rPr lang="sk-SK" sz="2000" dirty="0"/>
              <a:t>zobrazenie a prístup </a:t>
            </a:r>
            <a:r>
              <a:rPr lang="sk-SK" sz="2000" dirty="0" smtClean="0"/>
              <a:t>k nameraným, uloženým dátam a výsledkom z ožarovacích a diagnostických zariadení, tak ako aj ku dátam QA Pacienta.</a:t>
            </a:r>
          </a:p>
          <a:p>
            <a:pPr marL="252000" indent="-252000">
              <a:buFont typeface="Arial" panose="020B0604020202020204" pitchFamily="34" charset="0"/>
              <a:buChar char="•"/>
            </a:pPr>
            <a:r>
              <a:rPr lang="sk-SK" sz="2000" dirty="0"/>
              <a:t>S</a:t>
            </a:r>
            <a:r>
              <a:rPr lang="sk-SK" sz="2000" dirty="0" smtClean="0"/>
              <a:t>prehľadňuje a sprístupňuje protokoly testov, vytvára trendové analýzy z nameraných údajov</a:t>
            </a:r>
          </a:p>
          <a:p>
            <a:pPr marL="252000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Umožňuje </a:t>
            </a:r>
            <a:r>
              <a:rPr lang="sk-SK" sz="2000" dirty="0" err="1" smtClean="0"/>
              <a:t>multipoužívateľské</a:t>
            </a:r>
            <a:r>
              <a:rPr lang="sk-SK" sz="2000" dirty="0" smtClean="0"/>
              <a:t> pripojenie z rôznych PC</a:t>
            </a:r>
          </a:p>
          <a:p>
            <a:pPr marL="252000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Nezávislé na platforme  (Windows, </a:t>
            </a:r>
            <a:r>
              <a:rPr lang="sk-SK" sz="2000" dirty="0" err="1" smtClean="0"/>
              <a:t>iOS</a:t>
            </a:r>
            <a:r>
              <a:rPr lang="sk-SK" sz="2000" dirty="0" smtClean="0"/>
              <a:t>, Android) </a:t>
            </a:r>
            <a:endParaRPr lang="sk-SK" sz="2000" dirty="0"/>
          </a:p>
        </p:txBody>
      </p:sp>
      <p:grpSp>
        <p:nvGrpSpPr>
          <p:cNvPr id="13" name="Skupina 12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i="1" dirty="0" smtClean="0">
                  <a:solidFill>
                    <a:schemeClr val="accent2"/>
                  </a:solidFill>
                </a:rPr>
                <a:t>Cockpit</a:t>
              </a: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pic>
        <p:nvPicPr>
          <p:cNvPr id="3" name="Obrázo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49" y="3247667"/>
            <a:ext cx="4640504" cy="3492701"/>
          </a:xfrm>
          <a:prstGeom prst="rect">
            <a:avLst/>
          </a:prstGeom>
        </p:spPr>
      </p:pic>
      <p:pic>
        <p:nvPicPr>
          <p:cNvPr id="15" name="Obrázo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2533" y="3089959"/>
            <a:ext cx="1469503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5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31" y="4723754"/>
            <a:ext cx="4730314" cy="1921689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2829696" y="1000898"/>
            <a:ext cx="8068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sk-SK" sz="2000" dirty="0" smtClean="0"/>
              <a:t>Webová aplikácia, ktorá je priamou súčasťou </a:t>
            </a:r>
            <a:r>
              <a:rPr lang="sk-SK" sz="2000" dirty="0" err="1" smtClean="0"/>
              <a:t>myQA</a:t>
            </a:r>
            <a:r>
              <a:rPr lang="sk-SK" sz="2000" dirty="0" smtClean="0"/>
              <a:t> </a:t>
            </a:r>
            <a:r>
              <a:rPr lang="sk-SK" sz="2000" dirty="0" err="1" smtClean="0"/>
              <a:t>Platform</a:t>
            </a:r>
            <a:r>
              <a:rPr lang="sk-SK" sz="2000" dirty="0" smtClean="0"/>
              <a:t>, umožňuje </a:t>
            </a:r>
            <a:r>
              <a:rPr lang="sk-SK" sz="2000" b="1" dirty="0" smtClean="0">
                <a:solidFill>
                  <a:srgbClr val="FF0000"/>
                </a:solidFill>
              </a:rPr>
              <a:t>anonymné </a:t>
            </a:r>
            <a:r>
              <a:rPr lang="sk-SK" sz="2000" dirty="0" smtClean="0"/>
              <a:t>zdieľanie výsledkov medzi používateľmi z celého sveta</a:t>
            </a:r>
          </a:p>
          <a:p>
            <a:pPr marL="709200" lvl="1" indent="-252000">
              <a:buFont typeface="Arial" panose="020B0604020202020204" pitchFamily="34" charset="0"/>
              <a:buChar char="•"/>
            </a:pPr>
            <a:endParaRPr lang="sk-SK" sz="2000" dirty="0"/>
          </a:p>
        </p:txBody>
      </p:sp>
      <p:grpSp>
        <p:nvGrpSpPr>
          <p:cNvPr id="6" name="Skupina 5"/>
          <p:cNvGrpSpPr/>
          <p:nvPr/>
        </p:nvGrpSpPr>
        <p:grpSpPr>
          <a:xfrm>
            <a:off x="330354" y="263753"/>
            <a:ext cx="3689900" cy="1089549"/>
            <a:chOff x="330354" y="263753"/>
            <a:chExt cx="3689900" cy="1089549"/>
          </a:xfrm>
        </p:grpSpPr>
        <p:sp>
          <p:nvSpPr>
            <p:cNvPr id="11" name="BlokTextu 10"/>
            <p:cNvSpPr txBox="1"/>
            <p:nvPr/>
          </p:nvSpPr>
          <p:spPr>
            <a:xfrm>
              <a:off x="1199625" y="263753"/>
              <a:ext cx="28206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i="1" dirty="0" smtClean="0">
                  <a:solidFill>
                    <a:srgbClr val="00B0F0"/>
                  </a:solidFill>
                </a:rPr>
                <a:t>C</a:t>
              </a:r>
              <a:r>
                <a:rPr lang="sk-SK" sz="4800" b="1" i="1" dirty="0" err="1" smtClean="0">
                  <a:solidFill>
                    <a:srgbClr val="00B0F0"/>
                  </a:solidFill>
                </a:rPr>
                <a:t>loud</a:t>
              </a:r>
              <a:endParaRPr lang="en-US" sz="4800" b="1" i="1" dirty="0" smtClean="0">
                <a:solidFill>
                  <a:srgbClr val="00B0F0"/>
                </a:solidFill>
              </a:endParaRPr>
            </a:p>
          </p:txBody>
        </p:sp>
        <p:pic>
          <p:nvPicPr>
            <p:cNvPr id="12" name="Obrázo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354" y="1000160"/>
              <a:ext cx="869271" cy="353142"/>
            </a:xfrm>
            <a:prstGeom prst="rect">
              <a:avLst/>
            </a:prstGeom>
          </p:spPr>
        </p:pic>
      </p:grpSp>
      <p:pic>
        <p:nvPicPr>
          <p:cNvPr id="7" name="Obrázo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1340" y="3113903"/>
            <a:ext cx="1436605" cy="1440000"/>
          </a:xfrm>
          <a:prstGeom prst="rect">
            <a:avLst/>
          </a:prstGeom>
        </p:spPr>
      </p:pic>
      <p:pic>
        <p:nvPicPr>
          <p:cNvPr id="8" name="Obrázo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354" y="3424204"/>
            <a:ext cx="6086442" cy="322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7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816</Words>
  <Application>Microsoft Office PowerPoint</Application>
  <PresentationFormat>Širokouhlá</PresentationFormat>
  <Paragraphs>149</Paragraphs>
  <Slides>23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Mistral</vt:lpstr>
      <vt:lpstr>Motív Office</vt:lpstr>
      <vt:lpstr>Iný pohľad na QA - IBA</vt:lpstr>
      <vt:lpstr>Zabezpečenie QvAlity a funkčnosti prístrojov pre radiačnú onkológiu</vt:lpstr>
      <vt:lpstr>Rozsah a frekvencia skúšok  zabezpečenia QvAlity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Iný pohľad na QA - IBA</dc:title>
  <dc:creator>Richard Nachtmann</dc:creator>
  <cp:lastModifiedBy>Richard Nachtmann</cp:lastModifiedBy>
  <cp:revision>77</cp:revision>
  <dcterms:created xsi:type="dcterms:W3CDTF">2016-10-11T06:34:26Z</dcterms:created>
  <dcterms:modified xsi:type="dcterms:W3CDTF">2016-10-13T07:23:25Z</dcterms:modified>
</cp:coreProperties>
</file>