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36"/>
  </p:notesMasterIdLst>
  <p:sldIdLst>
    <p:sldId id="256" r:id="rId2"/>
    <p:sldId id="336" r:id="rId3"/>
    <p:sldId id="268" r:id="rId4"/>
    <p:sldId id="267" r:id="rId5"/>
    <p:sldId id="338" r:id="rId6"/>
    <p:sldId id="280" r:id="rId7"/>
    <p:sldId id="281" r:id="rId8"/>
    <p:sldId id="284" r:id="rId9"/>
    <p:sldId id="286" r:id="rId10"/>
    <p:sldId id="287" r:id="rId11"/>
    <p:sldId id="288" r:id="rId12"/>
    <p:sldId id="289" r:id="rId13"/>
    <p:sldId id="293" r:id="rId14"/>
    <p:sldId id="294" r:id="rId15"/>
    <p:sldId id="297" r:id="rId16"/>
    <p:sldId id="308" r:id="rId17"/>
    <p:sldId id="317" r:id="rId18"/>
    <p:sldId id="311" r:id="rId19"/>
    <p:sldId id="321" r:id="rId20"/>
    <p:sldId id="345" r:id="rId21"/>
    <p:sldId id="323" r:id="rId22"/>
    <p:sldId id="346" r:id="rId23"/>
    <p:sldId id="347" r:id="rId24"/>
    <p:sldId id="348" r:id="rId25"/>
    <p:sldId id="339" r:id="rId26"/>
    <p:sldId id="341" r:id="rId27"/>
    <p:sldId id="349" r:id="rId28"/>
    <p:sldId id="350" r:id="rId29"/>
    <p:sldId id="257" r:id="rId30"/>
    <p:sldId id="277" r:id="rId31"/>
    <p:sldId id="352" r:id="rId32"/>
    <p:sldId id="351" r:id="rId33"/>
    <p:sldId id="353" r:id="rId34"/>
    <p:sldId id="354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5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774" y="-5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9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71A5A-8E74-491A-BFAA-68A9881D9B23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C3C07-BC8E-4E5D-85AD-5E592AFB51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3601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701925" y="509588"/>
            <a:ext cx="4535488" cy="25527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BE627-7FD4-4429-8ED0-D30FB44C7CA0}" type="slidenum">
              <a:rPr lang="nl-BE" smtClean="0"/>
              <a:pPr/>
              <a:t>6</a:t>
            </a:fld>
            <a:endParaRPr lang="nl-BE"/>
          </a:p>
        </p:txBody>
      </p:sp>
    </p:spTree>
    <p:extLst>
      <p:ext uri="{BB962C8B-B14F-4D97-AF65-F5344CB8AC3E}">
        <p14:creationId xmlns="" xmlns:p14="http://schemas.microsoft.com/office/powerpoint/2010/main" val="3492087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There is an A and</a:t>
            </a:r>
            <a:r>
              <a:rPr lang="en-US" baseline="0" noProof="0" dirty="0" smtClean="0"/>
              <a:t> B version of the hand hold, because there is an A and B side of the base plate.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EF8B6-4C79-43DC-97AF-47CB6651CA2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0600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There is an A and</a:t>
            </a:r>
            <a:r>
              <a:rPr lang="en-US" baseline="0" noProof="0" dirty="0" smtClean="0"/>
              <a:t> B version of the hand hold, because there is an A and B side of the base plate.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EF8B6-4C79-43DC-97AF-47CB6651CA2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0600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There is an A and</a:t>
            </a:r>
            <a:r>
              <a:rPr lang="en-US" baseline="0" noProof="0" dirty="0" smtClean="0"/>
              <a:t> B version of the hand hold, because there is an A and B side of the base plate.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EF8B6-4C79-43DC-97AF-47CB6651CA2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0600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There is an A and</a:t>
            </a:r>
            <a:r>
              <a:rPr lang="en-US" baseline="0" noProof="0" dirty="0" smtClean="0"/>
              <a:t> B version of the hand hold, because there is an A and B side of the base plate.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EF8B6-4C79-43DC-97AF-47CB6651CA2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0600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48DEAF71-319E-4E5F-83E8-169E559B6867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7F0863FB-C6A5-4100-B88E-08B406945D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Obdĺžnik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ĺžnik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ĺžnik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ĺžnik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uholník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EAF71-319E-4E5F-83E8-169E559B6867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863FB-C6A5-4100-B88E-08B406945D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7" name="Obdĺžnik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Rovnoramenný trojuholník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5" name="Rovná spojnica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uholník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uholník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obsahu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F6120-F1F0-4C60-9FE9-39AC71A9C79D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8D44-3667-46F6-9772-CC52308E2A7F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uholník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CDF6120-F1F0-4C60-9FE9-39AC71A9C79D}" type="datetimeFigureOut">
              <a:rPr lang="en-US" smtClean="0"/>
              <a:pPr/>
              <a:t>10/13/2016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EA7C8D44-3667-46F6-9772-CC52308E2A7F}" type="slidenum">
              <a:rPr kumimoji="0" lang="en-US" smtClean="0"/>
              <a:pPr algn="l" eaLnBrk="1" latinLnBrk="0" hangingPunct="1"/>
              <a:t>‹#›</a:t>
            </a:fld>
            <a:endParaRPr kumimoji="0" lang="en-US" sz="1600" dirty="0">
              <a:solidFill>
                <a:schemeClr val="tx2"/>
              </a:solidFill>
            </a:endParaRPr>
          </a:p>
        </p:txBody>
      </p:sp>
      <p:sp>
        <p:nvSpPr>
          <p:cNvPr id="28" name="Rovná spojnica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Rovná spojnica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uholník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stro\Desktop\VI.KONFERENCIA%20KOSICE\stvrtok\02-05-sharex\Orfit%20Sagittilt%20Prone%20Breast%20Solution.avi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.jpeg"/><Relationship Id="rId7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.jpeg"/><Relationship Id="rId7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3.jpeg"/><Relationship Id="rId7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stro\Desktop\VI.KONFERENCIA%20KOSICE\stvrtok\02-05-sharex\Efficast%203-points%20Head%20Immobilization%20Mask%20-%20Instruction%20Video.avi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stro\Desktop\VI.KONFERENCIA%20KOSICE\stvrtok\02-05-sharex\5-points%20Open%20Face%20Hybrid%20Mask-%20Instruction%20Video.avi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1952" y="3736075"/>
            <a:ext cx="9144000" cy="990600"/>
          </a:xfrm>
        </p:spPr>
        <p:txBody>
          <a:bodyPr>
            <a:noAutofit/>
          </a:bodyPr>
          <a:lstStyle/>
          <a:p>
            <a:r>
              <a:rPr lang="en-US" sz="4400" b="1" dirty="0" err="1" smtClean="0">
                <a:latin typeface="+mn-lt"/>
              </a:rPr>
              <a:t>Orfit</a:t>
            </a:r>
            <a:r>
              <a:rPr lang="en-US" sz="4400" b="1" dirty="0" smtClean="0">
                <a:latin typeface="+mn-lt"/>
              </a:rPr>
              <a:t> </a:t>
            </a:r>
            <a:r>
              <a:rPr lang="sk-SK" sz="4400" b="1" dirty="0" smtClean="0">
                <a:latin typeface="+mn-lt"/>
              </a:rPr>
              <a:t>-</a:t>
            </a:r>
            <a:r>
              <a:rPr lang="en-US" sz="4400" b="1" dirty="0" smtClean="0">
                <a:latin typeface="+mn-lt"/>
              </a:rPr>
              <a:t> </a:t>
            </a:r>
            <a:r>
              <a:rPr lang="en-US" sz="4400" b="1" dirty="0" err="1" smtClean="0">
                <a:latin typeface="+mn-lt"/>
              </a:rPr>
              <a:t>novinky</a:t>
            </a:r>
            <a:r>
              <a:rPr lang="en-US" sz="4400" b="1" dirty="0" smtClean="0">
                <a:latin typeface="+mn-lt"/>
              </a:rPr>
              <a:t> v</a:t>
            </a:r>
            <a:r>
              <a:rPr lang="sk-SK" sz="4400" b="1" dirty="0" smtClean="0">
                <a:latin typeface="+mn-lt"/>
              </a:rPr>
              <a:t>o fixácii </a:t>
            </a:r>
            <a:r>
              <a:rPr lang="en-US" sz="4400" b="1" dirty="0" smtClean="0">
                <a:latin typeface="+mn-lt"/>
              </a:rPr>
              <a:t> </a:t>
            </a:r>
            <a:r>
              <a:rPr lang="sk-SK" sz="4400" b="1" dirty="0" smtClean="0">
                <a:latin typeface="+mn-lt"/>
              </a:rPr>
              <a:t>pacienta</a:t>
            </a:r>
            <a:endParaRPr lang="en-US" sz="4400" b="1" dirty="0">
              <a:latin typeface="+mn-lt"/>
            </a:endParaRPr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>
          <a:xfrm>
            <a:off x="1643591" y="5118220"/>
            <a:ext cx="9144000" cy="533400"/>
          </a:xfrm>
        </p:spPr>
        <p:txBody>
          <a:bodyPr>
            <a:noAutofit/>
          </a:bodyPr>
          <a:lstStyle/>
          <a:p>
            <a:pPr algn="ctr"/>
            <a:r>
              <a:rPr lang="sk-SK" sz="2400" dirty="0" smtClean="0">
                <a:solidFill>
                  <a:schemeClr val="tx1"/>
                </a:solidFill>
                <a:latin typeface="+mn-lt"/>
              </a:rPr>
              <a:t>RNDr. Karol </a:t>
            </a:r>
            <a:r>
              <a:rPr lang="sk-SK" sz="2400" dirty="0" err="1" smtClean="0">
                <a:solidFill>
                  <a:schemeClr val="tx1"/>
                </a:solidFill>
                <a:latin typeface="+mn-lt"/>
              </a:rPr>
              <a:t>Ďurovec</a:t>
            </a:r>
            <a:r>
              <a:rPr lang="sk-SK" sz="2400" dirty="0" smtClean="0">
                <a:solidFill>
                  <a:schemeClr val="tx1"/>
                </a:solidFill>
                <a:latin typeface="+mn-lt"/>
              </a:rPr>
              <a:t>      Michal Múdry</a:t>
            </a:r>
            <a:endParaRPr lang="sk-SK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1343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SBRT images voor Powerpoint\IMG_0181_correctepositiegrippoleshi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268" y="2607181"/>
            <a:ext cx="2880000" cy="1920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SBRT images voor Powerpoint\IMG_0199_plaatsenextensiehir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048" y="1169756"/>
            <a:ext cx="2920193" cy="1947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b="1" dirty="0" smtClean="0">
                <a:solidFill>
                  <a:srgbClr val="C00000"/>
                </a:solidFill>
                <a:latin typeface="+mn-lt"/>
              </a:rPr>
              <a:t>SBRT - systém polohovania HK</a:t>
            </a:r>
            <a:endParaRPr lang="en-US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199" y="1825625"/>
            <a:ext cx="5687291" cy="4351338"/>
          </a:xfrm>
        </p:spPr>
        <p:txBody>
          <a:bodyPr>
            <a:normAutofit/>
          </a:bodyPr>
          <a:lstStyle/>
          <a:p>
            <a:pPr marL="355600" indent="-355600"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en-US" sz="2400" dirty="0" smtClean="0"/>
              <a:t>AIO</a:t>
            </a:r>
            <a:r>
              <a:rPr lang="sk-SK" sz="2400" dirty="0" smtClean="0"/>
              <a:t> systém pre 2 pozície: </a:t>
            </a:r>
            <a:r>
              <a:rPr lang="sk-SK" sz="2400" dirty="0" err="1" smtClean="0"/>
              <a:t>kraniálna</a:t>
            </a:r>
            <a:r>
              <a:rPr lang="sk-SK" sz="2400" dirty="0" smtClean="0"/>
              <a:t>, </a:t>
            </a:r>
            <a:r>
              <a:rPr lang="sk-SK" sz="2400" dirty="0" err="1" smtClean="0"/>
              <a:t>kaudálna</a:t>
            </a:r>
            <a:endParaRPr lang="en-US" sz="2400" dirty="0"/>
          </a:p>
          <a:p>
            <a:pPr marL="355600" indent="-355600"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Odnímateľná platňa pre podporu HK </a:t>
            </a:r>
            <a:r>
              <a:rPr lang="en-US" sz="2400" dirty="0" smtClean="0"/>
              <a:t> (</a:t>
            </a:r>
            <a:r>
              <a:rPr lang="sk-SK" sz="2400" dirty="0" smtClean="0"/>
              <a:t>bez montáže</a:t>
            </a:r>
            <a:r>
              <a:rPr lang="en-US" sz="2400" dirty="0" smtClean="0"/>
              <a:t>)</a:t>
            </a:r>
            <a:endParaRPr lang="en-US" dirty="0" smtClean="0"/>
          </a:p>
          <a:p>
            <a:pPr marL="355600" indent="-355600"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Polohovacie podložky pre podporu HK</a:t>
            </a:r>
            <a:endParaRPr lang="en-US" sz="2400" dirty="0"/>
          </a:p>
          <a:p>
            <a:pPr marL="355600" indent="-355600"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Použitie </a:t>
            </a:r>
            <a:r>
              <a:rPr lang="en-US" sz="2400" dirty="0" smtClean="0"/>
              <a:t>AIO </a:t>
            </a:r>
            <a:r>
              <a:rPr lang="sk-SK" sz="2400" dirty="0" smtClean="0"/>
              <a:t>držiakov </a:t>
            </a:r>
            <a:r>
              <a:rPr lang="en-US" sz="2400" dirty="0" smtClean="0"/>
              <a:t>(1 </a:t>
            </a:r>
            <a:r>
              <a:rPr lang="sk-SK" sz="2400" dirty="0" smtClean="0"/>
              <a:t>alebo</a:t>
            </a:r>
            <a:r>
              <a:rPr lang="en-US" sz="2400" dirty="0" smtClean="0"/>
              <a:t> </a:t>
            </a:r>
            <a:r>
              <a:rPr lang="en-US" sz="2400" dirty="0"/>
              <a:t>2) </a:t>
            </a:r>
            <a:r>
              <a:rPr lang="sk-SK" sz="2400" dirty="0" smtClean="0"/>
              <a:t>v</a:t>
            </a:r>
            <a:r>
              <a:rPr lang="en-US" sz="2400" dirty="0" smtClean="0"/>
              <a:t> </a:t>
            </a:r>
            <a:r>
              <a:rPr lang="en-US" sz="2400" dirty="0"/>
              <a:t>12 </a:t>
            </a:r>
            <a:r>
              <a:rPr lang="en-US" sz="2400" dirty="0" err="1" smtClean="0"/>
              <a:t>po</a:t>
            </a:r>
            <a:r>
              <a:rPr lang="sk-SK" sz="2400" dirty="0" err="1" smtClean="0"/>
              <a:t>lohách</a:t>
            </a:r>
            <a:endParaRPr lang="en-US" sz="2400" dirty="0" smtClean="0"/>
          </a:p>
          <a:p>
            <a:pPr marL="355600" indent="-355600"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Kompatibilita so systémom </a:t>
            </a:r>
            <a:r>
              <a:rPr lang="en-US" sz="2400" dirty="0" err="1" smtClean="0"/>
              <a:t>MammoRx</a:t>
            </a: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832158" y="4601167"/>
            <a:ext cx="3029805" cy="1746678"/>
          </a:xfrm>
          <a:prstGeom prst="rect">
            <a:avLst/>
          </a:prstGeom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033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271464" y="4831898"/>
            <a:ext cx="3888432" cy="20162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8262" y="1451359"/>
            <a:ext cx="497773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Mechanic</a:t>
            </a:r>
            <a:r>
              <a:rPr lang="sk-SK" sz="2400" b="1" u="sng" dirty="0" smtClean="0"/>
              <a:t>ký</a:t>
            </a:r>
            <a:endParaRPr lang="en-US" sz="2400" b="1" u="sng" dirty="0"/>
          </a:p>
          <a:p>
            <a:pPr algn="ctr"/>
            <a:endParaRPr lang="en-US" sz="16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2000"/>
              <a:buFont typeface="Wingdings 3" pitchFamily="18" charset="2"/>
              <a:buChar char="}"/>
            </a:pPr>
            <a:r>
              <a:rPr lang="sk-SK" sz="2000" dirty="0" smtClean="0"/>
              <a:t>Jednoduché upevnenie k základ</a:t>
            </a:r>
            <a:r>
              <a:rPr lang="en-US" sz="2000" dirty="0" smtClean="0"/>
              <a:t>n</a:t>
            </a:r>
            <a:r>
              <a:rPr lang="sk-SK" sz="2000" dirty="0" smtClean="0"/>
              <a:t>ej platni </a:t>
            </a:r>
            <a:endParaRPr lang="en-US" sz="20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2000"/>
              <a:buFont typeface="Wingdings 3" pitchFamily="18" charset="2"/>
              <a:buChar char="}"/>
            </a:pPr>
            <a:r>
              <a:rPr lang="en-US" sz="2000" dirty="0" smtClean="0"/>
              <a:t>2</a:t>
            </a:r>
            <a:r>
              <a:rPr lang="sk-SK" sz="2000" dirty="0" smtClean="0"/>
              <a:t> rôzne výškovo nastaviteľné mostíky (100-390, 250-424 mm)</a:t>
            </a:r>
            <a:endParaRPr lang="en-US" sz="20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2000"/>
              <a:buFont typeface="Wingdings 3" pitchFamily="18" charset="2"/>
              <a:buChar char="}"/>
            </a:pPr>
            <a:r>
              <a:rPr lang="sk-SK" sz="2000" dirty="0" smtClean="0"/>
              <a:t>Guľový kĺb pre  automatické prispôsobenie anatómii pacienta </a:t>
            </a:r>
            <a:endParaRPr lang="en-US" sz="20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2000"/>
              <a:buFont typeface="Wingdings 3" pitchFamily="18" charset="2"/>
              <a:buChar char="}"/>
            </a:pPr>
            <a:r>
              <a:rPr lang="sk-SK" sz="2000" dirty="0" smtClean="0"/>
              <a:t>Bezpečnostný mechanizmus pre rýchle odpojenie </a:t>
            </a:r>
            <a:endParaRPr lang="en-US" sz="20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2000"/>
              <a:buFont typeface="Wingdings 3" pitchFamily="18" charset="2"/>
              <a:buChar char="}"/>
            </a:pPr>
            <a:r>
              <a:rPr lang="sk-SK" sz="2000" dirty="0" smtClean="0"/>
              <a:t>Kompatibilita s NMR</a:t>
            </a:r>
            <a:r>
              <a:rPr lang="en-US" sz="2000" dirty="0" smtClean="0"/>
              <a:t> </a:t>
            </a:r>
            <a:endParaRPr lang="sk-SK" sz="20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6740677" y="1451273"/>
            <a:ext cx="4636829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Pneumatic</a:t>
            </a:r>
            <a:r>
              <a:rPr lang="sk-SK" sz="2400" b="1" u="sng" dirty="0" smtClean="0"/>
              <a:t>ký</a:t>
            </a:r>
            <a:endParaRPr lang="en-US" sz="2400" b="1" u="sng" dirty="0"/>
          </a:p>
          <a:p>
            <a:pPr algn="ctr"/>
            <a:endParaRPr lang="en-US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1000"/>
              <a:buFont typeface="Wingdings 3" pitchFamily="18" charset="2"/>
              <a:buChar char="}"/>
            </a:pPr>
            <a:r>
              <a:rPr lang="sk-SK" sz="2000" dirty="0" smtClean="0"/>
              <a:t>Jednoduché upevnenie okolo pacienta</a:t>
            </a:r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1000"/>
              <a:buFont typeface="Wingdings 3" pitchFamily="18" charset="2"/>
              <a:buChar char="}"/>
            </a:pPr>
            <a:r>
              <a:rPr lang="sk-SK" sz="2000" dirty="0" smtClean="0"/>
              <a:t>Veľkosť nastaviteľná pomocou </a:t>
            </a:r>
            <a:r>
              <a:rPr lang="en-US" sz="2000" dirty="0" smtClean="0"/>
              <a:t> such</a:t>
            </a:r>
            <a:r>
              <a:rPr lang="sk-SK" sz="2000" dirty="0" smtClean="0"/>
              <a:t>ý</a:t>
            </a:r>
            <a:r>
              <a:rPr lang="en-US" sz="2000" dirty="0" smtClean="0"/>
              <a:t>ch </a:t>
            </a:r>
            <a:r>
              <a:rPr lang="sk-SK" sz="2000" dirty="0" smtClean="0"/>
              <a:t>zipsov</a:t>
            </a:r>
            <a:endParaRPr lang="en-US" sz="2000" dirty="0"/>
          </a:p>
          <a:p>
            <a:pPr marL="285750" indent="-285750">
              <a:spcAft>
                <a:spcPts val="600"/>
              </a:spcAft>
              <a:buClr>
                <a:srgbClr val="C00000"/>
              </a:buClr>
              <a:buSzPct val="91000"/>
              <a:buFont typeface="Wingdings 3" pitchFamily="18" charset="2"/>
              <a:buChar char="}"/>
            </a:pPr>
            <a:r>
              <a:rPr lang="sk-SK" sz="2000" dirty="0" smtClean="0"/>
              <a:t>Nafukovacie vankúše pomocou pumpy</a:t>
            </a:r>
            <a:endParaRPr lang="en-US" sz="2000" dirty="0"/>
          </a:p>
          <a:p>
            <a:pPr marL="285750" indent="-285750">
              <a:buClr>
                <a:srgbClr val="C00000"/>
              </a:buClr>
              <a:buSzPct val="91000"/>
              <a:buFont typeface="Wingdings 3" pitchFamily="18" charset="2"/>
              <a:buChar char="}"/>
            </a:pPr>
            <a:r>
              <a:rPr lang="sk-SK" sz="2000" dirty="0" smtClean="0"/>
              <a:t>Kompatibilita s NMR</a:t>
            </a:r>
            <a:r>
              <a:rPr lang="en-US" sz="2000" dirty="0" smtClean="0"/>
              <a:t> </a:t>
            </a:r>
            <a:endParaRPr lang="sk-SK" sz="2000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SBRT - a</a:t>
            </a:r>
            <a:r>
              <a:rPr lang="en-US" sz="3600" b="1" dirty="0" err="1" smtClean="0">
                <a:solidFill>
                  <a:srgbClr val="C00000"/>
                </a:solidFill>
                <a:latin typeface="+mn-lt"/>
              </a:rPr>
              <a:t>bdomin</a:t>
            </a:r>
            <a:r>
              <a:rPr lang="sk-SK" sz="3600" b="1" dirty="0" err="1" smtClean="0">
                <a:solidFill>
                  <a:srgbClr val="C00000"/>
                </a:solidFill>
                <a:latin typeface="+mn-lt"/>
              </a:rPr>
              <a:t>álny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tlakový </a:t>
            </a:r>
            <a:r>
              <a:rPr lang="en-US" sz="3600" b="1" dirty="0" err="1" smtClean="0">
                <a:solidFill>
                  <a:srgbClr val="C00000"/>
                </a:solidFill>
                <a:latin typeface="+mn-lt"/>
              </a:rPr>
              <a:t>syst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é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m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744072" y="4831898"/>
            <a:ext cx="4120110" cy="2016224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3378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404821" y="3532910"/>
            <a:ext cx="9536556" cy="2703576"/>
          </a:xfrm>
          <a:prstGeom prst="rect">
            <a:avLst/>
          </a:prstGeom>
        </p:spPr>
      </p:pic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676975" y="418226"/>
            <a:ext cx="10515600" cy="828683"/>
          </a:xfrm>
        </p:spPr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SBRT - vákuové vankúše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595745" y="1482436"/>
            <a:ext cx="10972800" cy="4937760"/>
          </a:xfrm>
        </p:spPr>
        <p:txBody>
          <a:bodyPr>
            <a:normAutofit/>
          </a:bodyPr>
          <a:lstStyle/>
          <a:p>
            <a:pPr marL="360363" indent="-360363">
              <a:buClr>
                <a:srgbClr val="C00000"/>
              </a:buClr>
              <a:buSzPct val="100000"/>
              <a:buFont typeface="Wingdings 3" pitchFamily="18" charset="2"/>
              <a:buChar char="}"/>
            </a:pPr>
            <a:r>
              <a:rPr lang="sk-SK" sz="2400" dirty="0" smtClean="0"/>
              <a:t>Dostupné v rôznych veľkostiach</a:t>
            </a:r>
            <a:endParaRPr lang="en-US" sz="2400" dirty="0"/>
          </a:p>
          <a:p>
            <a:pPr marL="360363" indent="-360363">
              <a:buClr>
                <a:srgbClr val="C00000"/>
              </a:buClr>
              <a:buSzPct val="100000"/>
              <a:buFont typeface="Wingdings 3" pitchFamily="18" charset="2"/>
              <a:buChar char="}"/>
            </a:pPr>
            <a:r>
              <a:rPr lang="en-US" sz="2400" dirty="0" smtClean="0"/>
              <a:t>Automatic</a:t>
            </a:r>
            <a:r>
              <a:rPr lang="sk-SK" sz="2400" dirty="0" smtClean="0"/>
              <a:t>ká dvojcestná vákuová  p</a:t>
            </a:r>
            <a:r>
              <a:rPr lang="en-US" sz="2400" dirty="0" smtClean="0"/>
              <a:t>ump</a:t>
            </a:r>
            <a:r>
              <a:rPr lang="sk-SK" sz="2400" dirty="0" smtClean="0"/>
              <a:t>a</a:t>
            </a:r>
            <a:endParaRPr lang="en-US" sz="2400" dirty="0"/>
          </a:p>
          <a:p>
            <a:pPr marL="360363" indent="-360363">
              <a:buClr>
                <a:srgbClr val="C00000"/>
              </a:buClr>
              <a:buSzPct val="100000"/>
              <a:buFont typeface="Wingdings 3" pitchFamily="18" charset="2"/>
              <a:buChar char="}"/>
            </a:pPr>
            <a:r>
              <a:rPr lang="sk-SK" sz="2400" dirty="0" smtClean="0"/>
              <a:t>Značky pre ľahkú reprodukciu pozície</a:t>
            </a:r>
          </a:p>
          <a:p>
            <a:pPr marL="360363" indent="-360363">
              <a:buClr>
                <a:srgbClr val="C00000"/>
              </a:buClr>
              <a:buSzPct val="100000"/>
              <a:buFont typeface="Wingdings 3" pitchFamily="18" charset="2"/>
              <a:buChar char="}"/>
            </a:pPr>
            <a:r>
              <a:rPr lang="sk-SK" sz="2400" dirty="0" smtClean="0"/>
              <a:t>Kompatibilita s NMR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6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13000" contrast="24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551" t="16270" r="21282" b="25570"/>
          <a:stretch/>
        </p:blipFill>
        <p:spPr bwMode="auto">
          <a:xfrm>
            <a:off x="8444295" y="1397424"/>
            <a:ext cx="3126694" cy="2052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03333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dirty="0" smtClean="0"/>
              <a:t/>
            </a:r>
            <a:br>
              <a:rPr lang="sk-SK" dirty="0" smtClean="0"/>
            </a:br>
            <a:r>
              <a:rPr lang="en-US" sz="4000" b="1" dirty="0" err="1" smtClean="0">
                <a:solidFill>
                  <a:srgbClr val="C00000"/>
                </a:solidFill>
                <a:latin typeface="+mn-lt"/>
              </a:rPr>
              <a:t>Sagittilt</a:t>
            </a:r>
            <a:r>
              <a:rPr lang="en-US" sz="4000" b="1" baseline="30000" dirty="0" err="1" smtClean="0">
                <a:solidFill>
                  <a:srgbClr val="C00000"/>
                </a:solidFill>
                <a:latin typeface="+mn-lt"/>
              </a:rPr>
              <a:t>TM</a:t>
            </a:r>
            <a:r>
              <a:rPr lang="en-US" sz="4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US" sz="4000" dirty="0">
              <a:latin typeface="+mn-lt"/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60363" indent="-360363">
              <a:buClr>
                <a:srgbClr val="C00000"/>
              </a:buClr>
              <a:buSzPct val="100000"/>
              <a:buFont typeface="Wingdings 3" pitchFamily="18" charset="2"/>
              <a:buChar char="}"/>
              <a:tabLst>
                <a:tab pos="360363" algn="l"/>
              </a:tabLst>
            </a:pPr>
            <a:r>
              <a:rPr lang="sk-SK" dirty="0" smtClean="0"/>
              <a:t>systém pre ožarovanie prsníkov v polohe na bruchu</a:t>
            </a:r>
            <a:endParaRPr lang="en-US" dirty="0" smtClean="0"/>
          </a:p>
          <a:p>
            <a:endParaRPr lang="sk-SK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3212977"/>
            <a:ext cx="9144000" cy="2448273"/>
          </a:xfrm>
          <a:prstGeom prst="rect">
            <a:avLst/>
          </a:prstGeom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8334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C00000"/>
                </a:solidFill>
                <a:latin typeface="+mn-lt"/>
              </a:rPr>
              <a:t>Sagittilt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+mn-lt"/>
              </a:rPr>
              <a:t>TM</a:t>
            </a:r>
            <a:endParaRPr lang="en-US" sz="3600" dirty="0">
              <a:latin typeface="+mn-lt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>
          <a:xfrm>
            <a:off x="540327" y="1364674"/>
            <a:ext cx="10764982" cy="4525963"/>
          </a:xfrm>
        </p:spPr>
        <p:txBody>
          <a:bodyPr>
            <a:normAutofit/>
          </a:bodyPr>
          <a:lstStyle/>
          <a:p>
            <a:pPr marL="360363" indent="-360363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100000"/>
              <a:buFont typeface="Wingdings 3" pitchFamily="18" charset="2"/>
              <a:buChar char=""/>
            </a:pPr>
            <a:r>
              <a:rPr lang="sk-SK" sz="2800" dirty="0" smtClean="0"/>
              <a:t>Presný polohovací a fixačný systém </a:t>
            </a:r>
          </a:p>
          <a:p>
            <a:pPr marL="360363" indent="-360363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100000"/>
            </a:pPr>
            <a:r>
              <a:rPr lang="sk-SK" sz="2800" dirty="0" smtClean="0"/>
              <a:t>Umožňuje </a:t>
            </a:r>
            <a:r>
              <a:rPr lang="sk-SK" sz="2800" u="sng" dirty="0" smtClean="0"/>
              <a:t>nastavenie a reprodukovanie polohy na bruchu</a:t>
            </a:r>
            <a:r>
              <a:rPr lang="sk-SK" sz="2800" dirty="0" smtClean="0"/>
              <a:t> počas simulácie a aj pri liečbe nádorov prsníka</a:t>
            </a:r>
            <a:endParaRPr lang="en-US" sz="2800" dirty="0"/>
          </a:p>
          <a:p>
            <a:pPr marL="360363" indent="-360363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100000"/>
            </a:pPr>
            <a:r>
              <a:rPr lang="sk-SK" sz="2800" dirty="0" smtClean="0"/>
              <a:t>Umožňuje  krokové </a:t>
            </a:r>
            <a:r>
              <a:rPr lang="sk-SK" sz="2800" u="sng" dirty="0" smtClean="0"/>
              <a:t>nakláňanie </a:t>
            </a:r>
            <a:r>
              <a:rPr lang="en-US" sz="2800" u="sng" dirty="0" smtClean="0"/>
              <a:t>pa</a:t>
            </a:r>
            <a:r>
              <a:rPr lang="sk-SK" sz="2800" u="sng" dirty="0" err="1" smtClean="0"/>
              <a:t>ci</a:t>
            </a:r>
            <a:r>
              <a:rPr lang="en-US" sz="2800" u="sng" dirty="0" err="1" smtClean="0"/>
              <a:t>ent</a:t>
            </a:r>
            <a:r>
              <a:rPr lang="sk-SK" sz="2800" u="sng" dirty="0" err="1" smtClean="0"/>
              <a:t>ky</a:t>
            </a:r>
            <a:r>
              <a:rPr lang="sk-SK" sz="2800" u="sng" dirty="0" smtClean="0"/>
              <a:t>                                                        </a:t>
            </a:r>
            <a:r>
              <a:rPr lang="sk-SK" sz="2800" dirty="0" smtClean="0"/>
              <a:t>a oddialenie ožarovaného prsníka </a:t>
            </a:r>
            <a:r>
              <a:rPr lang="en-US" sz="2800" dirty="0" smtClean="0"/>
              <a:t> </a:t>
            </a:r>
            <a:r>
              <a:rPr lang="sk-SK" sz="2800" dirty="0" smtClean="0"/>
              <a:t>od                                                       dôležitých  orgánov (srdce, pľúca,</a:t>
            </a:r>
            <a:r>
              <a:rPr lang="en-US" sz="2800" dirty="0" smtClean="0"/>
              <a:t> </a:t>
            </a:r>
            <a:r>
              <a:rPr lang="sk-SK" sz="2800" dirty="0" smtClean="0"/>
              <a:t>...)</a:t>
            </a:r>
            <a:endParaRPr lang="en-US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9613" y="2568821"/>
            <a:ext cx="3522808" cy="36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814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err="1" smtClean="0">
                <a:solidFill>
                  <a:srgbClr val="C00000"/>
                </a:solidFill>
                <a:latin typeface="+mn-lt"/>
              </a:rPr>
              <a:t>Sagittilt</a:t>
            </a:r>
            <a:r>
              <a:rPr lang="en-US" sz="3600" b="1" baseline="30000" dirty="0" err="1" smtClean="0">
                <a:solidFill>
                  <a:srgbClr val="C00000"/>
                </a:solidFill>
                <a:latin typeface="+mn-lt"/>
              </a:rPr>
              <a:t>TM</a:t>
            </a:r>
            <a:endParaRPr lang="en-US" dirty="0">
              <a:latin typeface="+mn-lt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Orfit Sagittilt Prone Breast Solution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48000" y="1973263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35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 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600200"/>
            <a:ext cx="10234613" cy="4525963"/>
          </a:xfrm>
          <a:prstGeom prst="rect">
            <a:avLst/>
          </a:prstGeom>
        </p:spPr>
        <p:txBody>
          <a:bodyPr/>
          <a:lstStyle/>
          <a:p>
            <a:pPr marL="357188" marR="0" lvl="0" indent="-35718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sk-SK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Fixačný systém vhodný pre fotónovú aj protónovú liečbu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188" marR="0" lvl="0" indent="-357188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sk-SK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fixačné masky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k-SK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na fixáciu hlavy a krku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Content Placeholder 2"/>
          <p:cNvPicPr>
            <a:picLocks noGrp="1" noChangeAspect="1"/>
          </p:cNvPicPr>
          <p:nvPr>
            <p:ph sz="quarter" idx="1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77" r="18661" b="15112"/>
          <a:stretch/>
        </p:blipFill>
        <p:spPr>
          <a:xfrm flipH="1">
            <a:off x="845127" y="2699652"/>
            <a:ext cx="5112327" cy="4158348"/>
          </a:xfrm>
        </p:spPr>
      </p:pic>
      <p:pic>
        <p:nvPicPr>
          <p:cNvPr id="10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841" b="14218"/>
          <a:stretch/>
        </p:blipFill>
        <p:spPr>
          <a:xfrm>
            <a:off x="6179126" y="2576944"/>
            <a:ext cx="5292437" cy="42810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375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systém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24346" y="145155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v"/>
              <a:defRPr sz="2400" kern="12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nl-BE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325" b="12771"/>
          <a:stretch/>
        </p:blipFill>
        <p:spPr>
          <a:xfrm>
            <a:off x="990640" y="2163849"/>
            <a:ext cx="10287000" cy="3833871"/>
          </a:xfrm>
          <a:prstGeom prst="rect">
            <a:avLst/>
          </a:prstGeom>
        </p:spPr>
      </p:pic>
      <p:sp>
        <p:nvSpPr>
          <p:cNvPr id="13" name="BlokTextu 12"/>
          <p:cNvSpPr txBox="1"/>
          <p:nvPr/>
        </p:nvSpPr>
        <p:spPr>
          <a:xfrm>
            <a:off x="3920836" y="5832763"/>
            <a:ext cx="28568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/>
            <a:r>
              <a:rPr lang="sk-SK" sz="2000" dirty="0" smtClean="0"/>
              <a:t>Základná platňa</a:t>
            </a:r>
            <a:endParaRPr lang="sk-SK" sz="2000" dirty="0"/>
          </a:p>
        </p:txBody>
      </p:sp>
      <p:sp>
        <p:nvSpPr>
          <p:cNvPr id="14" name="BlokTextu 13"/>
          <p:cNvSpPr txBox="1"/>
          <p:nvPr/>
        </p:nvSpPr>
        <p:spPr>
          <a:xfrm>
            <a:off x="429491" y="5029200"/>
            <a:ext cx="3037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/>
            <a:r>
              <a:rPr lang="sk-SK" sz="2000" dirty="0" smtClean="0"/>
              <a:t>Hlavová podložka</a:t>
            </a:r>
            <a:endParaRPr lang="sk-SK" sz="2000" dirty="0"/>
          </a:p>
        </p:txBody>
      </p:sp>
      <p:sp>
        <p:nvSpPr>
          <p:cNvPr id="15" name="BlokTextu 14"/>
          <p:cNvSpPr txBox="1"/>
          <p:nvPr/>
        </p:nvSpPr>
        <p:spPr>
          <a:xfrm>
            <a:off x="-546821" y="2907722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sk-SK" sz="2000" dirty="0" smtClean="0"/>
              <a:t>Hlavová zarážka</a:t>
            </a:r>
            <a:endParaRPr lang="sk-SK" sz="2000" dirty="0"/>
          </a:p>
        </p:txBody>
      </p:sp>
      <p:sp>
        <p:nvSpPr>
          <p:cNvPr id="16" name="BlokTextu 15"/>
          <p:cNvSpPr txBox="1"/>
          <p:nvPr/>
        </p:nvSpPr>
        <p:spPr>
          <a:xfrm>
            <a:off x="2181658" y="215698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sk-SK" sz="2000" dirty="0" smtClean="0"/>
              <a:t>Fixačná maska</a:t>
            </a:r>
            <a:endParaRPr lang="sk-SK" sz="2000" dirty="0"/>
          </a:p>
        </p:txBody>
      </p:sp>
      <p:sp>
        <p:nvSpPr>
          <p:cNvPr id="17" name="BlokTextu 16"/>
          <p:cNvSpPr txBox="1"/>
          <p:nvPr/>
        </p:nvSpPr>
        <p:spPr>
          <a:xfrm>
            <a:off x="7841672" y="5971311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sk-SK" sz="2000" dirty="0" smtClean="0"/>
              <a:t>Držiak pre HK </a:t>
            </a:r>
            <a:endParaRPr lang="sk-SK" sz="2000" dirty="0"/>
          </a:p>
        </p:txBody>
      </p:sp>
    </p:spTree>
    <p:extLst>
      <p:ext uri="{BB962C8B-B14F-4D97-AF65-F5344CB8AC3E}">
        <p14:creationId xmlns="" xmlns:p14="http://schemas.microsoft.com/office/powerpoint/2010/main" val="35232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systém</a:t>
            </a:r>
            <a:endParaRPr lang="en-US" sz="3600" kern="0" dirty="0">
              <a:latin typeface="+mn-lt"/>
            </a:endParaRPr>
          </a:p>
        </p:txBody>
      </p:sp>
      <p:sp>
        <p:nvSpPr>
          <p:cNvPr id="7" name="Zástupný symbol obsahu 6"/>
          <p:cNvSpPr>
            <a:spLocks noGrp="1"/>
          </p:cNvSpPr>
          <p:nvPr>
            <p:ph sz="quarter" idx="1"/>
          </p:nvPr>
        </p:nvSpPr>
        <p:spPr>
          <a:xfrm>
            <a:off x="471055" y="1530927"/>
            <a:ext cx="10141527" cy="4525963"/>
          </a:xfrm>
        </p:spPr>
        <p:txBody>
          <a:bodyPr/>
          <a:lstStyle/>
          <a:p>
            <a:pPr lvl="0">
              <a:buNone/>
            </a:pPr>
            <a:r>
              <a:rPr lang="sk-SK" b="1" dirty="0" smtClean="0"/>
              <a:t>Základ</a:t>
            </a:r>
            <a:r>
              <a:rPr lang="en-US" b="1" dirty="0" smtClean="0"/>
              <a:t>n</a:t>
            </a:r>
            <a:r>
              <a:rPr lang="sk-SK" b="1" dirty="0" smtClean="0"/>
              <a:t>á platňa</a:t>
            </a:r>
            <a:r>
              <a:rPr lang="sk-SK" dirty="0" smtClean="0"/>
              <a:t>: spĺňa špeciálne požiadavky na protónovú terapiu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sk-SK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8828"/>
            <a:ext cx="7699584" cy="4379172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913418" y="1683327"/>
            <a:ext cx="4918364" cy="4525963"/>
          </a:xfrm>
          <a:prstGeom prst="rect">
            <a:avLst/>
          </a:prstGeom>
        </p:spPr>
        <p:txBody>
          <a:bodyPr lIns="104351" tIns="52176" rIns="104351" bIns="52176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387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sk-S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Nízka a homogénna hustota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387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</a:t>
            </a:r>
            <a:r>
              <a:rPr kumimoji="0" lang="sk-S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úženie v oblasti hlavy a krku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387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sk-S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Použitie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termoplast</a:t>
            </a:r>
            <a:r>
              <a:rPr kumimoji="0" lang="sk-SK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ových</a:t>
            </a:r>
            <a:r>
              <a:rPr kumimoji="0" lang="sk-S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</a:t>
            </a:r>
            <a:r>
              <a:rPr kumimoji="0" lang="sk-SK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</a:t>
            </a:r>
          </a:p>
          <a:p>
            <a:pPr marL="742950" marR="0" lvl="1" indent="-387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 3" pitchFamily="18" charset="2"/>
              <a:buChar char="}"/>
              <a:tabLst/>
              <a:defRPr/>
            </a:pPr>
            <a:r>
              <a:rPr kumimoji="0" lang="sk-SK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Stabilita, reprodukovateľnosť a komfort pri polohovaní pacienta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0561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systém</a:t>
            </a:r>
            <a:endParaRPr lang="en-US" sz="36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751"/>
          <a:stretch/>
        </p:blipFill>
        <p:spPr>
          <a:xfrm>
            <a:off x="6125008" y="2101141"/>
            <a:ext cx="7015444" cy="4033825"/>
          </a:xfrm>
          <a:prstGeom prst="rect">
            <a:avLst/>
          </a:prstGeom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0512" y="2357868"/>
            <a:ext cx="3671455" cy="367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BlokTextu 6"/>
          <p:cNvSpPr txBox="1"/>
          <p:nvPr/>
        </p:nvSpPr>
        <p:spPr>
          <a:xfrm>
            <a:off x="4830475" y="1656483"/>
            <a:ext cx="26704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Hlavová zarážka </a:t>
            </a:r>
            <a:r>
              <a:rPr lang="sk-SK" sz="2000" dirty="0" smtClean="0"/>
              <a:t>(</a:t>
            </a:r>
            <a:r>
              <a:rPr lang="en-US" sz="2000" dirty="0" smtClean="0"/>
              <a:t>Cranial Back Stop</a:t>
            </a:r>
            <a:r>
              <a:rPr lang="sk-SK" sz="2000" dirty="0" smtClean="0"/>
              <a:t>) </a:t>
            </a:r>
          </a:p>
          <a:p>
            <a:pPr marL="360363" indent="-360363"/>
            <a:endParaRPr lang="sk-SK" sz="2400" dirty="0"/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751"/>
          <a:stretch/>
        </p:blipFill>
        <p:spPr>
          <a:xfrm>
            <a:off x="6510771" y="2315454"/>
            <a:ext cx="7015444" cy="4033825"/>
          </a:xfrm>
          <a:prstGeom prst="rect">
            <a:avLst/>
          </a:prstGeom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462" y="3871913"/>
            <a:ext cx="3493836" cy="230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BlokTextu 11"/>
          <p:cNvSpPr txBox="1"/>
          <p:nvPr/>
        </p:nvSpPr>
        <p:spPr>
          <a:xfrm>
            <a:off x="672813" y="2999509"/>
            <a:ext cx="3113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dirty="0" smtClean="0"/>
              <a:t>Hlavová podložka</a:t>
            </a:r>
          </a:p>
          <a:p>
            <a:r>
              <a:rPr lang="sk-SK" sz="2000" dirty="0" err="1" smtClean="0"/>
              <a:t>Head</a:t>
            </a:r>
            <a:r>
              <a:rPr lang="sk-SK" sz="2000" dirty="0" smtClean="0"/>
              <a:t> rest  </a:t>
            </a:r>
            <a:r>
              <a:rPr lang="sk-SK" sz="2000" dirty="0" err="1" smtClean="0"/>
              <a:t>indexing</a:t>
            </a:r>
            <a:r>
              <a:rPr lang="sk-SK" sz="2000" dirty="0" smtClean="0"/>
              <a:t> plate</a:t>
            </a:r>
          </a:p>
          <a:p>
            <a:pPr marL="360363" indent="-360363"/>
            <a:endParaRPr lang="sk-SK" sz="2400" dirty="0"/>
          </a:p>
        </p:txBody>
      </p:sp>
    </p:spTree>
    <p:extLst>
      <p:ext uri="{BB962C8B-B14F-4D97-AF65-F5344CB8AC3E}">
        <p14:creationId xmlns="" xmlns:p14="http://schemas.microsoft.com/office/powerpoint/2010/main" val="362333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AIO – 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All</a:t>
            </a: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In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One</a:t>
            </a:r>
            <a:endParaRPr lang="en-US" sz="4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4728" y="1265848"/>
            <a:ext cx="9286874" cy="559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ĺžnik 16"/>
          <p:cNvSpPr>
            <a:spLocks noChangeArrowheads="1"/>
          </p:cNvSpPr>
          <p:nvPr/>
        </p:nvSpPr>
        <p:spPr bwMode="auto">
          <a:xfrm>
            <a:off x="1455276" y="1202854"/>
            <a:ext cx="789160" cy="778346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sk-SK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301637" y="2207778"/>
            <a:ext cx="2160587" cy="304800"/>
          </a:xfrm>
          <a:prstGeom prst="rect">
            <a:avLst/>
          </a:prstGeom>
          <a:solidFill>
            <a:srgbClr val="5C81C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         Hrudník a pľúca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533572" y="1660093"/>
            <a:ext cx="2016125" cy="304800"/>
          </a:xfrm>
          <a:prstGeom prst="rect">
            <a:avLst/>
          </a:prstGeom>
          <a:solidFill>
            <a:srgbClr val="C4C4C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         Hlava a krk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289964" y="2220913"/>
            <a:ext cx="2396835" cy="630942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sk-SK" sz="1400" dirty="0" smtClean="0">
                <a:solidFill>
                  <a:schemeClr val="bg1"/>
                </a:solidFill>
                <a:latin typeface="Times New Roman" pitchFamily="18" charset="0"/>
              </a:rPr>
              <a:t>Hrudník </a:t>
            </a: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v </a:t>
            </a:r>
            <a:r>
              <a:rPr lang="sk-SK" sz="1400" dirty="0" err="1">
                <a:solidFill>
                  <a:schemeClr val="bg1"/>
                </a:solidFill>
                <a:latin typeface="Times New Roman" pitchFamily="18" charset="0"/>
              </a:rPr>
              <a:t>pronačnej</a:t>
            </a: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sk-SK" sz="1400" dirty="0" smtClean="0">
                <a:solidFill>
                  <a:schemeClr val="bg1"/>
                </a:solidFill>
                <a:latin typeface="Times New Roman" pitchFamily="18" charset="0"/>
              </a:rPr>
              <a:t>polohe</a:t>
            </a:r>
          </a:p>
          <a:p>
            <a:pPr>
              <a:spcBef>
                <a:spcPct val="50000"/>
              </a:spcBef>
            </a:pPr>
            <a:endParaRPr lang="sk-SK" sz="1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75137" y="3024765"/>
            <a:ext cx="2089150" cy="304800"/>
          </a:xfrm>
          <a:prstGeom prst="rect">
            <a:avLst/>
          </a:prstGeom>
          <a:solidFill>
            <a:srgbClr val="03933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k-SK" sz="1400" dirty="0">
                <a:solidFill>
                  <a:schemeClr val="bg1"/>
                </a:solidFill>
                <a:latin typeface="Times New Roman" pitchFamily="18" charset="0"/>
              </a:rPr>
              <a:t>         Brucho a panva </a:t>
            </a:r>
          </a:p>
        </p:txBody>
      </p:sp>
    </p:spTree>
    <p:extLst>
      <p:ext uri="{BB962C8B-B14F-4D97-AF65-F5344CB8AC3E}">
        <p14:creationId xmlns="" xmlns:p14="http://schemas.microsoft.com/office/powerpoint/2010/main" val="28436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systém</a:t>
            </a:r>
            <a:endParaRPr lang="en-US" sz="3600" dirty="0">
              <a:latin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BlokTextu 6"/>
          <p:cNvSpPr txBox="1"/>
          <p:nvPr/>
        </p:nvSpPr>
        <p:spPr>
          <a:xfrm>
            <a:off x="900545" y="1413164"/>
            <a:ext cx="10446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600" dirty="0" smtClean="0"/>
              <a:t>Fixačná 3-  alebo 5-bodo</a:t>
            </a:r>
            <a:r>
              <a:rPr lang="en-US" sz="2600" dirty="0" smtClean="0"/>
              <a:t>v</a:t>
            </a:r>
            <a:r>
              <a:rPr lang="sk-SK" sz="2600" dirty="0" smtClean="0"/>
              <a:t>á maska </a:t>
            </a:r>
            <a:r>
              <a:rPr lang="sk-SK" sz="2600" dirty="0" err="1" smtClean="0"/>
              <a:t>Nanor</a:t>
            </a:r>
            <a:r>
              <a:rPr lang="sk-SK" sz="2600" dirty="0" smtClean="0"/>
              <a:t> 1,6 mm alebo  </a:t>
            </a:r>
            <a:r>
              <a:rPr lang="sk-SK" sz="2600" dirty="0" err="1" smtClean="0"/>
              <a:t>Efficast</a:t>
            </a:r>
            <a:r>
              <a:rPr lang="sk-SK" sz="2600" dirty="0" smtClean="0"/>
              <a:t> 2 mm </a:t>
            </a:r>
            <a:endParaRPr lang="sk-SK" sz="26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8560" y="1898073"/>
            <a:ext cx="5363177" cy="18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7038" y="4724400"/>
            <a:ext cx="9096662" cy="161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BlokTextu 8"/>
          <p:cNvSpPr txBox="1"/>
          <p:nvPr/>
        </p:nvSpPr>
        <p:spPr>
          <a:xfrm>
            <a:off x="831273" y="3754582"/>
            <a:ext cx="104463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600" dirty="0" smtClean="0"/>
              <a:t>Bezpečné upevnenie k základ</a:t>
            </a:r>
            <a:r>
              <a:rPr lang="en-US" sz="2600" dirty="0" smtClean="0"/>
              <a:t>n</a:t>
            </a:r>
            <a:r>
              <a:rPr lang="sk-SK" sz="2600" dirty="0" smtClean="0"/>
              <a:t>ej platni pomocou patentovaných  úchytov (click-on/off)</a:t>
            </a:r>
            <a:endParaRPr lang="sk-SK" sz="2600" dirty="0"/>
          </a:p>
        </p:txBody>
      </p:sp>
    </p:spTree>
    <p:extLst>
      <p:ext uri="{BB962C8B-B14F-4D97-AF65-F5344CB8AC3E}">
        <p14:creationId xmlns="" xmlns:p14="http://schemas.microsoft.com/office/powerpoint/2010/main" val="362333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HP PRO 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</a:t>
            </a:r>
            <a:endParaRPr lang="en-US" sz="36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55600" indent="-355600">
              <a:buClr>
                <a:srgbClr val="C00000"/>
              </a:buClr>
              <a:buSzPct val="94000"/>
              <a:buFont typeface="Wingdings 3" pitchFamily="18" charset="2"/>
              <a:buChar char="}"/>
            </a:pPr>
            <a:r>
              <a:rPr lang="en-US" sz="2726" b="1" dirty="0" smtClean="0"/>
              <a:t>Dr</a:t>
            </a:r>
            <a:r>
              <a:rPr lang="sk-SK" sz="2726" b="1" dirty="0" smtClean="0"/>
              <a:t>ž</a:t>
            </a:r>
            <a:r>
              <a:rPr lang="en-US" sz="2726" b="1" dirty="0" smtClean="0"/>
              <a:t>ia</a:t>
            </a:r>
            <a:r>
              <a:rPr lang="sk-SK" sz="2726" b="1" dirty="0" smtClean="0"/>
              <a:t>ky</a:t>
            </a:r>
            <a:r>
              <a:rPr lang="sk-SK" sz="2726" dirty="0" smtClean="0"/>
              <a:t> upevnené k základnej</a:t>
            </a:r>
            <a:r>
              <a:rPr lang="en-US" sz="2726" dirty="0" smtClean="0"/>
              <a:t> platni</a:t>
            </a:r>
            <a:r>
              <a:rPr lang="sk-SK" sz="2726" dirty="0" smtClean="0"/>
              <a:t> poskytujú pacientovi vyšší komfort</a:t>
            </a:r>
            <a:r>
              <a:rPr lang="en-US" sz="2726" dirty="0" smtClean="0"/>
              <a:t>. </a:t>
            </a:r>
            <a:endParaRPr lang="en-US" sz="2726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58" t="14377" r="7030" b="13543"/>
          <a:stretch/>
        </p:blipFill>
        <p:spPr>
          <a:xfrm>
            <a:off x="4959682" y="2702037"/>
            <a:ext cx="6530027" cy="41090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07" b="20803"/>
          <a:stretch/>
        </p:blipFill>
        <p:spPr>
          <a:xfrm>
            <a:off x="838200" y="2954529"/>
            <a:ext cx="3437815" cy="3222434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12146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sz="4400" dirty="0" smtClean="0"/>
              <a:t/>
            </a:r>
            <a:br>
              <a:rPr lang="sk-SK" sz="4400" dirty="0" smtClean="0"/>
            </a:br>
            <a:r>
              <a:rPr lang="sk-SK" sz="4400" dirty="0" smtClean="0"/>
              <a:t>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Orfit</a:t>
            </a: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MRI-Solution</a:t>
            </a:r>
            <a:endParaRPr lang="en-US" sz="409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09601" y="1219200"/>
            <a:ext cx="7370618" cy="4937760"/>
          </a:xfrm>
        </p:spPr>
        <p:txBody>
          <a:bodyPr>
            <a:normAutofit/>
          </a:bodyPr>
          <a:lstStyle/>
          <a:p>
            <a:endParaRPr lang="sk-SK" dirty="0" smtClean="0"/>
          </a:p>
          <a:p>
            <a:pPr marL="355600" indent="-355600">
              <a:buClr>
                <a:srgbClr val="C00000"/>
              </a:buClr>
              <a:buSzPct val="97000"/>
            </a:pPr>
            <a:r>
              <a:rPr lang="sk-SK" dirty="0" smtClean="0"/>
              <a:t>Základná platňa kompatibilná s väčšinou NMR zariadení</a:t>
            </a:r>
            <a:endParaRPr lang="en-US" dirty="0" smtClean="0"/>
          </a:p>
          <a:p>
            <a:pPr marL="355600" indent="-355600">
              <a:buClr>
                <a:srgbClr val="C00000"/>
              </a:buClr>
              <a:buSzPct val="97000"/>
            </a:pPr>
            <a:r>
              <a:rPr lang="sk-SK" dirty="0" smtClean="0"/>
              <a:t>Použitie  </a:t>
            </a:r>
            <a:r>
              <a:rPr lang="en-US" dirty="0" err="1" smtClean="0"/>
              <a:t>Orfit</a:t>
            </a:r>
            <a:r>
              <a:rPr lang="sk-SK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mas</a:t>
            </a:r>
            <a:r>
              <a:rPr lang="sk-SK" dirty="0" err="1" smtClean="0"/>
              <a:t>ie</a:t>
            </a:r>
            <a:r>
              <a:rPr lang="en-US" dirty="0" smtClean="0"/>
              <a:t>k </a:t>
            </a:r>
            <a:r>
              <a:rPr lang="sk-SK" dirty="0" smtClean="0"/>
              <a:t>pre hlavu, krk a ramená</a:t>
            </a:r>
            <a:endParaRPr lang="en-US" dirty="0" smtClean="0"/>
          </a:p>
          <a:p>
            <a:pPr marL="355600" indent="-355600">
              <a:buClr>
                <a:srgbClr val="C00000"/>
              </a:buClr>
              <a:buSzPct val="97000"/>
            </a:pPr>
            <a:r>
              <a:rPr lang="sk-SK" dirty="0" smtClean="0"/>
              <a:t>Univerzálne použitie (</a:t>
            </a:r>
            <a:r>
              <a:rPr lang="en-US" dirty="0" smtClean="0"/>
              <a:t>CT</a:t>
            </a:r>
            <a:r>
              <a:rPr lang="sk-SK" dirty="0" smtClean="0"/>
              <a:t>,  simulátor,  ožarovací prístroj)</a:t>
            </a:r>
            <a:endParaRPr lang="en-US" dirty="0" smtClean="0"/>
          </a:p>
          <a:p>
            <a:pPr marL="355600" indent="-355600">
              <a:buClr>
                <a:srgbClr val="C00000"/>
              </a:buClr>
              <a:buSzPct val="97000"/>
            </a:pPr>
            <a:r>
              <a:rPr lang="sk-SK" dirty="0" smtClean="0"/>
              <a:t>Systém pre umiestnenie cievok</a:t>
            </a:r>
            <a:endParaRPr lang="en-US" dirty="0" smtClean="0"/>
          </a:p>
          <a:p>
            <a:pPr marL="355600" indent="-355600">
              <a:buClr>
                <a:srgbClr val="C00000"/>
              </a:buClr>
              <a:buSzPct val="97000"/>
            </a:pPr>
            <a:r>
              <a:rPr lang="sk-SK" dirty="0" smtClean="0"/>
              <a:t>Neobsahuje kovy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9506" y="1219200"/>
            <a:ext cx="3551103" cy="541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2146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sz="4400" dirty="0" smtClean="0"/>
              <a:t/>
            </a:r>
            <a:br>
              <a:rPr lang="sk-SK" sz="4400" dirty="0" smtClean="0"/>
            </a:b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Orfit</a:t>
            </a: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MRI-S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Solution</a:t>
            </a:r>
            <a:endParaRPr lang="en-US" sz="409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sk-SK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5043882" y="1434516"/>
            <a:ext cx="6466655" cy="4937760"/>
          </a:xfrm>
        </p:spPr>
        <p:txBody>
          <a:bodyPr/>
          <a:lstStyle/>
          <a:p>
            <a:pPr marL="355600" indent="-355600">
              <a:buClr>
                <a:srgbClr val="C00000"/>
              </a:buClr>
              <a:buSzPct val="94000"/>
            </a:pPr>
            <a:r>
              <a:rPr lang="sk-SK" dirty="0" smtClean="0"/>
              <a:t>Fixačný systém kompatibilný s väčšinou NMR skenerov </a:t>
            </a:r>
            <a:r>
              <a:rPr lang="sk-SK" dirty="0" err="1" smtClean="0"/>
              <a:t>fy</a:t>
            </a:r>
            <a:r>
              <a:rPr lang="sk-SK" dirty="0" smtClean="0"/>
              <a:t> </a:t>
            </a:r>
            <a:r>
              <a:rPr lang="sk-SK" b="1" dirty="0" smtClean="0"/>
              <a:t>Siemens</a:t>
            </a:r>
            <a:endParaRPr lang="sk-SK" b="1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0596" y="1228657"/>
            <a:ext cx="3996119" cy="505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2146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k-SK" sz="4400" dirty="0" smtClean="0"/>
              <a:t/>
            </a:r>
            <a:br>
              <a:rPr lang="sk-SK" sz="4400" dirty="0" smtClean="0"/>
            </a:br>
            <a:r>
              <a:rPr lang="sk-SK" sz="4400" dirty="0" smtClean="0"/>
              <a:t>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Orfit</a:t>
            </a:r>
            <a:r>
              <a:rPr lang="sk-SK" sz="4000" b="1" dirty="0" smtClean="0">
                <a:solidFill>
                  <a:srgbClr val="C00000"/>
                </a:solidFill>
                <a:latin typeface="+mn-lt"/>
              </a:rPr>
              <a:t> MRI-P/G </a:t>
            </a:r>
            <a:r>
              <a:rPr lang="sk-SK" sz="4000" b="1" dirty="0" err="1" smtClean="0">
                <a:solidFill>
                  <a:srgbClr val="C00000"/>
                </a:solidFill>
                <a:latin typeface="+mn-lt"/>
              </a:rPr>
              <a:t>Solution</a:t>
            </a:r>
            <a:endParaRPr lang="en-US" sz="409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609601" y="1219200"/>
            <a:ext cx="7370618" cy="4937760"/>
          </a:xfrm>
        </p:spPr>
        <p:txBody>
          <a:bodyPr>
            <a:normAutofit/>
          </a:bodyPr>
          <a:lstStyle/>
          <a:p>
            <a:endParaRPr lang="sk-SK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741" y="1260764"/>
            <a:ext cx="6084021" cy="418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7636" y="3649808"/>
            <a:ext cx="4322617" cy="32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bdĺžnik 8"/>
          <p:cNvSpPr/>
          <p:nvPr/>
        </p:nvSpPr>
        <p:spPr>
          <a:xfrm>
            <a:off x="7055893" y="1427987"/>
            <a:ext cx="4429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C00000"/>
              </a:buClr>
              <a:buFont typeface="Wingdings 3" pitchFamily="18" charset="2"/>
              <a:buChar char="}"/>
            </a:pPr>
            <a:r>
              <a:rPr lang="sk-SK" sz="2400" dirty="0" smtClean="0"/>
              <a:t>Fixačný systém kompatibilný   s väčšinou NMR skenerov </a:t>
            </a:r>
            <a:r>
              <a:rPr lang="sk-SK" sz="2400" dirty="0" err="1" smtClean="0"/>
              <a:t>fy</a:t>
            </a:r>
            <a:r>
              <a:rPr lang="sk-SK" sz="2400" dirty="0" smtClean="0"/>
              <a:t> </a:t>
            </a:r>
            <a:r>
              <a:rPr lang="sk-SK" sz="2400" b="1" dirty="0" smtClean="0"/>
              <a:t>Philips a GE</a:t>
            </a:r>
            <a:endParaRPr lang="sk-SK" sz="2400" b="1" dirty="0"/>
          </a:p>
        </p:txBody>
      </p:sp>
    </p:spTree>
    <p:extLst>
      <p:ext uri="{BB962C8B-B14F-4D97-AF65-F5344CB8AC3E}">
        <p14:creationId xmlns="" xmlns:p14="http://schemas.microsoft.com/office/powerpoint/2010/main" val="312146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Fixačné masky</a:t>
            </a:r>
            <a:endParaRPr lang="sk-SK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09600" y="1773382"/>
            <a:ext cx="10972800" cy="4383578"/>
          </a:xfrm>
        </p:spPr>
        <p:txBody>
          <a:bodyPr>
            <a:normAutofit lnSpcReduction="10000"/>
          </a:bodyPr>
          <a:lstStyle/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Vysoká reprodukovateľnosť polohovania</a:t>
            </a:r>
            <a:r>
              <a:rPr lang="en-US" dirty="0" smtClean="0"/>
              <a:t>, minimaliz</a:t>
            </a:r>
            <a:r>
              <a:rPr lang="sk-SK" dirty="0" smtClean="0"/>
              <a:t>ácia odchýlok</a:t>
            </a:r>
          </a:p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Jednoduchá manipulácia</a:t>
            </a:r>
          </a:p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Aktivácia už pri 65°C, tvarovateľnosť až 4 minúty</a:t>
            </a:r>
          </a:p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Zaručená homogenita a nízka pružnosť termoplastov  </a:t>
            </a:r>
          </a:p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Hypoalergénny  materiál a antibakteriálna úprava</a:t>
            </a:r>
          </a:p>
          <a:p>
            <a:pPr>
              <a:buClr>
                <a:srgbClr val="C00000"/>
              </a:buClr>
              <a:buSzPct val="97000"/>
            </a:pPr>
            <a:r>
              <a:rPr lang="sk-SK" dirty="0" smtClean="0"/>
              <a:t>Materiál:</a:t>
            </a:r>
          </a:p>
          <a:p>
            <a:pPr lvl="1">
              <a:buClr>
                <a:schemeClr val="accent2">
                  <a:lumMod val="50000"/>
                </a:schemeClr>
              </a:buClr>
              <a:buSzPct val="97000"/>
            </a:pPr>
            <a:r>
              <a:rPr lang="sk-SK" sz="2400" smtClean="0">
                <a:solidFill>
                  <a:schemeClr val="tx1"/>
                </a:solidFill>
              </a:rPr>
              <a:t>Orfit Natural</a:t>
            </a:r>
            <a:endParaRPr lang="sk-SK" sz="2400" dirty="0" smtClean="0">
              <a:solidFill>
                <a:schemeClr val="tx1"/>
              </a:solidFill>
            </a:endParaRPr>
          </a:p>
          <a:p>
            <a:pPr lvl="1">
              <a:buClr>
                <a:schemeClr val="accent2">
                  <a:lumMod val="50000"/>
                </a:schemeClr>
              </a:buClr>
              <a:buSzPct val="97000"/>
            </a:pPr>
            <a:r>
              <a:rPr lang="sk-SK" sz="2400" dirty="0" err="1" smtClean="0">
                <a:solidFill>
                  <a:schemeClr val="tx1"/>
                </a:solidFill>
              </a:rPr>
              <a:t>Efficast</a:t>
            </a:r>
            <a:endParaRPr lang="sk-SK" sz="2400" dirty="0" smtClean="0">
              <a:solidFill>
                <a:schemeClr val="tx1"/>
              </a:solidFill>
            </a:endParaRPr>
          </a:p>
          <a:p>
            <a:pPr lvl="1">
              <a:buClr>
                <a:schemeClr val="accent2">
                  <a:lumMod val="50000"/>
                </a:schemeClr>
              </a:buClr>
              <a:buSzPct val="97000"/>
            </a:pPr>
            <a:r>
              <a:rPr lang="sk-SK" sz="2400" dirty="0" smtClean="0">
                <a:solidFill>
                  <a:schemeClr val="tx1"/>
                </a:solidFill>
              </a:rPr>
              <a:t>Hybridné masky</a:t>
            </a:r>
          </a:p>
          <a:p>
            <a:pPr lvl="1">
              <a:buClr>
                <a:schemeClr val="accent2">
                  <a:lumMod val="50000"/>
                </a:schemeClr>
              </a:buClr>
              <a:buSzPct val="97000"/>
            </a:pPr>
            <a:r>
              <a:rPr lang="sk-SK" sz="2400" dirty="0" smtClean="0">
                <a:solidFill>
                  <a:schemeClr val="tx1"/>
                </a:solidFill>
              </a:rPr>
              <a:t>Vyrobené na báze nanotech</a:t>
            </a:r>
            <a:r>
              <a:rPr lang="en-US" sz="2400" dirty="0" smtClean="0">
                <a:solidFill>
                  <a:schemeClr val="tx1"/>
                </a:solidFill>
              </a:rPr>
              <a:t>n</a:t>
            </a:r>
            <a:r>
              <a:rPr lang="sk-SK" sz="2400" dirty="0" smtClean="0">
                <a:solidFill>
                  <a:schemeClr val="tx1"/>
                </a:solidFill>
              </a:rPr>
              <a:t>ológií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sk-SK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Fixačné masky - </a:t>
            </a:r>
            <a:r>
              <a:rPr lang="sk-SK" sz="3600" b="1" dirty="0" err="1" smtClean="0">
                <a:solidFill>
                  <a:srgbClr val="C00000"/>
                </a:solidFill>
                <a:latin typeface="+mn-lt"/>
              </a:rPr>
              <a:t>Efficast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BlokTextu 13"/>
          <p:cNvSpPr txBox="1"/>
          <p:nvPr/>
        </p:nvSpPr>
        <p:spPr>
          <a:xfrm>
            <a:off x="5265554" y="3360865"/>
            <a:ext cx="1861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3-bodová  - hlava</a:t>
            </a:r>
            <a:endParaRPr lang="sk-SK" dirty="0"/>
          </a:p>
        </p:txBody>
      </p:sp>
      <p:sp>
        <p:nvSpPr>
          <p:cNvPr id="15" name="BlokTextu 14"/>
          <p:cNvSpPr txBox="1"/>
          <p:nvPr/>
        </p:nvSpPr>
        <p:spPr>
          <a:xfrm>
            <a:off x="8520544" y="3505202"/>
            <a:ext cx="3019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 hlava, krk, ramená</a:t>
            </a:r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970252" y="6058914"/>
            <a:ext cx="203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4-bodová -hrudník</a:t>
            </a:r>
            <a:endParaRPr lang="sk-SK" dirty="0"/>
          </a:p>
        </p:txBody>
      </p:sp>
      <p:sp>
        <p:nvSpPr>
          <p:cNvPr id="17" name="BlokTextu 16"/>
          <p:cNvSpPr txBox="1"/>
          <p:nvPr/>
        </p:nvSpPr>
        <p:spPr>
          <a:xfrm>
            <a:off x="4431291" y="6060439"/>
            <a:ext cx="324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asymetrická -prsník</a:t>
            </a:r>
            <a:endParaRPr lang="sk-SK" dirty="0"/>
          </a:p>
        </p:txBody>
      </p:sp>
      <p:sp>
        <p:nvSpPr>
          <p:cNvPr id="18" name="BlokTextu 17"/>
          <p:cNvSpPr txBox="1"/>
          <p:nvPr/>
        </p:nvSpPr>
        <p:spPr>
          <a:xfrm>
            <a:off x="8617942" y="6041616"/>
            <a:ext cx="2753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6-bodová hrudník, brucho</a:t>
            </a:r>
            <a:endParaRPr lang="sk-SK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42218" y="1205346"/>
            <a:ext cx="2878044" cy="204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7" y="3820239"/>
            <a:ext cx="3529011" cy="235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8953" y="3977288"/>
            <a:ext cx="3416301" cy="212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00654" y="4003964"/>
            <a:ext cx="3228975" cy="200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4137" y="1198322"/>
            <a:ext cx="2817945" cy="200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Obrázok 22" descr="3377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05468" y="1186218"/>
            <a:ext cx="2988859" cy="2593074"/>
          </a:xfrm>
          <a:prstGeom prst="rect">
            <a:avLst/>
          </a:prstGeom>
        </p:spPr>
      </p:pic>
      <p:sp>
        <p:nvSpPr>
          <p:cNvPr id="24" name="BlokTextu 23"/>
          <p:cNvSpPr txBox="1"/>
          <p:nvPr/>
        </p:nvSpPr>
        <p:spPr>
          <a:xfrm>
            <a:off x="1342238" y="3309169"/>
            <a:ext cx="1860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2-bodová - brada</a:t>
            </a:r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8436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Fixačné masky - hybridné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BlokTextu 14"/>
          <p:cNvSpPr txBox="1"/>
          <p:nvPr/>
        </p:nvSpPr>
        <p:spPr>
          <a:xfrm>
            <a:off x="1135039" y="3253129"/>
            <a:ext cx="1758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3-bodová -hlava</a:t>
            </a:r>
            <a:endParaRPr lang="sk-SK" dirty="0"/>
          </a:p>
        </p:txBody>
      </p:sp>
      <p:sp>
        <p:nvSpPr>
          <p:cNvPr id="16" name="BlokTextu 15"/>
          <p:cNvSpPr txBox="1"/>
          <p:nvPr/>
        </p:nvSpPr>
        <p:spPr>
          <a:xfrm>
            <a:off x="786112" y="5982683"/>
            <a:ext cx="3135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– hlava, krk, ramená</a:t>
            </a:r>
            <a:endParaRPr lang="sk-SK" dirty="0"/>
          </a:p>
        </p:txBody>
      </p:sp>
      <p:sp>
        <p:nvSpPr>
          <p:cNvPr id="17" name="BlokTextu 16"/>
          <p:cNvSpPr txBox="1"/>
          <p:nvPr/>
        </p:nvSpPr>
        <p:spPr>
          <a:xfrm>
            <a:off x="4477087" y="3334395"/>
            <a:ext cx="3778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3-bodová – hlava s otvorom pre tvár </a:t>
            </a:r>
            <a:endParaRPr lang="sk-SK" dirty="0"/>
          </a:p>
        </p:txBody>
      </p:sp>
      <p:sp>
        <p:nvSpPr>
          <p:cNvPr id="19" name="BlokTextu 18"/>
          <p:cNvSpPr txBox="1"/>
          <p:nvPr/>
        </p:nvSpPr>
        <p:spPr>
          <a:xfrm>
            <a:off x="9115257" y="5943186"/>
            <a:ext cx="1831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4-bodová - pľúca</a:t>
            </a:r>
            <a:endParaRPr lang="sk-SK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716" y="3698542"/>
            <a:ext cx="4186586" cy="218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02519" y="1200713"/>
            <a:ext cx="2687532" cy="174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5447" y="1487606"/>
            <a:ext cx="2863400" cy="181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035" y="3774484"/>
            <a:ext cx="4217158" cy="219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93502" y="3752567"/>
            <a:ext cx="4298498" cy="22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BlokTextu 23"/>
          <p:cNvSpPr txBox="1"/>
          <p:nvPr/>
        </p:nvSpPr>
        <p:spPr>
          <a:xfrm>
            <a:off x="5344751" y="5973583"/>
            <a:ext cx="1928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2-bodová  - panva</a:t>
            </a:r>
            <a:endParaRPr lang="sk-SK" dirty="0"/>
          </a:p>
        </p:txBody>
      </p:sp>
      <p:sp>
        <p:nvSpPr>
          <p:cNvPr id="25" name="BlokTextu 24"/>
          <p:cNvSpPr txBox="1"/>
          <p:nvPr/>
        </p:nvSpPr>
        <p:spPr>
          <a:xfrm>
            <a:off x="8715462" y="3075710"/>
            <a:ext cx="3135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– hlava, krk, ramená</a:t>
            </a:r>
          </a:p>
          <a:p>
            <a:r>
              <a:rPr lang="sk-SK" dirty="0" smtClean="0"/>
              <a:t>s otvorom pre tvár</a:t>
            </a:r>
            <a:endParaRPr lang="sk-SK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842" y="1381573"/>
            <a:ext cx="3780430" cy="196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436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Fixačné masky - iné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4818" y="3807725"/>
            <a:ext cx="4561722" cy="237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1054" y="1430560"/>
            <a:ext cx="2943161" cy="200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64626" y="3862316"/>
            <a:ext cx="3379733" cy="234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93710" y="1337480"/>
            <a:ext cx="3898289" cy="206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03964" y="3753134"/>
            <a:ext cx="4388036" cy="231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" y="1228299"/>
            <a:ext cx="4203511" cy="218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BlokTextu 21"/>
          <p:cNvSpPr txBox="1"/>
          <p:nvPr/>
        </p:nvSpPr>
        <p:spPr>
          <a:xfrm>
            <a:off x="955343" y="3466531"/>
            <a:ext cx="2722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3-bodová </a:t>
            </a:r>
            <a:r>
              <a:rPr lang="sk-SK" dirty="0" err="1" smtClean="0"/>
              <a:t>Push</a:t>
            </a:r>
            <a:r>
              <a:rPr lang="sk-SK" dirty="0" smtClean="0"/>
              <a:t> </a:t>
            </a:r>
            <a:r>
              <a:rPr lang="sk-SK" dirty="0" err="1" smtClean="0"/>
              <a:t>Pin</a:t>
            </a:r>
            <a:r>
              <a:rPr lang="sk-SK" dirty="0" smtClean="0"/>
              <a:t> - hlava</a:t>
            </a:r>
            <a:endParaRPr lang="sk-SK" dirty="0"/>
          </a:p>
        </p:txBody>
      </p:sp>
      <p:sp>
        <p:nvSpPr>
          <p:cNvPr id="23" name="BlokTextu 22"/>
          <p:cNvSpPr txBox="1"/>
          <p:nvPr/>
        </p:nvSpPr>
        <p:spPr>
          <a:xfrm>
            <a:off x="368489" y="6005015"/>
            <a:ext cx="4047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</a:t>
            </a:r>
            <a:r>
              <a:rPr lang="sk-SK" dirty="0" err="1" smtClean="0"/>
              <a:t>Push</a:t>
            </a:r>
            <a:r>
              <a:rPr lang="sk-SK" dirty="0" smtClean="0"/>
              <a:t> </a:t>
            </a:r>
            <a:r>
              <a:rPr lang="sk-SK" dirty="0" err="1" smtClean="0"/>
              <a:t>Pin</a:t>
            </a:r>
            <a:r>
              <a:rPr lang="sk-SK" dirty="0" smtClean="0"/>
              <a:t> – hlava, krk, ramená</a:t>
            </a:r>
            <a:endParaRPr lang="sk-SK" dirty="0"/>
          </a:p>
        </p:txBody>
      </p:sp>
      <p:sp>
        <p:nvSpPr>
          <p:cNvPr id="24" name="BlokTextu 23"/>
          <p:cNvSpPr txBox="1"/>
          <p:nvPr/>
        </p:nvSpPr>
        <p:spPr>
          <a:xfrm>
            <a:off x="5008728" y="3439236"/>
            <a:ext cx="271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3-bodová </a:t>
            </a:r>
            <a:r>
              <a:rPr lang="sk-SK" dirty="0" err="1" smtClean="0"/>
              <a:t>Push</a:t>
            </a:r>
            <a:r>
              <a:rPr lang="sk-SK" dirty="0" smtClean="0"/>
              <a:t> </a:t>
            </a:r>
            <a:r>
              <a:rPr lang="sk-SK" dirty="0" err="1" smtClean="0"/>
              <a:t>Pin</a:t>
            </a:r>
            <a:r>
              <a:rPr lang="sk-SK" dirty="0" smtClean="0"/>
              <a:t> - hlava</a:t>
            </a:r>
            <a:endParaRPr lang="sk-SK" dirty="0"/>
          </a:p>
        </p:txBody>
      </p:sp>
      <p:sp>
        <p:nvSpPr>
          <p:cNvPr id="25" name="BlokTextu 24"/>
          <p:cNvSpPr txBox="1"/>
          <p:nvPr/>
        </p:nvSpPr>
        <p:spPr>
          <a:xfrm>
            <a:off x="4653886" y="6018662"/>
            <a:ext cx="4047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5-bodová </a:t>
            </a:r>
            <a:r>
              <a:rPr lang="sk-SK" dirty="0" err="1" smtClean="0"/>
              <a:t>Push</a:t>
            </a:r>
            <a:r>
              <a:rPr lang="sk-SK" dirty="0" smtClean="0"/>
              <a:t> </a:t>
            </a:r>
            <a:r>
              <a:rPr lang="sk-SK" dirty="0" err="1" smtClean="0"/>
              <a:t>Pin</a:t>
            </a:r>
            <a:r>
              <a:rPr lang="sk-SK" dirty="0" smtClean="0"/>
              <a:t> – hlava, krk, ramená</a:t>
            </a:r>
            <a:endParaRPr lang="sk-SK" dirty="0"/>
          </a:p>
        </p:txBody>
      </p:sp>
      <p:sp>
        <p:nvSpPr>
          <p:cNvPr id="26" name="BlokTextu 25"/>
          <p:cNvSpPr txBox="1"/>
          <p:nvPr/>
        </p:nvSpPr>
        <p:spPr>
          <a:xfrm>
            <a:off x="9935570" y="3370998"/>
            <a:ext cx="178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UON - hlava, krk</a:t>
            </a:r>
            <a:endParaRPr lang="sk-SK" dirty="0"/>
          </a:p>
        </p:txBody>
      </p:sp>
      <p:sp>
        <p:nvSpPr>
          <p:cNvPr id="27" name="BlokTextu 26"/>
          <p:cNvSpPr txBox="1"/>
          <p:nvPr/>
        </p:nvSpPr>
        <p:spPr>
          <a:xfrm>
            <a:off x="9962866" y="5991367"/>
            <a:ext cx="1932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DUON - hlava, krk</a:t>
            </a:r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8436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C00000"/>
                </a:solidFill>
                <a:latin typeface="+mn-lt"/>
              </a:rPr>
              <a:t>Publi</a:t>
            </a:r>
            <a:r>
              <a:rPr lang="sk-SK" sz="3600" b="1" dirty="0" err="1" smtClean="0">
                <a:solidFill>
                  <a:srgbClr val="C00000"/>
                </a:solidFill>
                <a:latin typeface="+mn-lt"/>
              </a:rPr>
              <a:t>kácie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o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 O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RFIT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 mask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ách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90255"/>
            <a:ext cx="10972800" cy="49377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nl-BE" sz="2400" dirty="0" err="1" smtClean="0"/>
              <a:t>Nayebi</a:t>
            </a:r>
            <a:r>
              <a:rPr lang="nl-BE" sz="2400" dirty="0" smtClean="0"/>
              <a:t> N., 2011, </a:t>
            </a:r>
            <a:r>
              <a:rPr lang="en-US" sz="2400" i="1" dirty="0"/>
              <a:t>Comparison of Inter-Fraction Setup Uncertainty of Two </a:t>
            </a:r>
            <a:r>
              <a:rPr lang="en-US" sz="2400" i="1" dirty="0" smtClean="0"/>
              <a:t>Commercially-Available</a:t>
            </a:r>
            <a:r>
              <a:rPr lang="en-US" sz="2400" i="1" dirty="0"/>
              <a:t>, Cranial Immobilization Masks Using KV-CBCT </a:t>
            </a:r>
            <a:r>
              <a:rPr lang="en-US" sz="2400" i="1" dirty="0" smtClean="0"/>
              <a:t>and </a:t>
            </a:r>
            <a:r>
              <a:rPr lang="en-US" sz="2400" i="1" dirty="0" err="1" smtClean="0"/>
              <a:t>ExacTrac</a:t>
            </a:r>
            <a:r>
              <a:rPr lang="en-US" sz="2400" i="1" dirty="0"/>
              <a:t>® Imaging </a:t>
            </a:r>
            <a:r>
              <a:rPr lang="en-US" sz="2400" i="1" dirty="0" smtClean="0"/>
              <a:t>Systems</a:t>
            </a:r>
            <a:r>
              <a:rPr lang="en-US" sz="2400" dirty="0"/>
              <a:t>, Joint AAPM/COMP </a:t>
            </a:r>
            <a:r>
              <a:rPr lang="en-US" sz="2400" dirty="0" smtClean="0"/>
              <a:t>Meeting</a:t>
            </a:r>
            <a:endParaRPr lang="sk-SK" sz="2400" dirty="0" smtClean="0"/>
          </a:p>
          <a:p>
            <a:pPr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en-US" sz="2400" dirty="0" smtClean="0"/>
              <a:t>Ali-Ali S.,2012, </a:t>
            </a:r>
            <a:r>
              <a:rPr lang="en-US" sz="2400" i="1" dirty="0" smtClean="0"/>
              <a:t>Improvement of patient positioning in frameless stereotactic </a:t>
            </a:r>
            <a:r>
              <a:rPr lang="en-US" sz="2400" i="1" dirty="0" err="1" smtClean="0"/>
              <a:t>radiosurgery</a:t>
            </a:r>
            <a:r>
              <a:rPr lang="en-US" sz="2400" i="1" dirty="0" smtClean="0"/>
              <a:t> of brain metastases using an extra-supported fixation mask, </a:t>
            </a:r>
            <a:r>
              <a:rPr lang="en-US" sz="2400" dirty="0" smtClean="0"/>
              <a:t>ESTRO abstract</a:t>
            </a:r>
            <a:endParaRPr lang="sk-SK" sz="2400" dirty="0" smtClean="0"/>
          </a:p>
          <a:p>
            <a:pPr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nl-BE" sz="2400" dirty="0" smtClean="0"/>
              <a:t>Ouzidane, M., 2013, </a:t>
            </a:r>
            <a:r>
              <a:rPr lang="en-US" sz="2400" i="1" dirty="0" smtClean="0"/>
              <a:t>Spine stereotactic body radiotherapy – Experience from Cleveland Clinic, </a:t>
            </a:r>
            <a:r>
              <a:rPr lang="en-US" sz="2400" dirty="0" smtClean="0"/>
              <a:t>Applied Radiation Oncology, June 2013</a:t>
            </a:r>
            <a:endParaRPr lang="sk-SK" sz="2400" dirty="0" smtClean="0"/>
          </a:p>
          <a:p>
            <a:pPr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</a:pPr>
            <a:r>
              <a:rPr lang="nl-BE" sz="2400" dirty="0" smtClean="0"/>
              <a:t>Ouzidane, M., 2013, </a:t>
            </a:r>
            <a:r>
              <a:rPr lang="en-US" sz="2400" i="1" dirty="0" smtClean="0"/>
              <a:t>Spine stereotactic body radiotherapy – Experience from Cleveland Clinic, </a:t>
            </a:r>
            <a:r>
              <a:rPr lang="en-US" sz="2400" dirty="0" smtClean="0"/>
              <a:t>Applied Radiation Oncology, June 2013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8007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 fixácie pre 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SRS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79188" y="4744357"/>
            <a:ext cx="3586230" cy="830997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bg1"/>
                </a:solidFill>
              </a:rPr>
              <a:t>3-bodov</a:t>
            </a:r>
            <a:r>
              <a:rPr lang="sk-SK" b="1" dirty="0" smtClean="0">
                <a:solidFill>
                  <a:schemeClr val="bg1"/>
                </a:solidFill>
              </a:rPr>
              <a:t>á hybridná maska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97468" y="2263494"/>
            <a:ext cx="2820597" cy="21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645758" y="2263494"/>
            <a:ext cx="2900484" cy="2160000"/>
          </a:xfrm>
          <a:prstGeom prst="rect">
            <a:avLst/>
          </a:prstGeom>
        </p:spPr>
      </p:pic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9217469" y="4730502"/>
            <a:ext cx="2254094" cy="830997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k-SK" b="1" dirty="0" smtClean="0">
                <a:solidFill>
                  <a:schemeClr val="bg1"/>
                </a:solidFill>
              </a:rPr>
              <a:t>Malý vákuový vankúš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216" b="29614"/>
          <a:stretch/>
        </p:blipFill>
        <p:spPr>
          <a:xfrm>
            <a:off x="8773935" y="2623494"/>
            <a:ext cx="3260119" cy="1440000"/>
          </a:xfrm>
          <a:prstGeom prst="rect">
            <a:avLst/>
          </a:prstGeom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774108" y="4724401"/>
            <a:ext cx="3519792" cy="830997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k-SK" b="1" dirty="0" smtClean="0">
                <a:solidFill>
                  <a:schemeClr val="bg1"/>
                </a:solidFill>
              </a:rPr>
              <a:t>5</a:t>
            </a:r>
            <a:r>
              <a:rPr lang="en-US" b="1" dirty="0" smtClean="0">
                <a:solidFill>
                  <a:schemeClr val="bg1"/>
                </a:solidFill>
              </a:rPr>
              <a:t>-</a:t>
            </a:r>
            <a:r>
              <a:rPr lang="en-US" b="1" dirty="0" err="1" smtClean="0">
                <a:solidFill>
                  <a:schemeClr val="bg1"/>
                </a:solidFill>
              </a:rPr>
              <a:t>bodov</a:t>
            </a:r>
            <a:r>
              <a:rPr lang="sk-SK" b="1" dirty="0" smtClean="0">
                <a:solidFill>
                  <a:schemeClr val="bg1"/>
                </a:solidFill>
              </a:rPr>
              <a:t>á hybridná maska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64418" y="2263494"/>
            <a:ext cx="2820597" cy="216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612708" y="2263494"/>
            <a:ext cx="2900484" cy="2160000"/>
          </a:xfrm>
          <a:prstGeom prst="rect">
            <a:avLst/>
          </a:prstGeom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BlokTextu 16"/>
          <p:cNvSpPr txBox="1"/>
          <p:nvPr/>
        </p:nvSpPr>
        <p:spPr>
          <a:xfrm>
            <a:off x="942108" y="1330036"/>
            <a:ext cx="2658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C00000"/>
              </a:buClr>
              <a:buFont typeface="Wingdings 3" pitchFamily="18" charset="2"/>
              <a:buChar char="}"/>
            </a:pPr>
            <a:r>
              <a:rPr lang="sk-SK" sz="3200" dirty="0" smtClean="0">
                <a:latin typeface="+mj-lt"/>
              </a:rPr>
              <a:t>   </a:t>
            </a:r>
            <a:r>
              <a:rPr lang="en-US" sz="2800" dirty="0" err="1" smtClean="0"/>
              <a:t>Komponenty</a:t>
            </a:r>
            <a:endParaRPr lang="sk-SK" sz="2800" dirty="0"/>
          </a:p>
        </p:txBody>
      </p:sp>
    </p:spTree>
    <p:extLst>
      <p:ext uri="{BB962C8B-B14F-4D97-AF65-F5344CB8AC3E}">
        <p14:creationId xmlns="" xmlns:p14="http://schemas.microsoft.com/office/powerpoint/2010/main" val="26594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Meranie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pohybov hlavy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1319284"/>
          </a:xfrm>
        </p:spPr>
        <p:txBody>
          <a:bodyPr/>
          <a:lstStyle/>
          <a:p>
            <a:pPr>
              <a:buClr>
                <a:srgbClr val="C00000"/>
              </a:buClr>
              <a:buSzPct val="93000"/>
            </a:pPr>
            <a:r>
              <a:rPr lang="en-US" dirty="0" smtClean="0"/>
              <a:t>MAXIM</a:t>
            </a:r>
            <a:r>
              <a:rPr lang="sk-SK" dirty="0" smtClean="0"/>
              <a:t>ÁLNE</a:t>
            </a:r>
            <a:r>
              <a:rPr lang="en-US" dirty="0" smtClean="0"/>
              <a:t> </a:t>
            </a:r>
            <a:r>
              <a:rPr lang="sk-SK" dirty="0" smtClean="0"/>
              <a:t>pohyby hlavy pri použití rôznych systémov masiek</a:t>
            </a:r>
            <a:r>
              <a:rPr lang="en-US" dirty="0" smtClean="0"/>
              <a:t> </a:t>
            </a:r>
            <a:r>
              <a:rPr lang="sk-SK" dirty="0" smtClean="0"/>
              <a:t>(testované na dobrovoľníkoch)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/>
          </p:nvPr>
        </p:nvGraphicFramePr>
        <p:xfrm>
          <a:off x="2699217" y="2209800"/>
          <a:ext cx="8901112" cy="4648200"/>
        </p:xfrm>
        <a:graphic>
          <a:graphicData uri="http://schemas.openxmlformats.org/presentationml/2006/ole">
            <p:oleObj spid="_x0000_s1040" name="Werkblad" r:id="rId3" imgW="6162568" imgH="3486009" progId="Excel.Sheet.8">
              <p:embed/>
            </p:oleObj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15941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Tvarovanie 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f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ixačných masiek</a:t>
            </a:r>
            <a:endParaRPr lang="sk-SK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09600" y="1078173"/>
            <a:ext cx="10972800" cy="5418161"/>
          </a:xfrm>
        </p:spPr>
        <p:txBody>
          <a:bodyPr>
            <a:normAutofit fontScale="92500" lnSpcReduction="20000"/>
          </a:bodyPr>
          <a:lstStyle/>
          <a:p>
            <a:endParaRPr lang="sk-SK" dirty="0" smtClean="0"/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/>
              <a:t>Vytvarovať masku okolo koreňa nosa (tvrdá kostná  časť)</a:t>
            </a:r>
            <a:r>
              <a:rPr lang="en-US" sz="3000" dirty="0" smtClean="0"/>
              <a:t>,</a:t>
            </a:r>
            <a:r>
              <a:rPr lang="sk-SK" sz="3000" dirty="0" smtClean="0"/>
              <a:t> pričom aspoň 2 minúty pritláčať masku na kostnú časť nosa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/>
              <a:t>Pri tvarovaní krčnej časti použiť masážne pohyby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/>
              <a:t>Vyformovať ľahkými dotykmi oblasť sánky a brady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en-US" sz="3000" dirty="0" smtClean="0"/>
              <a:t>V</a:t>
            </a:r>
            <a:r>
              <a:rPr lang="sk-SK" sz="3000" dirty="0" smtClean="0"/>
              <a:t>ytvarovať priehlbinku (referenčný bod) v oblasti uší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/>
              <a:t>Nechať masku vytvrdnúť pre dosiahnutie správnej fixačnej sily (cca</a:t>
            </a:r>
            <a:r>
              <a:rPr lang="en-US" sz="3000" dirty="0" smtClean="0"/>
              <a:t>.</a:t>
            </a:r>
            <a:r>
              <a:rPr lang="sk-SK" sz="3000" dirty="0" smtClean="0"/>
              <a:t> 10</a:t>
            </a:r>
            <a:r>
              <a:rPr lang="en-US" sz="3000" dirty="0" smtClean="0"/>
              <a:t> </a:t>
            </a:r>
            <a:r>
              <a:rPr lang="sk-SK" sz="3000" dirty="0" smtClean="0"/>
              <a:t>min</a:t>
            </a:r>
            <a:r>
              <a:rPr lang="en-US" sz="3000" dirty="0" smtClean="0"/>
              <a:t>.</a:t>
            </a:r>
            <a:r>
              <a:rPr lang="sk-SK" sz="3000" dirty="0" smtClean="0"/>
              <a:t> v závislosti od typu masky)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>
                <a:solidFill>
                  <a:srgbClr val="C00000"/>
                </a:solidFill>
              </a:rPr>
              <a:t>Netvarovať okolo očí 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>
                <a:solidFill>
                  <a:srgbClr val="C00000"/>
                </a:solidFill>
              </a:rPr>
              <a:t>Netlačiť na pacientovo hrdlo</a:t>
            </a:r>
          </a:p>
          <a:p>
            <a:pPr marL="450850" indent="-450850">
              <a:lnSpc>
                <a:spcPct val="120000"/>
              </a:lnSpc>
              <a:buClr>
                <a:srgbClr val="C00000"/>
              </a:buClr>
              <a:buSzPct val="99000"/>
            </a:pPr>
            <a:r>
              <a:rPr lang="sk-SK" sz="3000" dirty="0" smtClean="0">
                <a:solidFill>
                  <a:srgbClr val="C00000"/>
                </a:solidFill>
              </a:rPr>
              <a:t>Netvarovať oblasť čela a líc</a:t>
            </a:r>
          </a:p>
          <a:p>
            <a:endParaRPr lang="sk-SK" sz="28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Tvarovanie 3-bodovej masky</a:t>
            </a:r>
            <a:endParaRPr lang="sk-SK" sz="3600" dirty="0">
              <a:latin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Efficast 3-points Head Immobilization Mask - Instruction Video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446663" y="1228607"/>
            <a:ext cx="9667164" cy="543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Tvarovanie 5-bodovej hybridnej masky</a:t>
            </a:r>
            <a:endParaRPr lang="sk-SK" sz="3600" dirty="0">
              <a:latin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5-points Open Face Hybrid Mask- Instruction Video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842448" y="1344306"/>
            <a:ext cx="9025718" cy="5076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0" descr="bicyk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8358" y="387918"/>
            <a:ext cx="6837529" cy="5221311"/>
          </a:xfrm>
          <a:prstGeom prst="rect">
            <a:avLst/>
          </a:prstGeom>
          <a:noFill/>
        </p:spPr>
      </p:pic>
      <p:sp>
        <p:nvSpPr>
          <p:cNvPr id="9" name="BlokTextu 8"/>
          <p:cNvSpPr txBox="1"/>
          <p:nvPr/>
        </p:nvSpPr>
        <p:spPr>
          <a:xfrm>
            <a:off x="1392073" y="5747365"/>
            <a:ext cx="9294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rgbClr val="C00000"/>
                </a:solidFill>
                <a:latin typeface="Segoe Print" pitchFamily="2" charset="0"/>
              </a:rPr>
              <a:t>Ďakujem za pozornosť</a:t>
            </a:r>
            <a:endParaRPr lang="sk-SK" sz="4000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 fixácie pre 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SRS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69213" y="1174651"/>
            <a:ext cx="10006605" cy="691072"/>
          </a:xfrm>
        </p:spPr>
        <p:txBody>
          <a:bodyPr/>
          <a:lstStyle/>
          <a:p>
            <a:pPr marL="355600" indent="-355600">
              <a:buClr>
                <a:srgbClr val="C00000"/>
              </a:buClr>
              <a:buSzPct val="100000"/>
              <a:tabLst>
                <a:tab pos="450850" algn="l"/>
              </a:tabLst>
            </a:pPr>
            <a:r>
              <a:rPr lang="sk-SK" dirty="0" smtClean="0"/>
              <a:t>Malý</a:t>
            </a:r>
            <a:r>
              <a:rPr lang="en-US" dirty="0" smtClean="0"/>
              <a:t> </a:t>
            </a:r>
            <a:r>
              <a:rPr lang="sk-SK" dirty="0" smtClean="0"/>
              <a:t> vákuový vankúš </a:t>
            </a:r>
            <a:r>
              <a:rPr lang="nl-BE" dirty="0" smtClean="0"/>
              <a:t>+ </a:t>
            </a:r>
            <a:r>
              <a:rPr lang="sk-SK" dirty="0" smtClean="0"/>
              <a:t>3-bodová</a:t>
            </a:r>
            <a:r>
              <a:rPr lang="nl-BE" dirty="0" smtClean="0"/>
              <a:t> hybrid</a:t>
            </a:r>
            <a:r>
              <a:rPr lang="sk-SK" dirty="0" err="1" smtClean="0"/>
              <a:t>ná</a:t>
            </a:r>
            <a:r>
              <a:rPr lang="nl-BE" dirty="0" smtClean="0"/>
              <a:t> mask</a:t>
            </a:r>
            <a:r>
              <a:rPr lang="sk-SK" dirty="0" smtClean="0"/>
              <a:t>a</a:t>
            </a:r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997" y="1890026"/>
            <a:ext cx="7615672" cy="4455356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538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 fixácie pre 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SRS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>
          <a:xfrm>
            <a:off x="609599" y="1219200"/>
            <a:ext cx="6555475" cy="4937760"/>
          </a:xfrm>
        </p:spPr>
        <p:txBody>
          <a:bodyPr/>
          <a:lstStyle/>
          <a:p>
            <a:pPr marL="450850" indent="-450850">
              <a:buClr>
                <a:srgbClr val="C00000"/>
              </a:buClr>
              <a:buSzPct val="100000"/>
            </a:pPr>
            <a:r>
              <a:rPr lang="sk-SK" sz="2800" dirty="0" smtClean="0"/>
              <a:t>Hybridná otvorená maska </a:t>
            </a:r>
            <a:r>
              <a:rPr lang="en-US" sz="2800" dirty="0" err="1" smtClean="0"/>
              <a:t>Nanor</a:t>
            </a:r>
            <a:endParaRPr lang="en-US" sz="2400" dirty="0" smtClean="0"/>
          </a:p>
          <a:p>
            <a:pPr>
              <a:buClr>
                <a:srgbClr val="C00000"/>
              </a:buClr>
              <a:buSzPct val="100000"/>
            </a:pPr>
            <a:endParaRPr lang="sk-SK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656" y="1763617"/>
            <a:ext cx="7166481" cy="4540201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1184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510145" y="3004624"/>
            <a:ext cx="9144000" cy="23762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Systém fixácie pre </a:t>
            </a:r>
            <a:r>
              <a:rPr lang="nl-BE" sz="3600" b="1" dirty="0" smtClean="0">
                <a:solidFill>
                  <a:srgbClr val="C00000"/>
                </a:solidFill>
                <a:latin typeface="+mn-lt"/>
              </a:rPr>
              <a:t> SBRT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Rectangle 12"/>
          <p:cNvSpPr txBox="1">
            <a:spLocks noChangeArrowheads="1"/>
          </p:cNvSpPr>
          <p:nvPr/>
        </p:nvSpPr>
        <p:spPr bwMode="auto">
          <a:xfrm>
            <a:off x="7743055" y="3313191"/>
            <a:ext cx="2717126" cy="30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Polohovanie kolien a chodidiel</a:t>
            </a:r>
            <a:endParaRPr lang="nl-BE" sz="1600" dirty="0">
              <a:latin typeface="Times New Roman" pitchFamily="18" charset="0"/>
            </a:endParaRPr>
          </a:p>
        </p:txBody>
      </p:sp>
      <p:sp>
        <p:nvSpPr>
          <p:cNvPr id="10" name="Rectangle 12"/>
          <p:cNvSpPr txBox="1">
            <a:spLocks noChangeArrowheads="1"/>
          </p:cNvSpPr>
          <p:nvPr/>
        </p:nvSpPr>
        <p:spPr bwMode="auto">
          <a:xfrm>
            <a:off x="2931516" y="2758910"/>
            <a:ext cx="1571212" cy="6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nl-BE" sz="1600" dirty="0">
              <a:latin typeface="Times New Roman" pitchFamily="18" charset="0"/>
            </a:endParaRPr>
          </a:p>
          <a:p>
            <a:pPr marL="0" indent="0">
              <a:buNone/>
            </a:pPr>
            <a:endParaRPr lang="nl-BE" sz="1400" dirty="0">
              <a:latin typeface="Times New Roman" pitchFamily="18" charset="0"/>
            </a:endParaRPr>
          </a:p>
        </p:txBody>
      </p:sp>
      <p:sp>
        <p:nvSpPr>
          <p:cNvPr id="11" name="Rectangle 12"/>
          <p:cNvSpPr txBox="1">
            <a:spLocks noChangeArrowheads="1"/>
          </p:cNvSpPr>
          <p:nvPr/>
        </p:nvSpPr>
        <p:spPr bwMode="auto">
          <a:xfrm>
            <a:off x="4910693" y="2977397"/>
            <a:ext cx="1080120" cy="49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Tlakový systém</a:t>
            </a:r>
            <a:endParaRPr lang="nl-BE" sz="1600" dirty="0">
              <a:latin typeface="Times New Roman" pitchFamily="18" charset="0"/>
            </a:endParaRPr>
          </a:p>
        </p:txBody>
      </p:sp>
      <p:sp>
        <p:nvSpPr>
          <p:cNvPr id="12" name="Rectangle 12"/>
          <p:cNvSpPr txBox="1">
            <a:spLocks noChangeArrowheads="1"/>
          </p:cNvSpPr>
          <p:nvPr/>
        </p:nvSpPr>
        <p:spPr bwMode="auto">
          <a:xfrm>
            <a:off x="3194993" y="5311172"/>
            <a:ext cx="1612534" cy="49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Vákuový vankúš</a:t>
            </a:r>
          </a:p>
          <a:p>
            <a:pPr marL="0" indent="0">
              <a:buNone/>
            </a:pPr>
            <a:r>
              <a:rPr lang="nl-BE" sz="1600" dirty="0" smtClean="0">
                <a:latin typeface="Times New Roman" pitchFamily="18" charset="0"/>
              </a:rPr>
              <a:t>(</a:t>
            </a:r>
            <a:r>
              <a:rPr lang="sk-SK" sz="1600" dirty="0" smtClean="0">
                <a:latin typeface="Times New Roman" pitchFamily="18" charset="0"/>
              </a:rPr>
              <a:t>nezobrazený</a:t>
            </a:r>
            <a:r>
              <a:rPr lang="nl-BE" sz="1600" dirty="0" smtClean="0">
                <a:latin typeface="Times New Roman" pitchFamily="18" charset="0"/>
              </a:rPr>
              <a:t>)</a:t>
            </a:r>
            <a:endParaRPr lang="nl-BE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 txBox="1">
            <a:spLocks noChangeArrowheads="1"/>
          </p:cNvSpPr>
          <p:nvPr/>
        </p:nvSpPr>
        <p:spPr bwMode="auto">
          <a:xfrm>
            <a:off x="781325" y="2750401"/>
            <a:ext cx="1546239" cy="49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Polohovanie HK</a:t>
            </a:r>
            <a:endParaRPr lang="nl-BE" sz="1600" dirty="0">
              <a:latin typeface="Times New Roman" pitchFamily="18" charset="0"/>
            </a:endParaRPr>
          </a:p>
        </p:txBody>
      </p:sp>
      <p:sp>
        <p:nvSpPr>
          <p:cNvPr id="14" name="Rectangle 12"/>
          <p:cNvSpPr txBox="1">
            <a:spLocks noChangeArrowheads="1"/>
          </p:cNvSpPr>
          <p:nvPr/>
        </p:nvSpPr>
        <p:spPr bwMode="auto">
          <a:xfrm>
            <a:off x="736979" y="5302493"/>
            <a:ext cx="1787857" cy="49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Polohovanie</a:t>
            </a:r>
            <a:r>
              <a:rPr lang="en-US" sz="1600" dirty="0" smtClean="0">
                <a:latin typeface="Times New Roman" pitchFamily="18" charset="0"/>
              </a:rPr>
              <a:t> hlavy </a:t>
            </a:r>
            <a:r>
              <a:rPr lang="sk-SK" sz="1600" dirty="0" smtClean="0">
                <a:latin typeface="Times New Roman" pitchFamily="18" charset="0"/>
              </a:rPr>
              <a:t>a fixácia</a:t>
            </a:r>
            <a:r>
              <a:rPr lang="en-US" sz="1600" dirty="0" smtClean="0">
                <a:latin typeface="Times New Roman" pitchFamily="18" charset="0"/>
              </a:rPr>
              <a:t> pacienta</a:t>
            </a:r>
            <a:r>
              <a:rPr lang="sk-SK" sz="1600" dirty="0" smtClean="0">
                <a:latin typeface="Times New Roman" pitchFamily="18" charset="0"/>
              </a:rPr>
              <a:t> </a:t>
            </a:r>
            <a:endParaRPr lang="nl-BE" sz="1400" dirty="0">
              <a:latin typeface="Times New Roman" pitchFamily="18" charset="0"/>
            </a:endParaRPr>
          </a:p>
        </p:txBody>
      </p:sp>
      <p:sp>
        <p:nvSpPr>
          <p:cNvPr id="15" name="Rectangle 12"/>
          <p:cNvSpPr txBox="1">
            <a:spLocks noChangeArrowheads="1"/>
          </p:cNvSpPr>
          <p:nvPr/>
        </p:nvSpPr>
        <p:spPr bwMode="auto">
          <a:xfrm>
            <a:off x="5553026" y="5362190"/>
            <a:ext cx="2330210" cy="34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AIO systém podložiek</a:t>
            </a:r>
            <a:endParaRPr lang="nl-BE" sz="1600" dirty="0">
              <a:latin typeface="Times New Roman" pitchFamily="18" charset="0"/>
            </a:endParaRPr>
          </a:p>
        </p:txBody>
      </p:sp>
      <p:sp>
        <p:nvSpPr>
          <p:cNvPr id="16" name="Rectangle 12"/>
          <p:cNvSpPr txBox="1">
            <a:spLocks noChangeArrowheads="1"/>
          </p:cNvSpPr>
          <p:nvPr/>
        </p:nvSpPr>
        <p:spPr bwMode="auto">
          <a:xfrm>
            <a:off x="9317747" y="5265209"/>
            <a:ext cx="1932143" cy="55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sk-SK" sz="1600" dirty="0" smtClean="0">
                <a:latin typeface="Times New Roman" pitchFamily="18" charset="0"/>
              </a:rPr>
              <a:t>Multifunkčná základ</a:t>
            </a:r>
            <a:r>
              <a:rPr lang="en-US" sz="1600" dirty="0" smtClean="0">
                <a:latin typeface="Times New Roman" pitchFamily="18" charset="0"/>
              </a:rPr>
              <a:t>n</a:t>
            </a:r>
            <a:r>
              <a:rPr lang="sk-SK" sz="1600" dirty="0" smtClean="0">
                <a:latin typeface="Times New Roman" pitchFamily="18" charset="0"/>
              </a:rPr>
              <a:t>á platňa</a:t>
            </a:r>
            <a:endParaRPr lang="nl-BE" sz="1600" dirty="0">
              <a:latin typeface="Times New Roman" pitchFamily="18" charset="0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Obdĺžnik 17"/>
          <p:cNvSpPr/>
          <p:nvPr/>
        </p:nvSpPr>
        <p:spPr>
          <a:xfrm>
            <a:off x="687956" y="1335715"/>
            <a:ext cx="2616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0850" indent="-450850">
              <a:buClr>
                <a:srgbClr val="C00000"/>
              </a:buClr>
              <a:buFont typeface="Wingdings 3" pitchFamily="18" charset="2"/>
              <a:buChar char="}"/>
            </a:pPr>
            <a:r>
              <a:rPr lang="en-US" sz="2800" dirty="0" err="1" smtClean="0"/>
              <a:t>Komponenty</a:t>
            </a:r>
            <a:endParaRPr lang="sk-SK" sz="2800" dirty="0"/>
          </a:p>
        </p:txBody>
      </p:sp>
    </p:spTree>
    <p:extLst>
      <p:ext uri="{BB962C8B-B14F-4D97-AF65-F5344CB8AC3E}">
        <p14:creationId xmlns="" xmlns:p14="http://schemas.microsoft.com/office/powerpoint/2010/main" val="40871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7" y="1081579"/>
            <a:ext cx="5651419" cy="4238565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5884543" y="2017351"/>
            <a:ext cx="4500385" cy="3024336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0666489" y="4041725"/>
            <a:ext cx="1152128" cy="108012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SBRT 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– dlhá základ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n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á platňa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741218" y="1423843"/>
            <a:ext cx="5424055" cy="4813184"/>
          </a:xfrm>
        </p:spPr>
        <p:txBody>
          <a:bodyPr>
            <a:noAutofit/>
          </a:bodyPr>
          <a:lstStyle/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Materiál: penové jadro  s povrchom zo  sklených vláken, hustota 0,327 g/cm</a:t>
            </a:r>
            <a:r>
              <a:rPr lang="sk-SK" sz="2400" baseline="30000" dirty="0" smtClean="0"/>
              <a:t>3</a:t>
            </a:r>
            <a:endParaRPr lang="en-US" sz="2400" baseline="30000" dirty="0"/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Kompatibilita so štandardnými hlavovými podložkami</a:t>
            </a:r>
            <a:endParaRPr lang="en-US" sz="2400" dirty="0" smtClean="0"/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Kompatibilita s </a:t>
            </a:r>
            <a:r>
              <a:rPr lang="en-US" sz="2400" dirty="0" smtClean="0"/>
              <a:t>HP </a:t>
            </a:r>
            <a:r>
              <a:rPr lang="en-US" sz="2400" dirty="0" err="1"/>
              <a:t>Efficast</a:t>
            </a:r>
            <a:r>
              <a:rPr lang="en-US" sz="2400" dirty="0"/>
              <a:t>® </a:t>
            </a:r>
            <a:r>
              <a:rPr lang="sk-SK" sz="2400" dirty="0" smtClean="0"/>
              <a:t> maskami</a:t>
            </a:r>
            <a:endParaRPr lang="en-US" sz="2400" dirty="0"/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Číslované pozície </a:t>
            </a:r>
            <a:r>
              <a:rPr lang="en-US" sz="2400" dirty="0" smtClean="0"/>
              <a:t> (</a:t>
            </a:r>
            <a:r>
              <a:rPr lang="sk-SK" sz="2400" dirty="0" smtClean="0"/>
              <a:t>odstup </a:t>
            </a:r>
            <a:r>
              <a:rPr lang="en-US" sz="2400" dirty="0" smtClean="0"/>
              <a:t>2 </a:t>
            </a:r>
            <a:r>
              <a:rPr lang="en-US" sz="2400" dirty="0"/>
              <a:t>cm</a:t>
            </a:r>
            <a:r>
              <a:rPr lang="en-US" sz="2400" dirty="0" smtClean="0"/>
              <a:t>)</a:t>
            </a:r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Nízka hustota platne v kritických SBRT oblastiach </a:t>
            </a:r>
            <a:r>
              <a:rPr lang="en-US" sz="2400" dirty="0" smtClean="0"/>
              <a:t> (</a:t>
            </a:r>
            <a:r>
              <a:rPr lang="sk-SK" sz="2400" dirty="0" smtClean="0"/>
              <a:t>hrudník, brucho)</a:t>
            </a:r>
            <a:endParaRPr lang="en-US" sz="2400" dirty="0"/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/>
              <a:t>Kompatibilita s NMR</a:t>
            </a:r>
            <a:r>
              <a:rPr lang="en-US" sz="2400" dirty="0" smtClean="0"/>
              <a:t> (</a:t>
            </a:r>
            <a:r>
              <a:rPr lang="sk-SK" sz="2400" dirty="0" smtClean="0"/>
              <a:t>otvor </a:t>
            </a:r>
            <a:r>
              <a:rPr lang="en-US" sz="2400" dirty="0" smtClean="0"/>
              <a:t>min</a:t>
            </a:r>
            <a:r>
              <a:rPr lang="en-US" sz="2400" dirty="0"/>
              <a:t>. 700 mm</a:t>
            </a:r>
            <a:r>
              <a:rPr lang="en-US" sz="2400" dirty="0" smtClean="0"/>
              <a:t>)</a:t>
            </a:r>
          </a:p>
          <a:p>
            <a:pPr marL="273050" indent="-27305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5000"/>
              <a:buFont typeface="Wingdings 3" pitchFamily="18" charset="2"/>
              <a:buChar char="}"/>
            </a:pPr>
            <a:r>
              <a:rPr lang="sk-SK" sz="2400" dirty="0" smtClean="0">
                <a:solidFill>
                  <a:srgbClr val="00B050"/>
                </a:solidFill>
              </a:rPr>
              <a:t>ZELENÁ</a:t>
            </a:r>
            <a:r>
              <a:rPr lang="sk-SK" sz="2400" dirty="0" smtClean="0"/>
              <a:t> a </a:t>
            </a:r>
            <a:r>
              <a:rPr lang="sk-SK" sz="2400" dirty="0" smtClean="0">
                <a:solidFill>
                  <a:srgbClr val="0070C0"/>
                </a:solidFill>
              </a:rPr>
              <a:t>MODRÁ</a:t>
            </a:r>
            <a:r>
              <a:rPr lang="sk-SK" sz="2400" dirty="0" smtClean="0"/>
              <a:t>  </a:t>
            </a:r>
            <a:r>
              <a:rPr lang="en-US" sz="2400" dirty="0" smtClean="0"/>
              <a:t>AIO </a:t>
            </a:r>
            <a:r>
              <a:rPr lang="sk-SK" sz="2400" dirty="0" err="1" smtClean="0"/>
              <a:t>sada</a:t>
            </a:r>
            <a:r>
              <a:rPr lang="sk-SK" sz="2400" dirty="0" smtClean="0"/>
              <a:t> podložiek </a:t>
            </a:r>
            <a:endParaRPr lang="en-US" sz="2400" dirty="0"/>
          </a:p>
          <a:p>
            <a:pPr marL="57150" indent="-28575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14" name="TextBox 13"/>
          <p:cNvSpPr txBox="1"/>
          <p:nvPr/>
        </p:nvSpPr>
        <p:spPr>
          <a:xfrm>
            <a:off x="6230331" y="3016551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2273 mm</a:t>
            </a:r>
          </a:p>
          <a:p>
            <a:r>
              <a:rPr lang="en-US" sz="1400" dirty="0" smtClean="0"/>
              <a:t>2470,5 mm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1255897" y="4876552"/>
            <a:ext cx="936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/>
              <a:t>540 mm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334317" y="2463465"/>
            <a:ext cx="936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/>
              <a:t>30 mm </a:t>
            </a:r>
            <a:r>
              <a:rPr lang="sk-SK" sz="1400" dirty="0" smtClean="0"/>
              <a:t>hrúbka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9086073" y="2191135"/>
            <a:ext cx="1190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/>
              <a:t>10.5 kg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054000" y="3865418"/>
            <a:ext cx="2396099" cy="2369127"/>
          </a:xfrm>
          <a:prstGeom prst="rect">
            <a:avLst/>
          </a:prstGeom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6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SBRT - štandardná základ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n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á platňa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38200" y="1825624"/>
            <a:ext cx="5544120" cy="4771727"/>
          </a:xfrm>
        </p:spPr>
        <p:txBody>
          <a:bodyPr>
            <a:normAutofit/>
          </a:bodyPr>
          <a:lstStyle/>
          <a:p>
            <a:pPr marL="355600" indent="-355600">
              <a:buClr>
                <a:srgbClr val="C00000"/>
              </a:buClr>
              <a:buSzPct val="99000"/>
              <a:buFont typeface="Wingdings 3" pitchFamily="18" charset="2"/>
              <a:buChar char="}"/>
            </a:pPr>
            <a:r>
              <a:rPr lang="sk-SK" sz="2800" dirty="0" smtClean="0"/>
              <a:t>kompatibilita s</a:t>
            </a:r>
            <a:r>
              <a:rPr lang="en-US" sz="2800" dirty="0" smtClean="0"/>
              <a:t> </a:t>
            </a:r>
            <a:r>
              <a:rPr lang="en-US" sz="2800" dirty="0"/>
              <a:t>HP </a:t>
            </a:r>
            <a:r>
              <a:rPr lang="en-US" sz="2800" dirty="0" err="1"/>
              <a:t>Efficast</a:t>
            </a:r>
            <a:r>
              <a:rPr lang="en-US" sz="2800" baseline="30000" dirty="0"/>
              <a:t>®</a:t>
            </a:r>
            <a:r>
              <a:rPr lang="en-US" sz="2800" dirty="0"/>
              <a:t> </a:t>
            </a:r>
            <a:r>
              <a:rPr lang="en-US" sz="2800" dirty="0" smtClean="0"/>
              <a:t>mask</a:t>
            </a:r>
            <a:r>
              <a:rPr lang="sk-SK" sz="2800" dirty="0" err="1" smtClean="0"/>
              <a:t>ami</a:t>
            </a:r>
            <a:r>
              <a:rPr lang="en-US" sz="2800" dirty="0" smtClean="0"/>
              <a:t> </a:t>
            </a:r>
            <a:r>
              <a:rPr lang="sk-SK" sz="2800" dirty="0" smtClean="0"/>
              <a:t>všetkých tvarov a veľkostí</a:t>
            </a:r>
            <a:endParaRPr lang="en-US" sz="2800" dirty="0" smtClean="0"/>
          </a:p>
          <a:p>
            <a:pPr marL="355600" lvl="1" indent="-355600">
              <a:buClr>
                <a:srgbClr val="C00000"/>
              </a:buClr>
              <a:buSzPct val="99000"/>
              <a:buFont typeface="Wingdings 3" pitchFamily="18" charset="2"/>
              <a:buChar char="}"/>
            </a:pPr>
            <a:endParaRPr lang="en-US" sz="2800" dirty="0"/>
          </a:p>
          <a:p>
            <a:pPr marL="355600" indent="-355600">
              <a:buClr>
                <a:srgbClr val="C00000"/>
              </a:buClr>
              <a:buSzPct val="99000"/>
              <a:buFont typeface="Wingdings 3" pitchFamily="18" charset="2"/>
              <a:buChar char="}"/>
            </a:pPr>
            <a:r>
              <a:rPr lang="sk-SK" sz="2800" dirty="0" smtClean="0"/>
              <a:t>fixácia všetkých častí tela</a:t>
            </a:r>
            <a:endParaRPr lang="en-US" sz="2800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71" y="1191491"/>
            <a:ext cx="6142211" cy="26323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36" y="3837709"/>
            <a:ext cx="6281540" cy="2452255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362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SBRT 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- krátka základ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n</a:t>
            </a:r>
            <a:r>
              <a:rPr lang="sk-SK" sz="3600" b="1" dirty="0" smtClean="0">
                <a:solidFill>
                  <a:srgbClr val="C00000"/>
                </a:solidFill>
                <a:latin typeface="+mn-lt"/>
              </a:rPr>
              <a:t>á platňa</a:t>
            </a:r>
            <a:endParaRPr lang="en-US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24346" y="1576243"/>
            <a:ext cx="5299363" cy="4351338"/>
          </a:xfrm>
        </p:spPr>
        <p:txBody>
          <a:bodyPr>
            <a:normAutofit/>
          </a:bodyPr>
          <a:lstStyle/>
          <a:p>
            <a:pPr marL="355600" indent="-35560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Kompatibilita so štandardnými hlavovými podložkami</a:t>
            </a:r>
            <a:endParaRPr lang="en-US" sz="2400" dirty="0" smtClean="0"/>
          </a:p>
          <a:p>
            <a:pPr marL="355600" indent="-35560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Kompatibilita s </a:t>
            </a:r>
            <a:r>
              <a:rPr lang="en-US" sz="2400" dirty="0" smtClean="0"/>
              <a:t>HP </a:t>
            </a:r>
            <a:r>
              <a:rPr lang="en-US" sz="2400" dirty="0" err="1" smtClean="0"/>
              <a:t>Efficast</a:t>
            </a:r>
            <a:r>
              <a:rPr lang="en-US" sz="2400" dirty="0" smtClean="0"/>
              <a:t>® </a:t>
            </a:r>
            <a:r>
              <a:rPr lang="sk-SK" sz="2400" dirty="0" smtClean="0"/>
              <a:t> maskami hlava, krk a ramená</a:t>
            </a:r>
            <a:endParaRPr lang="en-US" sz="2400" dirty="0" smtClean="0"/>
          </a:p>
          <a:p>
            <a:pPr marL="355600" indent="-35560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Nízka hustota platne v kritických SBRT oblastiach </a:t>
            </a:r>
            <a:endParaRPr lang="en-US" sz="2400" dirty="0" smtClean="0"/>
          </a:p>
          <a:p>
            <a:pPr marL="355600" indent="-355600">
              <a:lnSpc>
                <a:spcPct val="70000"/>
              </a:lnSpc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SzPct val="96000"/>
              <a:buFont typeface="Wingdings 3" pitchFamily="18" charset="2"/>
              <a:buChar char="}"/>
            </a:pPr>
            <a:r>
              <a:rPr lang="sk-SK" sz="2400" dirty="0" smtClean="0"/>
              <a:t>Nekompatibilná s AIO </a:t>
            </a:r>
            <a:r>
              <a:rPr lang="en-US" sz="2400" dirty="0" smtClean="0"/>
              <a:t>podlo</a:t>
            </a:r>
            <a:r>
              <a:rPr lang="sk-SK" sz="2400" dirty="0" smtClean="0"/>
              <a:t>žkami</a:t>
            </a:r>
            <a:endParaRPr lang="en-US" sz="2000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sz="1800" dirty="0"/>
          </a:p>
          <a:p>
            <a:pPr>
              <a:buFont typeface="Wingdings" pitchFamily="2" charset="2"/>
              <a:buChar char="§"/>
            </a:pPr>
            <a:endParaRPr lang="en-US" sz="1800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553200" y="2036618"/>
            <a:ext cx="5125030" cy="3089563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6192983" y="2881745"/>
            <a:ext cx="3449781" cy="2299854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9897616" y="3726873"/>
            <a:ext cx="1670929" cy="133220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29233" y="4271381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/>
              <a:t>1150 mm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20199" y="4605965"/>
            <a:ext cx="9361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600" dirty="0"/>
              <a:t>540 mm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10118667" y="2338243"/>
            <a:ext cx="971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4,52kg</a:t>
            </a:r>
            <a:endParaRPr lang="nl-BE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90363" y="216580"/>
            <a:ext cx="2460482" cy="46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3612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očiatok">
  <a:themeElements>
    <a:clrScheme name="Počiato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očiatok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1250</TotalTime>
  <Words>1080</Words>
  <Application>Microsoft Office PowerPoint</Application>
  <PresentationFormat>Custom</PresentationFormat>
  <Paragraphs>189</Paragraphs>
  <Slides>34</Slides>
  <Notes>5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Počiatok</vt:lpstr>
      <vt:lpstr>Werkblad</vt:lpstr>
      <vt:lpstr>Orfit - novinky vo fixácii  pacienta</vt:lpstr>
      <vt:lpstr>AIO –  All In One</vt:lpstr>
      <vt:lpstr>Systém fixácie pre SRS </vt:lpstr>
      <vt:lpstr>Systém fixácie pre SRS </vt:lpstr>
      <vt:lpstr>Systém fixácie pre SRS </vt:lpstr>
      <vt:lpstr>Systém fixácie pre  SBRT</vt:lpstr>
      <vt:lpstr>SBRT – dlhá základná platňa</vt:lpstr>
      <vt:lpstr>SBRT - štandardná základná platňa</vt:lpstr>
      <vt:lpstr>SBRT - krátka základná platňa</vt:lpstr>
      <vt:lpstr>SBRT - systém polohovania HK</vt:lpstr>
      <vt:lpstr>SBRT - abdominálny tlakový systém</vt:lpstr>
      <vt:lpstr>SBRT - vákuové vankúše</vt:lpstr>
      <vt:lpstr> SagittiltTM  </vt:lpstr>
      <vt:lpstr>SagittiltTM</vt:lpstr>
      <vt:lpstr>SagittiltTM</vt:lpstr>
      <vt:lpstr>HP PRO systém</vt:lpstr>
      <vt:lpstr>HP PRO systém</vt:lpstr>
      <vt:lpstr>HP PRO systém</vt:lpstr>
      <vt:lpstr>HP PRO systém</vt:lpstr>
      <vt:lpstr>HP PRO systém</vt:lpstr>
      <vt:lpstr>HP PRO systém</vt:lpstr>
      <vt:lpstr>  Orfit MRI-Solution</vt:lpstr>
      <vt:lpstr>  Orfit MRI-S Solution</vt:lpstr>
      <vt:lpstr>  Orfit MRI-P/G Solution</vt:lpstr>
      <vt:lpstr>Fixačné masky</vt:lpstr>
      <vt:lpstr>Fixačné masky - Efficast</vt:lpstr>
      <vt:lpstr>Fixačné masky - hybridné</vt:lpstr>
      <vt:lpstr>Fixačné masky - iné</vt:lpstr>
      <vt:lpstr>Publikácie o ORFIT maskách</vt:lpstr>
      <vt:lpstr>Meranie pohybov hlavy</vt:lpstr>
      <vt:lpstr>Tvarovanie fixačných masiek</vt:lpstr>
      <vt:lpstr>Tvarovanie 3-bodovej masky</vt:lpstr>
      <vt:lpstr>Tvarovanie 5-bodovej hybridnej masky</vt:lpstr>
      <vt:lpstr>Slide 34</vt:lpstr>
    </vt:vector>
  </TitlesOfParts>
  <Company>Orfit Industries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SRS with an Orfit mask</dc:title>
  <dc:creator>Emilie Cuypers</dc:creator>
  <cp:lastModifiedBy>LEN-000</cp:lastModifiedBy>
  <cp:revision>81</cp:revision>
  <dcterms:created xsi:type="dcterms:W3CDTF">2014-11-20T13:44:56Z</dcterms:created>
  <dcterms:modified xsi:type="dcterms:W3CDTF">2016-10-13T10:48:32Z</dcterms:modified>
</cp:coreProperties>
</file>