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7" r:id="rId6"/>
    <p:sldId id="268" r:id="rId7"/>
    <p:sldId id="269" r:id="rId8"/>
    <p:sldId id="272" r:id="rId9"/>
    <p:sldId id="263" r:id="rId10"/>
    <p:sldId id="271" r:id="rId11"/>
    <p:sldId id="259" r:id="rId12"/>
    <p:sldId id="261" r:id="rId13"/>
    <p:sldId id="264" r:id="rId14"/>
    <p:sldId id="265" r:id="rId15"/>
    <p:sldId id="266" r:id="rId16"/>
    <p:sldId id="262" r:id="rId17"/>
    <p:sldId id="270" r:id="rId18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62" autoAdjust="0"/>
    <p:restoredTop sz="95775" autoAdjust="0"/>
  </p:normalViewPr>
  <p:slideViewPr>
    <p:cSldViewPr>
      <p:cViewPr varScale="1">
        <p:scale>
          <a:sx n="75" d="100"/>
          <a:sy n="75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nulovci\Desktop\Ko&#353;ice2016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nulovci\Desktop\Ko&#353;ice20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nulovci\Desktop\Ko&#353;ice201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title>
      <c:tx>
        <c:rich>
          <a:bodyPr/>
          <a:lstStyle/>
          <a:p>
            <a:pPr>
              <a:defRPr/>
            </a:pPr>
            <a:r>
              <a:rPr lang="sk-SK" sz="3600" dirty="0">
                <a:latin typeface="Arial" pitchFamily="34" charset="0"/>
                <a:cs typeface="Arial" pitchFamily="34" charset="0"/>
              </a:rPr>
              <a:t>2 mm / 2%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Četnost</c:v>
          </c:tx>
          <c:cat>
            <c:strRef>
              <c:f>'Hist2mm2%'!$A$2:$A$17</c:f>
              <c:strCache>
                <c:ptCount val="15"/>
                <c:pt idx="0">
                  <c:v>&lt;30</c:v>
                </c:pt>
                <c:pt idx="1">
                  <c:v>35</c:v>
                </c:pt>
                <c:pt idx="2">
                  <c:v>40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  <c:pt idx="6">
                  <c:v>60</c:v>
                </c:pt>
                <c:pt idx="7">
                  <c:v>65</c:v>
                </c:pt>
                <c:pt idx="8">
                  <c:v>70</c:v>
                </c:pt>
                <c:pt idx="9">
                  <c:v>75</c:v>
                </c:pt>
                <c:pt idx="10">
                  <c:v>80</c:v>
                </c:pt>
                <c:pt idx="11">
                  <c:v>85</c:v>
                </c:pt>
                <c:pt idx="12">
                  <c:v>90</c:v>
                </c:pt>
                <c:pt idx="13">
                  <c:v>95</c:v>
                </c:pt>
                <c:pt idx="14">
                  <c:v>100</c:v>
                </c:pt>
              </c:strCache>
            </c:strRef>
          </c:cat>
          <c:val>
            <c:numRef>
              <c:f>'Hist2mm2%'!$B$2:$B$17</c:f>
              <c:numCache>
                <c:formatCode>General</c:formatCode>
                <c:ptCount val="16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6</c:v>
                </c:pt>
                <c:pt idx="9">
                  <c:v>6</c:v>
                </c:pt>
                <c:pt idx="10">
                  <c:v>5</c:v>
                </c:pt>
                <c:pt idx="11">
                  <c:v>8</c:v>
                </c:pt>
                <c:pt idx="12">
                  <c:v>5</c:v>
                </c:pt>
                <c:pt idx="13">
                  <c:v>7</c:v>
                </c:pt>
                <c:pt idx="14">
                  <c:v>7</c:v>
                </c:pt>
              </c:numCache>
            </c:numRef>
          </c:val>
        </c:ser>
        <c:gapWidth val="70"/>
        <c:axId val="87728512"/>
        <c:axId val="97286784"/>
      </c:barChart>
      <c:catAx>
        <c:axId val="877285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sk-SK" sz="2000" baseline="0" dirty="0">
                    <a:latin typeface="Arial" pitchFamily="34" charset="0"/>
                  </a:rPr>
                  <a:t>%  úspešných bodov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sk-SK"/>
          </a:p>
        </c:txPr>
        <c:crossAx val="97286784"/>
        <c:crosses val="autoZero"/>
        <c:auto val="1"/>
        <c:lblAlgn val="ctr"/>
        <c:lblOffset val="100"/>
      </c:catAx>
      <c:valAx>
        <c:axId val="972867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sk-SK" sz="2000" dirty="0">
                    <a:latin typeface="Arial" pitchFamily="34" charset="0"/>
                    <a:cs typeface="Arial" pitchFamily="34" charset="0"/>
                  </a:rPr>
                  <a:t>Početnosť</a:t>
                </a:r>
              </a:p>
            </c:rich>
          </c:tx>
          <c:layout/>
        </c:title>
        <c:numFmt formatCode="General" sourceLinked="1"/>
        <c:tickLblPos val="nextTo"/>
        <c:crossAx val="8772851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sk-SK" sz="3600" b="1" i="0" baseline="0" dirty="0">
                <a:latin typeface="Arial" pitchFamily="34" charset="0"/>
                <a:cs typeface="Arial" pitchFamily="34" charset="0"/>
              </a:rPr>
              <a:t>3 mm / 3%</a:t>
            </a:r>
            <a:endParaRPr lang="sk-SK" sz="3600" dirty="0">
              <a:latin typeface="Arial" pitchFamily="34" charset="0"/>
              <a:cs typeface="Arial" pitchFamily="34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Četnost</c:v>
          </c:tx>
          <c:cat>
            <c:strRef>
              <c:f>'Hist3mm3%'!$A$2:$A$17</c:f>
              <c:strCache>
                <c:ptCount val="15"/>
                <c:pt idx="0">
                  <c:v>&lt;30</c:v>
                </c:pt>
                <c:pt idx="1">
                  <c:v>35</c:v>
                </c:pt>
                <c:pt idx="2">
                  <c:v>40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  <c:pt idx="6">
                  <c:v>60</c:v>
                </c:pt>
                <c:pt idx="7">
                  <c:v>65</c:v>
                </c:pt>
                <c:pt idx="8">
                  <c:v>70</c:v>
                </c:pt>
                <c:pt idx="9">
                  <c:v>75</c:v>
                </c:pt>
                <c:pt idx="10">
                  <c:v>80</c:v>
                </c:pt>
                <c:pt idx="11">
                  <c:v>85</c:v>
                </c:pt>
                <c:pt idx="12">
                  <c:v>90</c:v>
                </c:pt>
                <c:pt idx="13">
                  <c:v>95</c:v>
                </c:pt>
                <c:pt idx="14">
                  <c:v>100</c:v>
                </c:pt>
              </c:strCache>
            </c:strRef>
          </c:cat>
          <c:val>
            <c:numRef>
              <c:f>'Hist3mm3%'!$B$2:$B$17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4</c:v>
                </c:pt>
                <c:pt idx="12">
                  <c:v>8</c:v>
                </c:pt>
                <c:pt idx="13">
                  <c:v>11</c:v>
                </c:pt>
                <c:pt idx="14">
                  <c:v>30</c:v>
                </c:pt>
              </c:numCache>
            </c:numRef>
          </c:val>
        </c:ser>
        <c:gapWidth val="70"/>
        <c:axId val="35762176"/>
        <c:axId val="35766272"/>
      </c:barChart>
      <c:catAx>
        <c:axId val="357621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sk-SK" sz="2000" b="1" i="0" baseline="0" dirty="0">
                    <a:latin typeface="Arial" pitchFamily="34" charset="0"/>
                    <a:cs typeface="Arial" pitchFamily="34" charset="0"/>
                  </a:rPr>
                  <a:t>%  úspešných bodov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sk-SK"/>
          </a:p>
        </c:txPr>
        <c:crossAx val="35766272"/>
        <c:crosses val="autoZero"/>
        <c:auto val="1"/>
        <c:lblAlgn val="ctr"/>
        <c:lblOffset val="100"/>
      </c:catAx>
      <c:valAx>
        <c:axId val="3576627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sk-SK" sz="2000" dirty="0">
                    <a:latin typeface="Arial" pitchFamily="34" charset="0"/>
                    <a:cs typeface="Arial" pitchFamily="34" charset="0"/>
                  </a:rPr>
                  <a:t>Početnosť</a:t>
                </a:r>
              </a:p>
            </c:rich>
          </c:tx>
          <c:layout/>
        </c:title>
        <c:numFmt formatCode="General" sourceLinked="1"/>
        <c:tickLblPos val="nextTo"/>
        <c:crossAx val="3576217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sk-SK" sz="3600" b="1" i="0" baseline="0" dirty="0">
                <a:latin typeface="Arial" pitchFamily="34" charset="0"/>
                <a:cs typeface="Arial" pitchFamily="34" charset="0"/>
              </a:rPr>
              <a:t>4 mm / 4%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Četnost</c:v>
          </c:tx>
          <c:cat>
            <c:strRef>
              <c:f>'Hist4mm4%'!$A$2:$A$17</c:f>
              <c:strCache>
                <c:ptCount val="15"/>
                <c:pt idx="0">
                  <c:v>&lt;30</c:v>
                </c:pt>
                <c:pt idx="1">
                  <c:v>35</c:v>
                </c:pt>
                <c:pt idx="2">
                  <c:v>40</c:v>
                </c:pt>
                <c:pt idx="3">
                  <c:v>45</c:v>
                </c:pt>
                <c:pt idx="4">
                  <c:v>50</c:v>
                </c:pt>
                <c:pt idx="5">
                  <c:v>55</c:v>
                </c:pt>
                <c:pt idx="6">
                  <c:v>60</c:v>
                </c:pt>
                <c:pt idx="7">
                  <c:v>65</c:v>
                </c:pt>
                <c:pt idx="8">
                  <c:v>70</c:v>
                </c:pt>
                <c:pt idx="9">
                  <c:v>75</c:v>
                </c:pt>
                <c:pt idx="10">
                  <c:v>80</c:v>
                </c:pt>
                <c:pt idx="11">
                  <c:v>85</c:v>
                </c:pt>
                <c:pt idx="12">
                  <c:v>90</c:v>
                </c:pt>
                <c:pt idx="13">
                  <c:v>95</c:v>
                </c:pt>
                <c:pt idx="14">
                  <c:v>100</c:v>
                </c:pt>
              </c:strCache>
            </c:strRef>
          </c:cat>
          <c:val>
            <c:numRef>
              <c:f>'Hist4mm4%'!$B$2:$B$17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1</c:v>
                </c:pt>
                <c:pt idx="13">
                  <c:v>4</c:v>
                </c:pt>
                <c:pt idx="14">
                  <c:v>50</c:v>
                </c:pt>
              </c:numCache>
            </c:numRef>
          </c:val>
        </c:ser>
        <c:gapWidth val="70"/>
        <c:axId val="75766400"/>
        <c:axId val="75817728"/>
      </c:barChart>
      <c:catAx>
        <c:axId val="75766400"/>
        <c:scaling>
          <c:orientation val="minMax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2000" b="1" i="0" baseline="0" dirty="0">
                    <a:latin typeface="Arial" pitchFamily="34" charset="0"/>
                    <a:cs typeface="Arial" pitchFamily="34" charset="0"/>
                  </a:rPr>
                  <a:t>%  úspešných bodov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sk-SK"/>
          </a:p>
        </c:txPr>
        <c:crossAx val="75817728"/>
        <c:crosses val="autoZero"/>
        <c:auto val="1"/>
        <c:lblAlgn val="ctr"/>
        <c:lblOffset val="100"/>
      </c:catAx>
      <c:valAx>
        <c:axId val="7581772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sk-SK" sz="2000" dirty="0">
                    <a:latin typeface="Arial" pitchFamily="34" charset="0"/>
                    <a:cs typeface="Arial" pitchFamily="34" charset="0"/>
                  </a:rPr>
                  <a:t>Početnosť</a:t>
                </a:r>
              </a:p>
            </c:rich>
          </c:tx>
          <c:layout/>
        </c:title>
        <c:numFmt formatCode="General" sourceLinked="1"/>
        <c:tickLblPos val="nextTo"/>
        <c:crossAx val="7576640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31F1-14D6-4BE9-9FDF-DB90E44189B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A2112-030E-4C31-8CCC-E6D00CE61EE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18BFB-2A9B-4CA1-97AE-C3F72212750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062E9-B1ED-44A2-8B41-C44076873B1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44B54-B5FB-4F16-98EA-8C1CAB654E8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20CB9-284E-4026-A917-0FD518D592F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A3257-3D8B-446A-9136-83AC4E16BD6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8A981-93D7-4954-873B-2C37AB2EE71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B22B6-5CCF-47EB-87C3-1CA1632838E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2F838-ECE3-4139-B797-0F292AF5934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C4200-B93B-4ABA-8ECE-C7F2DEF173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Klepnutím lze upravit styly předlohy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Třetí úroveň</a:t>
            </a:r>
          </a:p>
          <a:p>
            <a:pPr lvl="3"/>
            <a:r>
              <a:rPr lang="sk-SK" smtClean="0"/>
              <a:t>Čtvrtá úroveň</a:t>
            </a:r>
          </a:p>
          <a:p>
            <a:pPr lvl="4"/>
            <a:r>
              <a:rPr lang="sk-SK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F508F03-E177-4382-843D-005DFE83359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sk-SK" smtClean="0"/>
              <a:t>Skúsenosti s verifikáciou IMRT plánov vo FN Nitra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Mgr. Marcel Hanula, Ing. Anton Krkošek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Verisoft</a:t>
            </a:r>
            <a:r>
              <a:rPr lang="sk-SK" dirty="0" smtClean="0"/>
              <a:t> </a:t>
            </a:r>
            <a:r>
              <a:rPr lang="sk-SK" dirty="0" err="1" smtClean="0"/>
              <a:t>Merge</a:t>
            </a:r>
            <a:r>
              <a:rPr lang="sk-SK" dirty="0" smtClean="0"/>
              <a:t> – plné pokrytie radiačného poľa</a:t>
            </a:r>
            <a:endParaRPr lang="sk-SK" dirty="0"/>
          </a:p>
        </p:txBody>
      </p:sp>
      <p:pic>
        <p:nvPicPr>
          <p:cNvPr id="4" name="Obrázok 3" descr="RTEmagicC_Fig4_Me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533650"/>
            <a:ext cx="9168255" cy="22981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User\Desktop\Verisoft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Štandardné nastavenia</a:t>
            </a:r>
          </a:p>
        </p:txBody>
      </p:sp>
      <p:sp>
        <p:nvSpPr>
          <p:cNvPr id="8195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3 mm DTA (Distance To Agreement)</a:t>
            </a:r>
          </a:p>
          <a:p>
            <a:pPr eaLnBrk="1" hangingPunct="1"/>
            <a:r>
              <a:rPr lang="sk-SK" smtClean="0"/>
              <a:t>3% odchýlka dávky relatívne k maximálnej nameranej dávke</a:t>
            </a:r>
          </a:p>
          <a:p>
            <a:pPr eaLnBrk="1" hangingPunct="1"/>
            <a:r>
              <a:rPr lang="sk-SK" smtClean="0"/>
              <a:t>ignorovať body s dávkou menšou ako 30% maximálnej nameranej dávky</a:t>
            </a:r>
          </a:p>
          <a:p>
            <a:pPr eaLnBrk="1" hangingPunct="1"/>
            <a:endParaRPr lang="sk-SK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1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Potenciálne zdroje neistôt</a:t>
            </a:r>
          </a:p>
        </p:txBody>
      </p:sp>
      <p:sp>
        <p:nvSpPr>
          <p:cNvPr id="9219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Plánovací systém XiO neberie do úvahy pacientsky stôl a jeho absorpčnú schopnosť</a:t>
            </a:r>
          </a:p>
          <a:p>
            <a:pPr eaLnBrk="1" hangingPunct="1"/>
            <a:r>
              <a:rPr lang="sk-SK" smtClean="0"/>
              <a:t>Uhlová závislosť 2D-ARRAY</a:t>
            </a:r>
          </a:p>
          <a:p>
            <a:pPr eaLnBrk="1" hangingPunct="1"/>
            <a:r>
              <a:rPr lang="sk-SK" smtClean="0"/>
              <a:t>rozmer ionizačných komôr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2950096" cy="4691608"/>
          </a:xfrm>
        </p:spPr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  <p:pic>
        <p:nvPicPr>
          <p:cNvPr id="4" name="Obrázok 3" descr="Statue-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Úvod</a:t>
            </a:r>
          </a:p>
        </p:txBody>
      </p:sp>
      <p:sp>
        <p:nvSpPr>
          <p:cNvPr id="3075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smtClean="0"/>
              <a:t>IMRT (Step and shoot) – vo FN Nitra od r. 2013, ožarujú sa: krčné nádory, prostata, nádory mozgu</a:t>
            </a:r>
          </a:p>
          <a:p>
            <a:pPr eaLnBrk="1" hangingPunct="1"/>
            <a:r>
              <a:rPr lang="sk-SK" smtClean="0"/>
              <a:t>Elekta Synergy 6/18 MeV X + XVI</a:t>
            </a:r>
          </a:p>
          <a:p>
            <a:pPr eaLnBrk="1" hangingPunct="1"/>
            <a:r>
              <a:rPr lang="sk-SK" smtClean="0"/>
              <a:t>verifikácia IMRT plánov - oktogonálny fantóm OCTAVIUS + PTW 2D-ARRAY</a:t>
            </a:r>
          </a:p>
          <a:p>
            <a:pPr eaLnBrk="1" hangingPunct="1"/>
            <a:endParaRPr lang="sk-SK" smtClean="0"/>
          </a:p>
          <a:p>
            <a:pPr eaLnBrk="1" hangingPunct="1"/>
            <a:endParaRPr lang="sk-SK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838200"/>
          </a:xfrm>
        </p:spPr>
        <p:txBody>
          <a:bodyPr/>
          <a:lstStyle/>
          <a:p>
            <a:pPr eaLnBrk="1" hangingPunct="1"/>
            <a:r>
              <a:rPr lang="sk-SK" smtClean="0"/>
              <a:t>Postup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2578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k-SK" dirty="0" smtClean="0"/>
              <a:t>QA plán, export 2D dávkovej matice z TPS </a:t>
            </a:r>
            <a:r>
              <a:rPr lang="sk-SK" dirty="0" err="1" smtClean="0"/>
              <a:t>XiO</a:t>
            </a:r>
            <a:r>
              <a:rPr lang="sk-SK" dirty="0" smtClean="0"/>
              <a:t> do </a:t>
            </a:r>
            <a:r>
              <a:rPr lang="sk-SK" dirty="0" err="1" smtClean="0"/>
              <a:t>Verisoftu</a:t>
            </a:r>
            <a:r>
              <a:rPr lang="sk-SK" dirty="0" smtClean="0"/>
              <a:t> (PTW)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k-SK" dirty="0" smtClean="0"/>
              <a:t>Nastavenie fantómu OCTAVIUS na stole v ožarovni, zapojenie meracej aparatúry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k-SK" dirty="0" smtClean="0"/>
              <a:t>Krížová kalibrácia centrálnej ionizačnej komory (pred každým meraním)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k-SK" dirty="0" smtClean="0"/>
              <a:t>Zmeria sa dávková distribúcia v jednej rovine pomocou 2D-ARRAY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k-SK" dirty="0" smtClean="0"/>
              <a:t>Vyhodnotenie – porovnajú sa vypočítaná a nameraná dávková distribúcia – 2D </a:t>
            </a:r>
            <a:r>
              <a:rPr lang="sk-SK" dirty="0" err="1" smtClean="0"/>
              <a:t>gamma</a:t>
            </a:r>
            <a:r>
              <a:rPr lang="sk-SK" dirty="0" smtClean="0"/>
              <a:t> analýza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endParaRPr lang="sk-SK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k-SK" dirty="0" smtClean="0"/>
          </a:p>
          <a:p>
            <a:pPr eaLnBrk="1" hangingPunct="1">
              <a:lnSpc>
                <a:spcPct val="90000"/>
              </a:lnSpc>
              <a:defRPr/>
            </a:pPr>
            <a:endParaRPr 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20161010_193624.jpg"/>
          <p:cNvPicPr>
            <a:picLocks noChangeAspect="1"/>
          </p:cNvPicPr>
          <p:nvPr/>
        </p:nvPicPr>
        <p:blipFill>
          <a:blip r:embed="rId2" cstate="print">
            <a:lum bright="12000" contrast="8000"/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20161010_1937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20161010_2011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915888"/>
          </a:xfrm>
        </p:spPr>
        <p:txBody>
          <a:bodyPr/>
          <a:lstStyle/>
          <a:p>
            <a:r>
              <a:rPr lang="sk-SK" dirty="0" smtClean="0"/>
              <a:t>OCTAVIUS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581128"/>
          </a:xfrm>
        </p:spPr>
        <p:txBody>
          <a:bodyPr/>
          <a:lstStyle/>
          <a:p>
            <a:r>
              <a:rPr lang="sk-SK" dirty="0" smtClean="0"/>
              <a:t>materiál = polystyrén, hustota = 1,04 g/cm</a:t>
            </a:r>
            <a:r>
              <a:rPr lang="sk-SK" baseline="30000" dirty="0" smtClean="0"/>
              <a:t>3</a:t>
            </a:r>
          </a:p>
          <a:p>
            <a:r>
              <a:rPr lang="sk-SK" dirty="0" smtClean="0"/>
              <a:t>OCTAVIUS tvoria 2 fantómy – CT fantóm a LINAC fantóm</a:t>
            </a:r>
          </a:p>
          <a:p>
            <a:r>
              <a:rPr lang="sk-SK" dirty="0" smtClean="0"/>
              <a:t>tieto dva fantómy sa líšia spodnou časťou (vrchná časť je spoločná)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RTEmagicC_Fig8_OctaviusLinacCTphant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0"/>
            <a:ext cx="5976664" cy="4478514"/>
          </a:xfrm>
          <a:prstGeom prst="rect">
            <a:avLst/>
          </a:prstGeom>
        </p:spPr>
      </p:pic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536" y="4509120"/>
            <a:ext cx="8352928" cy="2118320"/>
          </a:xfrm>
        </p:spPr>
        <p:txBody>
          <a:bodyPr/>
          <a:lstStyle/>
          <a:p>
            <a:r>
              <a:rPr lang="sk-SK" dirty="0" smtClean="0"/>
              <a:t>2D-ARRAY má nižšiu odozvu pri ožarovaní zospodu – to sa kompenzuje tým, že LINAC fantóm má vo vnútri dutinu, zatiaľ čo CT fantóm dutinu nemá (je o 2,5 kg ťažší)  </a:t>
            </a:r>
          </a:p>
          <a:p>
            <a:endParaRPr lang="sk-SK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Základné parametre 2D-ARRAY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k-SK" dirty="0" smtClean="0"/>
              <a:t>2D matica kubických ionizačných komôr (27 x 27 = 729)</a:t>
            </a:r>
          </a:p>
          <a:p>
            <a:pPr eaLnBrk="1" hangingPunct="1"/>
            <a:r>
              <a:rPr lang="sk-SK" dirty="0" smtClean="0"/>
              <a:t>rozmer komôr: 0,5 cm x 0,5 cm x 0,5 cm (0,125 cm</a:t>
            </a:r>
            <a:r>
              <a:rPr lang="sk-SK" baseline="30000" dirty="0" smtClean="0"/>
              <a:t>3</a:t>
            </a:r>
            <a:r>
              <a:rPr lang="sk-SK" dirty="0" smtClean="0"/>
              <a:t>)</a:t>
            </a:r>
          </a:p>
          <a:p>
            <a:pPr eaLnBrk="1" hangingPunct="1"/>
            <a:r>
              <a:rPr lang="sk-SK" dirty="0" smtClean="0"/>
              <a:t>vzdialenosť medzi stredmi komôr = 1 cm</a:t>
            </a:r>
          </a:p>
          <a:p>
            <a:pPr eaLnBrk="1" hangingPunct="1">
              <a:buNone/>
            </a:pPr>
            <a:endParaRPr 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ýchozí návrh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310</Words>
  <Application>Microsoft Office PowerPoint</Application>
  <PresentationFormat>Prezentácia na obrazovke (4:3)</PresentationFormat>
  <Paragraphs>41</Paragraphs>
  <Slides>17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1" baseType="lpstr">
      <vt:lpstr>Times New Roman</vt:lpstr>
      <vt:lpstr>Arial</vt:lpstr>
      <vt:lpstr>Calibri</vt:lpstr>
      <vt:lpstr>Výchozí návrh</vt:lpstr>
      <vt:lpstr>Skúsenosti s verifikáciou IMRT plánov vo FN Nitra</vt:lpstr>
      <vt:lpstr>Úvod</vt:lpstr>
      <vt:lpstr>Postup</vt:lpstr>
      <vt:lpstr>Snímka 4</vt:lpstr>
      <vt:lpstr>Snímka 5</vt:lpstr>
      <vt:lpstr>Snímka 6</vt:lpstr>
      <vt:lpstr>OCTAVIUS</vt:lpstr>
      <vt:lpstr>Snímka 8</vt:lpstr>
      <vt:lpstr>Základné parametre 2D-ARRAY</vt:lpstr>
      <vt:lpstr>Verisoft Merge – plné pokrytie radiačného poľa</vt:lpstr>
      <vt:lpstr>Snímka 11</vt:lpstr>
      <vt:lpstr>Štandardné nastavenia</vt:lpstr>
      <vt:lpstr>Snímka 13</vt:lpstr>
      <vt:lpstr>Snímka 14</vt:lpstr>
      <vt:lpstr>Snímka 15</vt:lpstr>
      <vt:lpstr>Potenciálne zdroje neistôt</vt:lpstr>
      <vt:lpstr>Ďakujem za pozornosť</vt:lpstr>
    </vt:vector>
  </TitlesOfParts>
  <Company>FN Nitra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Skúsenosti s verifikáciou IMRT plánov vo FN Nitra</dc:title>
  <dc:creator>FN Nitra</dc:creator>
  <cp:lastModifiedBy>Hanulovci</cp:lastModifiedBy>
  <cp:revision>48</cp:revision>
  <dcterms:created xsi:type="dcterms:W3CDTF">2016-09-19T07:35:40Z</dcterms:created>
  <dcterms:modified xsi:type="dcterms:W3CDTF">2016-10-12T19:54:24Z</dcterms:modified>
</cp:coreProperties>
</file>