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0" r:id="rId1"/>
    <p:sldMasterId id="2147483819" r:id="rId2"/>
    <p:sldMasterId id="2147483832" r:id="rId3"/>
    <p:sldMasterId id="2147483842" r:id="rId4"/>
  </p:sldMasterIdLst>
  <p:notesMasterIdLst>
    <p:notesMasterId r:id="rId32"/>
  </p:notesMasterIdLst>
  <p:handoutMasterIdLst>
    <p:handoutMasterId r:id="rId33"/>
  </p:handoutMasterIdLst>
  <p:sldIdLst>
    <p:sldId id="665" r:id="rId5"/>
    <p:sldId id="668" r:id="rId6"/>
    <p:sldId id="666" r:id="rId7"/>
    <p:sldId id="658" r:id="rId8"/>
    <p:sldId id="664" r:id="rId9"/>
    <p:sldId id="659" r:id="rId10"/>
    <p:sldId id="653" r:id="rId11"/>
    <p:sldId id="660" r:id="rId12"/>
    <p:sldId id="662" r:id="rId13"/>
    <p:sldId id="663" r:id="rId14"/>
    <p:sldId id="669" r:id="rId15"/>
    <p:sldId id="692" r:id="rId16"/>
    <p:sldId id="693" r:id="rId17"/>
    <p:sldId id="670" r:id="rId18"/>
    <p:sldId id="694" r:id="rId19"/>
    <p:sldId id="696" r:id="rId20"/>
    <p:sldId id="697" r:id="rId21"/>
    <p:sldId id="698" r:id="rId22"/>
    <p:sldId id="699" r:id="rId23"/>
    <p:sldId id="700" r:id="rId24"/>
    <p:sldId id="701" r:id="rId25"/>
    <p:sldId id="702" r:id="rId26"/>
    <p:sldId id="703" r:id="rId27"/>
    <p:sldId id="704" r:id="rId28"/>
    <p:sldId id="705" r:id="rId29"/>
    <p:sldId id="706" r:id="rId30"/>
    <p:sldId id="689" r:id="rId31"/>
  </p:sldIdLst>
  <p:sldSz cx="9144000" cy="6858000" type="screen4x3"/>
  <p:notesSz cx="6797675" cy="9926638"/>
  <p:defaultTextStyle>
    <a:defPPr>
      <a:defRPr lang="de-DE"/>
    </a:defPPr>
    <a:lvl1pPr algn="l" rtl="0" fontAlgn="base">
      <a:lnSpc>
        <a:spcPct val="60000"/>
      </a:lnSpc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lnSpc>
        <a:spcPct val="60000"/>
      </a:lnSpc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lnSpc>
        <a:spcPct val="60000"/>
      </a:lnSpc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lnSpc>
        <a:spcPct val="60000"/>
      </a:lnSpc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lnSpc>
        <a:spcPct val="60000"/>
      </a:lnSpc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111D"/>
    <a:srgbClr val="0000FF"/>
    <a:srgbClr val="DDDDDD"/>
    <a:srgbClr val="FFFFFF"/>
    <a:srgbClr val="C0C0C0"/>
    <a:srgbClr val="EAEAEA"/>
    <a:srgbClr val="FF6600"/>
    <a:srgbClr val="969696"/>
    <a:srgbClr val="BDB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8364" autoAdjust="0"/>
    <p:restoredTop sz="97163" autoAdjust="0"/>
  </p:normalViewPr>
  <p:slideViewPr>
    <p:cSldViewPr>
      <p:cViewPr varScale="1">
        <p:scale>
          <a:sx n="112" d="100"/>
          <a:sy n="112" d="100"/>
        </p:scale>
        <p:origin x="54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3972" y="78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500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697" tIns="45849" rIns="91697" bIns="45849" numCol="1" anchor="t" anchorCtr="0" compatLnSpc="1">
            <a:prstTxWarp prst="textNoShape">
              <a:avLst/>
            </a:prstTxWarp>
          </a:bodyPr>
          <a:lstStyle>
            <a:lvl1pPr defTabSz="917441" eaLnBrk="0" hangingPunct="0">
              <a:lnSpc>
                <a:spcPct val="100000"/>
              </a:lnSpc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5875" y="0"/>
            <a:ext cx="2984500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697" tIns="45849" rIns="91697" bIns="45849" numCol="1" anchor="t" anchorCtr="0" compatLnSpc="1">
            <a:prstTxWarp prst="textNoShape">
              <a:avLst/>
            </a:prstTxWarp>
          </a:bodyPr>
          <a:lstStyle>
            <a:lvl1pPr algn="r" defTabSz="917441" eaLnBrk="0" hangingPunct="0">
              <a:lnSpc>
                <a:spcPct val="100000"/>
              </a:lnSpc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91650"/>
            <a:ext cx="2984500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697" tIns="45849" rIns="91697" bIns="45849" numCol="1" anchor="b" anchorCtr="0" compatLnSpc="1">
            <a:prstTxWarp prst="textNoShape">
              <a:avLst/>
            </a:prstTxWarp>
          </a:bodyPr>
          <a:lstStyle>
            <a:lvl1pPr defTabSz="917441" eaLnBrk="0" hangingPunct="0">
              <a:lnSpc>
                <a:spcPct val="100000"/>
              </a:lnSpc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5875" y="9391650"/>
            <a:ext cx="2984500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697" tIns="45849" rIns="91697" bIns="45849" numCol="1" anchor="b" anchorCtr="0" compatLnSpc="1">
            <a:prstTxWarp prst="textNoShape">
              <a:avLst/>
            </a:prstTxWarp>
          </a:bodyPr>
          <a:lstStyle>
            <a:lvl1pPr algn="r" defTabSz="917441" eaLnBrk="0" hangingPunct="0">
              <a:lnSpc>
                <a:spcPct val="100000"/>
              </a:lnSpc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E78C24B-BFDC-4F8C-8473-99BC3BF484FB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246002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697" tIns="45849" rIns="91697" bIns="45849" numCol="1" anchor="t" anchorCtr="0" compatLnSpc="1">
            <a:prstTxWarp prst="textNoShape">
              <a:avLst/>
            </a:prstTxWarp>
          </a:bodyPr>
          <a:lstStyle>
            <a:lvl1pPr defTabSz="917441" eaLnBrk="0" hangingPunct="0">
              <a:lnSpc>
                <a:spcPct val="100000"/>
              </a:lnSpc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697" tIns="45849" rIns="91697" bIns="45849" numCol="1" anchor="t" anchorCtr="0" compatLnSpc="1">
            <a:prstTxWarp prst="textNoShape">
              <a:avLst/>
            </a:prstTxWarp>
          </a:bodyPr>
          <a:lstStyle>
            <a:lvl1pPr algn="r" defTabSz="917441" eaLnBrk="0" hangingPunct="0">
              <a:lnSpc>
                <a:spcPct val="100000"/>
              </a:lnSpc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697" tIns="45849" rIns="91697" bIns="458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Textmasterformate durch Klicken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697" tIns="45849" rIns="91697" bIns="45849" numCol="1" anchor="b" anchorCtr="0" compatLnSpc="1">
            <a:prstTxWarp prst="textNoShape">
              <a:avLst/>
            </a:prstTxWarp>
          </a:bodyPr>
          <a:lstStyle>
            <a:lvl1pPr defTabSz="917441" eaLnBrk="0" hangingPunct="0">
              <a:lnSpc>
                <a:spcPct val="100000"/>
              </a:lnSpc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697" tIns="45849" rIns="91697" bIns="45849" numCol="1" anchor="b" anchorCtr="0" compatLnSpc="1">
            <a:prstTxWarp prst="textNoShape">
              <a:avLst/>
            </a:prstTxWarp>
          </a:bodyPr>
          <a:lstStyle>
            <a:lvl1pPr algn="r" defTabSz="917441" eaLnBrk="0" hangingPunct="0">
              <a:lnSpc>
                <a:spcPct val="100000"/>
              </a:lnSpc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3F43C4F-9B7C-46B9-8159-CCDCE6EC9387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0654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757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1757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1757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1757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1757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4F7C52D8-C101-479E-9E32-39DE7C176CD5}" type="slidenum">
              <a:rPr lang="de-DE" altLang="de-DE" sz="1200">
                <a:solidFill>
                  <a:srgbClr val="000000"/>
                </a:solidFill>
                <a:latin typeface="Times New Roman" pitchFamily="18" charset="0"/>
              </a:rPr>
              <a:pPr/>
              <a:t>1</a:t>
            </a:fld>
            <a:endParaRPr lang="de-DE" altLang="de-DE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1921267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5963" indent="-274638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172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43050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8437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415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987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559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131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E9B478DD-2365-4075-A120-72FA8A67C9B6}" type="slidenum">
              <a:rPr lang="de-DE" altLang="de-DE" smtClean="0"/>
              <a:pPr>
                <a:spcBef>
                  <a:spcPct val="0"/>
                </a:spcBef>
              </a:pPr>
              <a:t>10</a:t>
            </a:fld>
            <a:endParaRPr lang="de-DE" altLang="de-DE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27018282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5963" indent="-274638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172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43050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8437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415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987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559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131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7131116A-1F94-474F-9312-60AB7944F061}" type="slidenum">
              <a:rPr lang="de-DE" altLang="de-DE" smtClean="0"/>
              <a:pPr>
                <a:spcBef>
                  <a:spcPct val="0"/>
                </a:spcBef>
              </a:pPr>
              <a:t>11</a:t>
            </a:fld>
            <a:endParaRPr lang="de-DE" altLang="de-DE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de-DE" dirty="0" smtClean="0"/>
          </a:p>
        </p:txBody>
      </p:sp>
    </p:spTree>
    <p:extLst>
      <p:ext uri="{BB962C8B-B14F-4D97-AF65-F5344CB8AC3E}">
        <p14:creationId xmlns:p14="http://schemas.microsoft.com/office/powerpoint/2010/main" val="36784935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5963" indent="-274638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172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43050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8437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415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987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559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131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7131116A-1F94-474F-9312-60AB7944F061}" type="slidenum">
              <a:rPr lang="de-DE" altLang="de-DE" smtClean="0"/>
              <a:pPr>
                <a:spcBef>
                  <a:spcPct val="0"/>
                </a:spcBef>
              </a:pPr>
              <a:t>12</a:t>
            </a:fld>
            <a:endParaRPr lang="de-DE" altLang="de-DE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de-DE" dirty="0" smtClean="0"/>
          </a:p>
        </p:txBody>
      </p:sp>
    </p:spTree>
    <p:extLst>
      <p:ext uri="{BB962C8B-B14F-4D97-AF65-F5344CB8AC3E}">
        <p14:creationId xmlns:p14="http://schemas.microsoft.com/office/powerpoint/2010/main" val="10664437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5963" indent="-274638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172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43050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8437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415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987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559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131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E9B478DD-2365-4075-A120-72FA8A67C9B6}" type="slidenum">
              <a:rPr lang="de-DE" altLang="de-DE" smtClean="0"/>
              <a:pPr>
                <a:spcBef>
                  <a:spcPct val="0"/>
                </a:spcBef>
              </a:pPr>
              <a:t>13</a:t>
            </a:fld>
            <a:endParaRPr lang="de-DE" altLang="de-DE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25895220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5963" indent="-274638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172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43050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8437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415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987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559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131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B86C3C55-3F5A-4454-A352-911AE5AE6E06}" type="slidenum">
              <a:rPr lang="de-DE" altLang="de-DE" smtClean="0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14</a:t>
            </a:fld>
            <a:endParaRPr lang="de-DE" altLang="de-DE" smtClean="0">
              <a:solidFill>
                <a:prstClr val="black"/>
              </a:solidFill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14799278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5963" indent="-274638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172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43050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8437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415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987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559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131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B86C3C55-3F5A-4454-A352-911AE5AE6E06}" type="slidenum">
              <a:rPr lang="de-DE" altLang="de-DE" smtClean="0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15</a:t>
            </a:fld>
            <a:endParaRPr lang="de-DE" altLang="de-DE" smtClean="0">
              <a:solidFill>
                <a:prstClr val="black"/>
              </a:solidFill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21477330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5963" indent="-274638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172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43050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8437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415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987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559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131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B86C3C55-3F5A-4454-A352-911AE5AE6E06}" type="slidenum">
              <a:rPr lang="de-DE" altLang="de-DE" smtClean="0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16</a:t>
            </a:fld>
            <a:endParaRPr lang="de-DE" altLang="de-DE" smtClean="0">
              <a:solidFill>
                <a:prstClr val="black"/>
              </a:solidFill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17283374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5963" indent="-274638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172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43050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8437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415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987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559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131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B86C3C55-3F5A-4454-A352-911AE5AE6E06}" type="slidenum">
              <a:rPr lang="de-DE" altLang="de-DE" smtClean="0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17</a:t>
            </a:fld>
            <a:endParaRPr lang="de-DE" altLang="de-DE" smtClean="0">
              <a:solidFill>
                <a:prstClr val="black"/>
              </a:solidFill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13092491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5963" indent="-274638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172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43050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8437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415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987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559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131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B86C3C55-3F5A-4454-A352-911AE5AE6E06}" type="slidenum">
              <a:rPr lang="de-DE" altLang="de-DE" smtClean="0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18</a:t>
            </a:fld>
            <a:endParaRPr lang="de-DE" altLang="de-DE" smtClean="0">
              <a:solidFill>
                <a:prstClr val="black"/>
              </a:solidFill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35634107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5963" indent="-274638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172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43050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8437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415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987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559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131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B86C3C55-3F5A-4454-A352-911AE5AE6E06}" type="slidenum">
              <a:rPr lang="de-DE" altLang="de-DE" smtClean="0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19</a:t>
            </a:fld>
            <a:endParaRPr lang="de-DE" altLang="de-DE" smtClean="0">
              <a:solidFill>
                <a:prstClr val="black"/>
              </a:solidFill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24919891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757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1757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1757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1757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1757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DE7C3649-8009-4303-8D80-5AC37F5F77CC}" type="slidenum">
              <a:rPr lang="de-DE" altLang="de-DE" sz="1200">
                <a:solidFill>
                  <a:prstClr val="black"/>
                </a:solidFill>
                <a:latin typeface="Times New Roman" pitchFamily="18" charset="0"/>
              </a:rPr>
              <a:pPr/>
              <a:t>2</a:t>
            </a:fld>
            <a:endParaRPr lang="de-DE" altLang="de-DE" sz="12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5543163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5963" indent="-274638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172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43050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8437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415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987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559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131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E9B478DD-2365-4075-A120-72FA8A67C9B6}" type="slidenum">
              <a:rPr lang="de-DE" altLang="de-DE" smtClean="0"/>
              <a:pPr>
                <a:spcBef>
                  <a:spcPct val="0"/>
                </a:spcBef>
              </a:pPr>
              <a:t>20</a:t>
            </a:fld>
            <a:endParaRPr lang="de-DE" altLang="de-DE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17015319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5963" indent="-274638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172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43050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8437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415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987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559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131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E9B478DD-2365-4075-A120-72FA8A67C9B6}" type="slidenum">
              <a:rPr lang="de-DE" altLang="de-DE" smtClean="0"/>
              <a:pPr>
                <a:spcBef>
                  <a:spcPct val="0"/>
                </a:spcBef>
              </a:pPr>
              <a:t>21</a:t>
            </a:fld>
            <a:endParaRPr lang="de-DE" altLang="de-DE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18725178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5963" indent="-274638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172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43050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8437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415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987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559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131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E9B478DD-2365-4075-A120-72FA8A67C9B6}" type="slidenum">
              <a:rPr lang="de-DE" altLang="de-DE" smtClean="0"/>
              <a:pPr>
                <a:spcBef>
                  <a:spcPct val="0"/>
                </a:spcBef>
              </a:pPr>
              <a:t>22</a:t>
            </a:fld>
            <a:endParaRPr lang="de-DE" altLang="de-DE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29893188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5963" indent="-274638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172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43050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8437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415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987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559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131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E9B478DD-2365-4075-A120-72FA8A67C9B6}" type="slidenum">
              <a:rPr lang="de-DE" altLang="de-DE" smtClean="0"/>
              <a:pPr>
                <a:spcBef>
                  <a:spcPct val="0"/>
                </a:spcBef>
              </a:pPr>
              <a:t>23</a:t>
            </a:fld>
            <a:endParaRPr lang="de-DE" altLang="de-DE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26138833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5963" indent="-274638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172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43050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8437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415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987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559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131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E9B478DD-2365-4075-A120-72FA8A67C9B6}" type="slidenum">
              <a:rPr lang="de-DE" altLang="de-DE" smtClean="0"/>
              <a:pPr>
                <a:spcBef>
                  <a:spcPct val="0"/>
                </a:spcBef>
              </a:pPr>
              <a:t>24</a:t>
            </a:fld>
            <a:endParaRPr lang="de-DE" altLang="de-DE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1872482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5963" indent="-274638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172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43050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8437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415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987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559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131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E9B478DD-2365-4075-A120-72FA8A67C9B6}" type="slidenum">
              <a:rPr lang="de-DE" altLang="de-DE" smtClean="0"/>
              <a:pPr>
                <a:spcBef>
                  <a:spcPct val="0"/>
                </a:spcBef>
              </a:pPr>
              <a:t>25</a:t>
            </a:fld>
            <a:endParaRPr lang="de-DE" altLang="de-DE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40541270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5963" indent="-274638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172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43050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8437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415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987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559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131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E9B478DD-2365-4075-A120-72FA8A67C9B6}" type="slidenum">
              <a:rPr lang="de-DE" altLang="de-DE" smtClean="0"/>
              <a:pPr>
                <a:spcBef>
                  <a:spcPct val="0"/>
                </a:spcBef>
              </a:pPr>
              <a:t>26</a:t>
            </a:fld>
            <a:endParaRPr lang="de-DE" altLang="de-DE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42104144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757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1757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1757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1757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17575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175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D0B748BE-F640-4C9D-8A12-253B503926DC}" type="slidenum">
              <a:rPr lang="de-DE" altLang="de-DE" sz="1200">
                <a:solidFill>
                  <a:prstClr val="black"/>
                </a:solidFill>
                <a:latin typeface="Times New Roman" pitchFamily="18" charset="0"/>
              </a:rPr>
              <a:pPr/>
              <a:t>27</a:t>
            </a:fld>
            <a:endParaRPr lang="de-DE" altLang="de-DE" sz="12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4538"/>
            <a:ext cx="4965700" cy="3724275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16463"/>
            <a:ext cx="4984750" cy="4465637"/>
          </a:xfrm>
          <a:noFill/>
        </p:spPr>
        <p:txBody>
          <a:bodyPr lIns="94824" tIns="47416" rIns="94824" bIns="47416"/>
          <a:lstStyle/>
          <a:p>
            <a:pPr eaLnBrk="1" hangingPunct="1"/>
            <a:r>
              <a:rPr lang="de-DE" altLang="de-DE" smtClean="0"/>
              <a:t>Conclusion slide</a:t>
            </a:r>
            <a:endParaRPr lang="de-DE" altLang="de-DE" noProof="1" smtClean="0"/>
          </a:p>
        </p:txBody>
      </p:sp>
    </p:spTree>
    <p:extLst>
      <p:ext uri="{BB962C8B-B14F-4D97-AF65-F5344CB8AC3E}">
        <p14:creationId xmlns:p14="http://schemas.microsoft.com/office/powerpoint/2010/main" val="13846781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5963" indent="-274638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172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43050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8437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415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987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559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131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7131116A-1F94-474F-9312-60AB7944F061}" type="slidenum">
              <a:rPr lang="de-DE" altLang="de-DE" smtClean="0"/>
              <a:pPr>
                <a:spcBef>
                  <a:spcPct val="0"/>
                </a:spcBef>
              </a:pPr>
              <a:t>3</a:t>
            </a:fld>
            <a:endParaRPr lang="de-DE" altLang="de-DE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1430256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5963" indent="-274638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172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43050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8437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415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987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559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131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B86C3C55-3F5A-4454-A352-911AE5AE6E06}" type="slidenum">
              <a:rPr lang="de-DE" altLang="de-DE" smtClean="0"/>
              <a:pPr>
                <a:spcBef>
                  <a:spcPct val="0"/>
                </a:spcBef>
              </a:pPr>
              <a:t>4</a:t>
            </a:fld>
            <a:endParaRPr lang="de-DE" altLang="de-DE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de-DE" dirty="0" smtClean="0"/>
          </a:p>
        </p:txBody>
      </p:sp>
    </p:spTree>
    <p:extLst>
      <p:ext uri="{BB962C8B-B14F-4D97-AF65-F5344CB8AC3E}">
        <p14:creationId xmlns:p14="http://schemas.microsoft.com/office/powerpoint/2010/main" val="7679043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5963" indent="-274638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172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43050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8437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415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987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559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131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B86C3C55-3F5A-4454-A352-911AE5AE6E06}" type="slidenum">
              <a:rPr lang="de-DE" altLang="de-DE" smtClean="0"/>
              <a:pPr>
                <a:spcBef>
                  <a:spcPct val="0"/>
                </a:spcBef>
              </a:pPr>
              <a:t>5</a:t>
            </a:fld>
            <a:endParaRPr lang="de-DE" altLang="de-DE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1683668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5963" indent="-274638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172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43050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8437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415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987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559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131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38F912D4-EEBD-44B3-B245-1B966F969143}" type="slidenum">
              <a:rPr lang="de-DE" altLang="de-DE" smtClean="0"/>
              <a:pPr>
                <a:spcBef>
                  <a:spcPct val="0"/>
                </a:spcBef>
              </a:pPr>
              <a:t>6</a:t>
            </a:fld>
            <a:endParaRPr lang="de-DE" altLang="de-DE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12314668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5963" indent="-274638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172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43050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8437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415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987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559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131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9AB75F1A-0E44-40AA-BF9B-092BDA12C65A}" type="slidenum">
              <a:rPr lang="de-DE" altLang="de-DE" smtClean="0"/>
              <a:pPr>
                <a:spcBef>
                  <a:spcPct val="0"/>
                </a:spcBef>
              </a:pPr>
              <a:t>7</a:t>
            </a:fld>
            <a:endParaRPr lang="de-DE" altLang="de-DE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37714948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5963" indent="-274638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172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43050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8437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415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987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559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131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E9B478DD-2365-4075-A120-72FA8A67C9B6}" type="slidenum">
              <a:rPr lang="de-DE" altLang="de-DE" smtClean="0"/>
              <a:pPr>
                <a:spcBef>
                  <a:spcPct val="0"/>
                </a:spcBef>
              </a:pPr>
              <a:t>8</a:t>
            </a:fld>
            <a:endParaRPr lang="de-DE" altLang="de-DE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15037606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15963" indent="-274638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0172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43050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1984375" indent="-219075" defTabSz="91598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415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8987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3559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13175" indent="-219075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E9B478DD-2365-4075-A120-72FA8A67C9B6}" type="slidenum">
              <a:rPr lang="de-DE" altLang="de-DE" smtClean="0"/>
              <a:pPr>
                <a:spcBef>
                  <a:spcPct val="0"/>
                </a:spcBef>
              </a:pPr>
              <a:t>9</a:t>
            </a:fld>
            <a:endParaRPr lang="de-DE" altLang="de-DE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de-DE" smtClean="0"/>
          </a:p>
        </p:txBody>
      </p:sp>
    </p:spTree>
    <p:extLst>
      <p:ext uri="{BB962C8B-B14F-4D97-AF65-F5344CB8AC3E}">
        <p14:creationId xmlns:p14="http://schemas.microsoft.com/office/powerpoint/2010/main" val="3967216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179388" y="6092825"/>
            <a:ext cx="12573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100000"/>
              </a:lnSpc>
              <a:defRPr sz="1200"/>
            </a:lvl1pPr>
          </a:lstStyle>
          <a:p>
            <a:pPr>
              <a:defRPr/>
            </a:pPr>
            <a:r>
              <a:rPr lang="de-DE" altLang="de-DE"/>
              <a:t> Page </a:t>
            </a:r>
            <a:fld id="{D644510F-837C-4CD6-B83E-D185DBF4C3EB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575822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6917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6437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62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1217472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4567914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414391514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0290201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8878967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627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800806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540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248565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83415702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4111521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4859342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3" name="Text Box 4"/>
          <p:cNvSpPr txBox="1">
            <a:spLocks noChangeArrowheads="1"/>
          </p:cNvSpPr>
          <p:nvPr userDrawn="1"/>
        </p:nvSpPr>
        <p:spPr bwMode="auto">
          <a:xfrm>
            <a:off x="395412" y="6408738"/>
            <a:ext cx="6048796" cy="190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sk-SK" sz="1000" b="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VI. košická konferencia klinických fyzikov SR</a:t>
            </a:r>
            <a:r>
              <a:rPr lang="en-US" sz="1000" b="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, 13.</a:t>
            </a:r>
            <a:r>
              <a:rPr lang="sk-SK" sz="1000" b="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 - 14.10</a:t>
            </a:r>
            <a:r>
              <a:rPr lang="en-US" sz="1000" b="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.2016</a:t>
            </a:r>
            <a:endParaRPr lang="en-US" sz="1000" b="1" i="0" kern="1200" dirty="0">
              <a:solidFill>
                <a:schemeClr val="tx1"/>
              </a:solidFill>
              <a:effectLst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936" y="6237312"/>
            <a:ext cx="1970544" cy="476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9630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1855681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1195687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1050320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4050960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94284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9630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5442468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0346040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7755098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7703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7192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3940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041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368033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1574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.jpe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TW_Logo_standard_600"/>
          <p:cNvPicPr>
            <a:picLocks noChangeAspect="1" noChangeArrowheads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702" y="44624"/>
            <a:ext cx="1274762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Line 3"/>
          <p:cNvSpPr>
            <a:spLocks noChangeShapeType="1"/>
          </p:cNvSpPr>
          <p:nvPr userDrawn="1"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lnSpc>
                <a:spcPct val="100000"/>
              </a:lnSpc>
            </a:pPr>
            <a:endParaRPr lang="de-DE" sz="2000" smtClean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952" y="6336631"/>
            <a:ext cx="1970544" cy="476745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 userDrawn="1"/>
        </p:nvSpPr>
        <p:spPr bwMode="auto">
          <a:xfrm>
            <a:off x="827584" y="6478602"/>
            <a:ext cx="6048796" cy="190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sk-SK" sz="1000" b="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VI. košická konferencia klinických fyzikov SR</a:t>
            </a:r>
            <a:r>
              <a:rPr lang="en-US" sz="1000" b="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, 13.</a:t>
            </a:r>
            <a:r>
              <a:rPr lang="sk-SK" sz="1000" b="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 - 14.10</a:t>
            </a:r>
            <a:r>
              <a:rPr lang="en-US" sz="1000" b="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.2016</a:t>
            </a:r>
            <a:endParaRPr lang="en-US" sz="1000" b="1" i="0" kern="1200" dirty="0">
              <a:solidFill>
                <a:schemeClr val="tx1"/>
              </a:solidFill>
              <a:effectLst/>
              <a:latin typeface="Arial" charset="0"/>
              <a:ea typeface="+mn-ea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  <p:sldLayoutId id="2147483817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5pPr>
      <a:lvl6pPr marL="457200"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6pPr>
      <a:lvl7pPr marL="914400"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7pPr>
      <a:lvl8pPr marL="1371600"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8pPr>
      <a:lvl9pPr marL="1828800"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Line 15"/>
          <p:cNvSpPr>
            <a:spLocks noChangeShapeType="1"/>
          </p:cNvSpPr>
          <p:nvPr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lnSpc>
                <a:spcPct val="100000"/>
              </a:lnSpc>
            </a:pPr>
            <a:endParaRPr lang="de-DE" sz="2000" smtClean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766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  <p:sldLayoutId id="2147483831" r:id="rId1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5pPr>
      <a:lvl6pPr marL="457200"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6pPr>
      <a:lvl7pPr marL="914400"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7pPr>
      <a:lvl8pPr marL="1371600"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8pPr>
      <a:lvl9pPr marL="1828800"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TW_Logo_standard_60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58750"/>
            <a:ext cx="1274762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lnSpc>
                <a:spcPct val="100000"/>
              </a:lnSpc>
            </a:pPr>
            <a:endParaRPr lang="de-DE" sz="2000" smtClean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405" y="6237312"/>
            <a:ext cx="1970544" cy="476745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 userDrawn="1"/>
        </p:nvSpPr>
        <p:spPr bwMode="auto">
          <a:xfrm>
            <a:off x="827584" y="6478602"/>
            <a:ext cx="6048796" cy="190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sk-SK" sz="1000" b="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VI. košická konferencia klinických fyzikov SR</a:t>
            </a:r>
            <a:r>
              <a:rPr lang="en-US" sz="1000" b="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, 13.</a:t>
            </a:r>
            <a:r>
              <a:rPr lang="sk-SK" sz="1000" b="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 - 14.10</a:t>
            </a:r>
            <a:r>
              <a:rPr lang="en-US" sz="1000" b="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.2016</a:t>
            </a:r>
            <a:endParaRPr lang="en-US" sz="1000" b="1" i="0" kern="1200" dirty="0">
              <a:solidFill>
                <a:schemeClr val="tx1"/>
              </a:solidFill>
              <a:effectLst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249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5pPr>
      <a:lvl6pPr marL="457200"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6pPr>
      <a:lvl7pPr marL="914400"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7pPr>
      <a:lvl8pPr marL="1371600"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8pPr>
      <a:lvl9pPr marL="1828800"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lnSpc>
                <a:spcPct val="100000"/>
              </a:lnSpc>
            </a:pPr>
            <a:endParaRPr lang="de-DE" sz="2000" smtClean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6" name="Picture 2" descr="PTW_Logo_standard_600"/>
          <p:cNvPicPr>
            <a:picLocks noChangeAspect="1" noChangeArrowheads="1"/>
          </p:cNvPicPr>
          <p:nvPr userDrawn="1"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58750"/>
            <a:ext cx="1274762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3"/>
          <p:cNvSpPr>
            <a:spLocks noChangeShapeType="1"/>
          </p:cNvSpPr>
          <p:nvPr userDrawn="1"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lnSpc>
                <a:spcPct val="100000"/>
              </a:lnSpc>
            </a:pPr>
            <a:endParaRPr lang="de-DE" sz="2000" smtClean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405" y="6130059"/>
            <a:ext cx="1970544" cy="476745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 userDrawn="1"/>
        </p:nvSpPr>
        <p:spPr bwMode="auto">
          <a:xfrm>
            <a:off x="827584" y="6408738"/>
            <a:ext cx="6048796" cy="190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sk-SK" sz="1000" b="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VI. košická konferencia klinických fyzikov SR</a:t>
            </a:r>
            <a:r>
              <a:rPr lang="en-US" sz="1000" b="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, 13.</a:t>
            </a:r>
            <a:r>
              <a:rPr lang="sk-SK" sz="1000" b="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 - 14.10</a:t>
            </a:r>
            <a:r>
              <a:rPr lang="en-US" sz="1000" b="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.2016</a:t>
            </a:r>
            <a:endParaRPr lang="en-US" sz="1000" b="1" i="0" kern="1200" dirty="0">
              <a:solidFill>
                <a:schemeClr val="tx1"/>
              </a:solidFill>
              <a:effectLst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7040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5pPr>
      <a:lvl6pPr marL="457200"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6pPr>
      <a:lvl7pPr marL="914400"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7pPr>
      <a:lvl8pPr marL="1371600"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8pPr>
      <a:lvl9pPr marL="1828800" algn="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8" t="25777" r="17812" b="21239"/>
          <a:stretch>
            <a:fillRect/>
          </a:stretch>
        </p:blipFill>
        <p:spPr bwMode="auto">
          <a:xfrm>
            <a:off x="-1836738" y="-693738"/>
            <a:ext cx="11441113" cy="6527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395537" y="2276475"/>
            <a:ext cx="8208911" cy="1946275"/>
          </a:xfrm>
          <a:prstGeom prst="rect">
            <a:avLst/>
          </a:prstGeom>
          <a:solidFill>
            <a:srgbClr val="AF111D"/>
          </a:solidFill>
          <a:ln>
            <a:noFill/>
          </a:ln>
          <a:effectLst/>
        </p:spPr>
        <p:txBody>
          <a:bodyPr/>
          <a:lstStyle>
            <a:lvl1pPr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hangingPunct="0">
              <a:lnSpc>
                <a:spcPct val="90000"/>
              </a:lnSpc>
              <a:spcBef>
                <a:spcPts val="500"/>
              </a:spcBef>
              <a:defRPr/>
            </a:pPr>
            <a:endParaRPr lang="de-DE" altLang="de-DE" sz="1000" b="1" dirty="0" smtClean="0">
              <a:solidFill>
                <a:srgbClr val="FFFFFF"/>
              </a:solidFill>
            </a:endParaRPr>
          </a:p>
          <a:p>
            <a:pPr marL="265113" eaLnBrk="0" hangingPunct="0">
              <a:lnSpc>
                <a:spcPct val="90000"/>
              </a:lnSpc>
              <a:spcBef>
                <a:spcPts val="500"/>
              </a:spcBef>
              <a:defRPr/>
            </a:pPr>
            <a:r>
              <a:rPr lang="sk-SK" altLang="de-DE" sz="3400" b="1" dirty="0" smtClean="0">
                <a:solidFill>
                  <a:srgbClr val="FFFFFF"/>
                </a:solidFill>
              </a:rPr>
              <a:t>Prehľad noviniek za obdobie 2015/16</a:t>
            </a:r>
            <a:endParaRPr lang="de-DE" altLang="de-DE" sz="3400" b="1" baseline="30000" dirty="0" smtClean="0">
              <a:solidFill>
                <a:srgbClr val="FFFFFF"/>
              </a:solidFill>
            </a:endParaRPr>
          </a:p>
          <a:p>
            <a:pPr marL="265113" eaLnBrk="0" hangingPunct="0">
              <a:lnSpc>
                <a:spcPct val="90000"/>
              </a:lnSpc>
              <a:defRPr/>
            </a:pPr>
            <a:r>
              <a:rPr lang="de-DE" altLang="de-DE" sz="2400" b="1" dirty="0" smtClean="0">
                <a:solidFill>
                  <a:srgbClr val="FFFFFF"/>
                </a:solidFill>
              </a:rPr>
              <a:t>Ivo </a:t>
            </a:r>
            <a:r>
              <a:rPr lang="sk-SK" altLang="de-DE" sz="2400" b="1" dirty="0" smtClean="0">
                <a:solidFill>
                  <a:srgbClr val="FFFFFF"/>
                </a:solidFill>
              </a:rPr>
              <a:t>Čáp</a:t>
            </a:r>
            <a:r>
              <a:rPr lang="de-DE" altLang="de-DE" sz="2400" b="1" dirty="0" smtClean="0">
                <a:solidFill>
                  <a:srgbClr val="FFFFFF"/>
                </a:solidFill>
              </a:rPr>
              <a:t> </a:t>
            </a:r>
          </a:p>
          <a:p>
            <a:pPr marL="265113" eaLnBrk="0" hangingPunct="0">
              <a:lnSpc>
                <a:spcPct val="40000"/>
              </a:lnSpc>
              <a:defRPr/>
            </a:pPr>
            <a:r>
              <a:rPr lang="en-US" altLang="de-DE" sz="2200" dirty="0" smtClean="0">
                <a:solidFill>
                  <a:srgbClr val="FFFFFF"/>
                </a:solidFill>
              </a:rPr>
              <a:t>CANBERRA-PACKARD s.r.o.</a:t>
            </a:r>
            <a:endParaRPr lang="de-DE" altLang="de-DE" sz="1000" dirty="0" smtClean="0">
              <a:solidFill>
                <a:srgbClr val="FFFFFF"/>
              </a:solidFill>
            </a:endParaRPr>
          </a:p>
          <a:p>
            <a:pPr marL="265113" eaLnBrk="0" hangingPunct="0">
              <a:lnSpc>
                <a:spcPct val="40000"/>
              </a:lnSpc>
              <a:defRPr/>
            </a:pPr>
            <a:endParaRPr lang="de-DE" altLang="de-DE" sz="10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512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10"/>
          <p:cNvSpPr>
            <a:spLocks noChangeArrowheads="1"/>
          </p:cNvSpPr>
          <p:nvPr/>
        </p:nvSpPr>
        <p:spPr bwMode="gray">
          <a:xfrm>
            <a:off x="179388" y="693738"/>
            <a:ext cx="85693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endParaRPr lang="de-DE" altLang="de-DE" sz="3200" b="1" noProof="1"/>
          </a:p>
        </p:txBody>
      </p:sp>
      <p:sp>
        <p:nvSpPr>
          <p:cNvPr id="10246" name="Rectangle 10"/>
          <p:cNvSpPr>
            <a:spLocks noChangeArrowheads="1"/>
          </p:cNvSpPr>
          <p:nvPr/>
        </p:nvSpPr>
        <p:spPr bwMode="gray">
          <a:xfrm>
            <a:off x="179388" y="114300"/>
            <a:ext cx="41433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de-DE" altLang="de-DE" sz="1400" b="1" dirty="0" smtClean="0"/>
              <a:t>T-REF</a:t>
            </a:r>
            <a:endParaRPr lang="de-DE" altLang="de-DE" sz="1400" i="1" baseline="30000" dirty="0">
              <a:cs typeface="Arial" charset="0"/>
            </a:endParaRPr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gray">
          <a:xfrm>
            <a:off x="323528" y="617539"/>
            <a:ext cx="8352928" cy="50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de-DE" sz="2800" b="1" dirty="0" err="1" smtClean="0">
                <a:solidFill>
                  <a:srgbClr val="AF111D"/>
                </a:solidFill>
              </a:rPr>
              <a:t>Referen</a:t>
            </a:r>
            <a:r>
              <a:rPr lang="sk-SK" altLang="de-DE" sz="2800" b="1" dirty="0" smtClean="0">
                <a:solidFill>
                  <a:srgbClr val="AF111D"/>
                </a:solidFill>
              </a:rPr>
              <a:t>čná komora T-REF</a:t>
            </a:r>
            <a:endParaRPr lang="de-DE" altLang="de-DE" sz="2800" b="1" noProof="1">
              <a:solidFill>
                <a:srgbClr val="AF111D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128" y="1700808"/>
            <a:ext cx="5499000" cy="264866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40152" y="1410296"/>
            <a:ext cx="3203848" cy="4681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4"/>
              </a:buBlip>
            </a:pPr>
            <a:r>
              <a:rPr lang="de-DE" altLang="de-DE" dirty="0" smtClean="0"/>
              <a:t> </a:t>
            </a:r>
            <a:r>
              <a:rPr lang="sk-SK" altLang="de-DE" sz="1600" dirty="0" smtClean="0"/>
              <a:t>t</a:t>
            </a:r>
            <a:r>
              <a:rPr lang="de-DE" altLang="de-DE" sz="1600" dirty="0" smtClean="0"/>
              <a:t>ran</a:t>
            </a:r>
            <a:r>
              <a:rPr lang="sk-SK" altLang="de-DE" sz="1600" dirty="0" smtClean="0"/>
              <a:t>s</a:t>
            </a:r>
            <a:r>
              <a:rPr lang="de-DE" altLang="de-DE" sz="1600" dirty="0" smtClean="0"/>
              <a:t>parentn</a:t>
            </a:r>
            <a:r>
              <a:rPr lang="sk-SK" altLang="de-DE" sz="1600" dirty="0" smtClean="0"/>
              <a:t>á k</a:t>
            </a:r>
            <a:r>
              <a:rPr lang="en-US" altLang="de-DE" sz="1600" dirty="0" err="1" smtClean="0"/>
              <a:t>omora</a:t>
            </a:r>
            <a:r>
              <a:rPr lang="en-US" altLang="de-DE" sz="1600" dirty="0" smtClean="0"/>
              <a:t> </a:t>
            </a:r>
            <a:r>
              <a:rPr lang="sk-SK" altLang="de-DE" sz="1600" dirty="0" smtClean="0"/>
              <a:t>s veľkým zberným objemom (10,5 cm</a:t>
            </a:r>
            <a:r>
              <a:rPr lang="sk-SK" altLang="de-DE" sz="1600" baseline="30000" dirty="0" smtClean="0"/>
              <a:t>3</a:t>
            </a:r>
            <a:r>
              <a:rPr lang="sk-SK" altLang="de-DE" sz="1600" dirty="0" smtClean="0"/>
              <a:t>)</a:t>
            </a:r>
            <a:endParaRPr lang="de-DE" altLang="de-DE" dirty="0" smtClean="0"/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4"/>
              </a:buBlip>
            </a:pPr>
            <a:r>
              <a:rPr lang="de-DE" altLang="de-DE" dirty="0" smtClean="0"/>
              <a:t> </a:t>
            </a:r>
            <a:r>
              <a:rPr lang="sk-SK" altLang="de-DE" sz="1600" dirty="0" smtClean="0"/>
              <a:t>veľmi nízka celková plošná hustota 206 mg/cm</a:t>
            </a:r>
            <a:r>
              <a:rPr lang="sk-SK" altLang="de-DE" sz="1600" baseline="30000" dirty="0" smtClean="0"/>
              <a:t>2</a:t>
            </a:r>
            <a:endParaRPr lang="de-DE" altLang="de-DE" dirty="0"/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4"/>
              </a:buBlip>
            </a:pPr>
            <a:r>
              <a:rPr lang="de-DE" altLang="de-DE" dirty="0"/>
              <a:t> </a:t>
            </a:r>
            <a:r>
              <a:rPr lang="en-US" altLang="de-DE" sz="1600" dirty="0" err="1" smtClean="0"/>
              <a:t>nemerate</a:t>
            </a:r>
            <a:r>
              <a:rPr lang="sk-SK" altLang="de-DE" sz="1600" dirty="0" smtClean="0"/>
              <a:t>ľná perturbácia zväzku</a:t>
            </a:r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4"/>
              </a:buBlip>
            </a:pPr>
            <a:r>
              <a:rPr lang="sk-SK" sz="1600" dirty="0"/>
              <a:t> </a:t>
            </a:r>
            <a:r>
              <a:rPr lang="sk-SK" sz="1600" dirty="0" smtClean="0"/>
              <a:t>silný a veľmi stabilný signál</a:t>
            </a:r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4"/>
              </a:buBlip>
            </a:pPr>
            <a:r>
              <a:rPr lang="sk-SK" sz="1600" dirty="0"/>
              <a:t> </a:t>
            </a:r>
            <a:r>
              <a:rPr lang="en-US" sz="1600" dirty="0" smtClean="0"/>
              <a:t>be</a:t>
            </a:r>
            <a:r>
              <a:rPr lang="sk-SK" sz="1600" dirty="0" smtClean="0"/>
              <a:t>z vplyvu vibrácií</a:t>
            </a:r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4"/>
              </a:buBlip>
            </a:pPr>
            <a:r>
              <a:rPr lang="sk-SK" sz="1600" dirty="0"/>
              <a:t> </a:t>
            </a:r>
            <a:r>
              <a:rPr lang="sk-SK" sz="1600" dirty="0" smtClean="0"/>
              <a:t>bez kontaktu s hlavicou LINACu - žiadny accessory tray, bez teplotných driftov</a:t>
            </a:r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4"/>
              </a:buBlip>
            </a:pPr>
            <a:r>
              <a:rPr lang="sk-SK" sz="1600" dirty="0"/>
              <a:t> </a:t>
            </a:r>
            <a:r>
              <a:rPr lang="sk-SK" sz="1600" dirty="0" smtClean="0"/>
              <a:t>pokrýva celý rozsah použitia pre malé polia</a:t>
            </a:r>
            <a:endParaRPr lang="sk-SK" sz="1600" dirty="0"/>
          </a:p>
        </p:txBody>
      </p:sp>
    </p:spTree>
    <p:extLst>
      <p:ext uri="{BB962C8B-B14F-4D97-AF65-F5344CB8AC3E}">
        <p14:creationId xmlns:p14="http://schemas.microsoft.com/office/powerpoint/2010/main" val="317379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Line 9"/>
          <p:cNvSpPr>
            <a:spLocks noChangeShapeType="1"/>
          </p:cNvSpPr>
          <p:nvPr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3" name="Rectangle 10"/>
          <p:cNvSpPr>
            <a:spLocks noChangeArrowheads="1"/>
          </p:cNvSpPr>
          <p:nvPr/>
        </p:nvSpPr>
        <p:spPr bwMode="gray">
          <a:xfrm>
            <a:off x="179388" y="114300"/>
            <a:ext cx="41433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de-DE" altLang="de-DE" sz="1400" b="1" dirty="0" smtClean="0"/>
              <a:t>T-REF</a:t>
            </a:r>
            <a:endParaRPr lang="de-DE" altLang="de-DE" sz="1400" i="1" baseline="30000" dirty="0"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7" y="836712"/>
            <a:ext cx="3588399" cy="20882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019" y="3284984"/>
            <a:ext cx="3588399" cy="208823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836712"/>
            <a:ext cx="3404758" cy="481944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51520" y="2996952"/>
            <a:ext cx="3168352" cy="203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 smtClean="0"/>
              <a:t>Ľahké uchytenie na stenu vodného fantómu</a:t>
            </a:r>
            <a:endParaRPr lang="sk-SK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251520" y="5445166"/>
            <a:ext cx="3685898" cy="432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 smtClean="0"/>
              <a:t>Veľký priemer optimalizovaný pre veľmi nízku </a:t>
            </a:r>
          </a:p>
          <a:p>
            <a:endParaRPr lang="sk-SK" sz="1200" dirty="0"/>
          </a:p>
          <a:p>
            <a:r>
              <a:rPr lang="sk-SK" sz="1200" dirty="0" smtClean="0"/>
              <a:t>plošnú hustotu</a:t>
            </a:r>
            <a:endParaRPr lang="sk-SK" sz="1200" dirty="0"/>
          </a:p>
        </p:txBody>
      </p:sp>
    </p:spTree>
    <p:extLst>
      <p:ext uri="{BB962C8B-B14F-4D97-AF65-F5344CB8AC3E}">
        <p14:creationId xmlns:p14="http://schemas.microsoft.com/office/powerpoint/2010/main" val="346998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Line 9"/>
          <p:cNvSpPr>
            <a:spLocks noChangeShapeType="1"/>
          </p:cNvSpPr>
          <p:nvPr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3" name="Rectangle 10"/>
          <p:cNvSpPr>
            <a:spLocks noChangeArrowheads="1"/>
          </p:cNvSpPr>
          <p:nvPr/>
        </p:nvSpPr>
        <p:spPr bwMode="gray">
          <a:xfrm>
            <a:off x="179388" y="114300"/>
            <a:ext cx="41433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de-DE" altLang="de-DE" sz="1400" b="1" dirty="0" smtClean="0"/>
              <a:t>T-REF</a:t>
            </a:r>
            <a:endParaRPr lang="de-DE" altLang="de-DE" sz="1400" i="1" baseline="30000" dirty="0"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43" y="734404"/>
            <a:ext cx="3994719" cy="215014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19" y="3212976"/>
            <a:ext cx="3973743" cy="24146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082" y="734404"/>
            <a:ext cx="3663012" cy="5070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376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10"/>
          <p:cNvSpPr>
            <a:spLocks noChangeArrowheads="1"/>
          </p:cNvSpPr>
          <p:nvPr/>
        </p:nvSpPr>
        <p:spPr bwMode="gray">
          <a:xfrm>
            <a:off x="179388" y="693738"/>
            <a:ext cx="85693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endParaRPr lang="de-DE" altLang="de-DE" sz="3200" b="1" noProof="1"/>
          </a:p>
        </p:txBody>
      </p:sp>
      <p:sp>
        <p:nvSpPr>
          <p:cNvPr id="10246" name="Rectangle 10"/>
          <p:cNvSpPr>
            <a:spLocks noChangeArrowheads="1"/>
          </p:cNvSpPr>
          <p:nvPr/>
        </p:nvSpPr>
        <p:spPr bwMode="gray">
          <a:xfrm>
            <a:off x="179512" y="114300"/>
            <a:ext cx="41433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de-DE" altLang="de-DE" sz="1400" b="1" dirty="0" smtClean="0"/>
              <a:t>DICOM RT STUDIO</a:t>
            </a:r>
            <a:endParaRPr lang="de-DE" altLang="de-DE" sz="1400" i="1" baseline="30000" dirty="0">
              <a:cs typeface="Arial" charset="0"/>
            </a:endParaRPr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gray">
          <a:xfrm>
            <a:off x="323528" y="617539"/>
            <a:ext cx="8352928" cy="50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de-DE" sz="2800" b="1" dirty="0" smtClean="0">
                <a:solidFill>
                  <a:srgbClr val="AF111D"/>
                </a:solidFill>
              </a:rPr>
              <a:t>DICOM RT Studio</a:t>
            </a:r>
            <a:endParaRPr lang="de-DE" altLang="de-DE" sz="2800" b="1" noProof="1">
              <a:solidFill>
                <a:srgbClr val="AF111D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47" y="1188105"/>
            <a:ext cx="5724129" cy="308270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32048" y="4345764"/>
            <a:ext cx="8316416" cy="1603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4"/>
              </a:buBlip>
            </a:pPr>
            <a:r>
              <a:rPr lang="de-DE" altLang="de-DE" dirty="0" smtClean="0"/>
              <a:t> </a:t>
            </a:r>
            <a:r>
              <a:rPr lang="en-US" altLang="de-DE" sz="1600" dirty="0" smtClean="0"/>
              <a:t>pre</a:t>
            </a:r>
            <a:r>
              <a:rPr lang="sk-SK" altLang="de-DE" sz="1600" dirty="0" smtClean="0"/>
              <a:t>zeranie a vyhodnocovanie ožarovacích plánov a obrazov z rôznych zdrojov v jednom systéme</a:t>
            </a:r>
            <a:endParaRPr lang="de-DE" altLang="de-DE" dirty="0" smtClean="0"/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4"/>
              </a:buBlip>
            </a:pPr>
            <a:r>
              <a:rPr lang="de-DE" altLang="de-DE" dirty="0" smtClean="0"/>
              <a:t> </a:t>
            </a:r>
            <a:r>
              <a:rPr lang="sk-SK" altLang="de-DE" sz="1600" dirty="0" smtClean="0"/>
              <a:t>prístup ku všetkým plánovacím dátam z ľubovoľného PC, v ľubovoľnom čase</a:t>
            </a:r>
            <a:endParaRPr lang="de-DE" altLang="de-DE" dirty="0"/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4"/>
              </a:buBlip>
            </a:pPr>
            <a:r>
              <a:rPr lang="de-DE" altLang="de-DE" dirty="0"/>
              <a:t> </a:t>
            </a:r>
            <a:r>
              <a:rPr lang="sk-SK" altLang="de-DE" sz="1600" dirty="0" smtClean="0"/>
              <a:t>šetrí náklady na „workstation“ licencie TPS</a:t>
            </a:r>
          </a:p>
        </p:txBody>
      </p:sp>
    </p:spTree>
    <p:extLst>
      <p:ext uri="{BB962C8B-B14F-4D97-AF65-F5344CB8AC3E}">
        <p14:creationId xmlns:p14="http://schemas.microsoft.com/office/powerpoint/2010/main" val="41973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10"/>
          <p:cNvSpPr>
            <a:spLocks noChangeArrowheads="1"/>
          </p:cNvSpPr>
          <p:nvPr/>
        </p:nvSpPr>
        <p:spPr bwMode="gray">
          <a:xfrm>
            <a:off x="179388" y="693738"/>
            <a:ext cx="85693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endParaRPr lang="de-DE" altLang="de-DE" sz="3200" b="1" noProof="1">
              <a:solidFill>
                <a:srgbClr val="000000"/>
              </a:solidFill>
            </a:endParaRPr>
          </a:p>
        </p:txBody>
      </p:sp>
      <p:sp>
        <p:nvSpPr>
          <p:cNvPr id="4103" name="Line 10"/>
          <p:cNvSpPr>
            <a:spLocks noChangeShapeType="1"/>
          </p:cNvSpPr>
          <p:nvPr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1520" y="725488"/>
            <a:ext cx="792088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de-DE" altLang="de-DE" sz="2800" b="1" dirty="0" smtClean="0">
                <a:solidFill>
                  <a:srgbClr val="AF111D"/>
                </a:solidFill>
              </a:rPr>
              <a:t>DICOM RT Studi</a:t>
            </a:r>
            <a:r>
              <a:rPr lang="sk-SK" altLang="de-DE" sz="2800" b="1" dirty="0" smtClean="0">
                <a:solidFill>
                  <a:srgbClr val="AF111D"/>
                </a:solidFill>
              </a:rPr>
              <a:t>o</a:t>
            </a:r>
            <a:endParaRPr lang="de-DE" altLang="de-DE" sz="2800" b="1" noProof="1">
              <a:solidFill>
                <a:srgbClr val="AF111D"/>
              </a:solidFill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gray">
          <a:xfrm>
            <a:off x="467420" y="1700808"/>
            <a:ext cx="8137028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de-DE" altLang="de-DE" sz="1600" dirty="0" smtClean="0">
                <a:solidFill>
                  <a:srgbClr val="000000"/>
                </a:solidFill>
              </a:rPr>
              <a:t> </a:t>
            </a:r>
            <a:r>
              <a:rPr lang="en-US" altLang="de-DE" sz="1600" dirty="0" err="1" smtClean="0">
                <a:solidFill>
                  <a:srgbClr val="000000"/>
                </a:solidFill>
              </a:rPr>
              <a:t>komplexn</a:t>
            </a:r>
            <a:r>
              <a:rPr lang="sk-SK" altLang="de-DE" sz="1600" dirty="0" smtClean="0">
                <a:solidFill>
                  <a:srgbClr val="000000"/>
                </a:solidFill>
              </a:rPr>
              <a:t>é riešenie pre vizualizáciu a kontúrovanie v RT</a:t>
            </a: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sk-SK" altLang="de-DE" sz="1600" dirty="0" smtClean="0">
                <a:solidFill>
                  <a:srgbClr val="000000"/>
                </a:solidFill>
              </a:rPr>
              <a:t> nezávislé od TPS - prehliadanie ožarovacích plánov a multimodálnych obrazov kdekoľvek v sieti</a:t>
            </a:r>
            <a:endParaRPr lang="de-DE" altLang="de-DE" sz="1600" dirty="0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de-DE" altLang="de-DE" sz="1600" dirty="0">
                <a:solidFill>
                  <a:srgbClr val="000000"/>
                </a:solidFill>
              </a:rPr>
              <a:t> </a:t>
            </a:r>
            <a:r>
              <a:rPr lang="sk-SK" altLang="de-DE" sz="1600" dirty="0" smtClean="0">
                <a:solidFill>
                  <a:srgbClr val="000000"/>
                </a:solidFill>
              </a:rPr>
              <a:t>DICOM based - platforma nezávislá od predajcu, spĺňajúca právne požiadavky pre dlhodobú archiváciu a vyhľadávanie</a:t>
            </a:r>
            <a:endParaRPr lang="de-DE" altLang="de-DE" sz="1600" dirty="0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de-DE" altLang="de-DE" sz="1600" dirty="0">
                <a:solidFill>
                  <a:srgbClr val="000000"/>
                </a:solidFill>
              </a:rPr>
              <a:t> </a:t>
            </a:r>
            <a:r>
              <a:rPr lang="sk-SK" altLang="de-DE" sz="1600" dirty="0" smtClean="0">
                <a:solidFill>
                  <a:srgbClr val="000000"/>
                </a:solidFill>
              </a:rPr>
              <a:t>rýchle a pohodlné ranné kontroly údajov vybraných pacientov používajúc upravené zoznamy projektov</a:t>
            </a: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sk-SK" altLang="de-DE" sz="1600" dirty="0">
                <a:solidFill>
                  <a:srgbClr val="000000"/>
                </a:solidFill>
              </a:rPr>
              <a:t> </a:t>
            </a:r>
            <a:r>
              <a:rPr lang="sk-SK" altLang="de-DE" sz="1600" dirty="0" smtClean="0">
                <a:solidFill>
                  <a:srgbClr val="000000"/>
                </a:solidFill>
              </a:rPr>
              <a:t>univerzálny formát - ľahké získavanie dát pre štúdie a pacientske referencie</a:t>
            </a:r>
            <a:endParaRPr lang="de-DE" altLang="de-DE" sz="1600" dirty="0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150000"/>
              </a:lnSpc>
            </a:pPr>
            <a:endParaRPr lang="sk-SK" altLang="de-DE" sz="500" dirty="0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150000"/>
              </a:lnSpc>
            </a:pPr>
            <a:endParaRPr lang="sk-SK" altLang="de-DE" sz="1600" dirty="0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>
            <a:off x="179512" y="114300"/>
            <a:ext cx="41433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de-DE" altLang="de-DE" sz="1400" b="1" dirty="0" smtClean="0"/>
              <a:t>DICOM RT STUDIO</a:t>
            </a:r>
            <a:endParaRPr lang="de-DE" altLang="de-DE" sz="1400" i="1" baseline="300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59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10"/>
          <p:cNvSpPr>
            <a:spLocks noChangeArrowheads="1"/>
          </p:cNvSpPr>
          <p:nvPr/>
        </p:nvSpPr>
        <p:spPr bwMode="gray">
          <a:xfrm>
            <a:off x="179388" y="693738"/>
            <a:ext cx="85693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endParaRPr lang="de-DE" altLang="de-DE" sz="3200" b="1" noProof="1">
              <a:solidFill>
                <a:srgbClr val="000000"/>
              </a:solidFill>
            </a:endParaRPr>
          </a:p>
        </p:txBody>
      </p:sp>
      <p:sp>
        <p:nvSpPr>
          <p:cNvPr id="4103" name="Line 10"/>
          <p:cNvSpPr>
            <a:spLocks noChangeShapeType="1"/>
          </p:cNvSpPr>
          <p:nvPr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1520" y="725488"/>
            <a:ext cx="792088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de-DE" altLang="de-DE" sz="2800" b="1" dirty="0" smtClean="0">
                <a:solidFill>
                  <a:srgbClr val="AF111D"/>
                </a:solidFill>
              </a:rPr>
              <a:t>DICOM RT Studio </a:t>
            </a:r>
            <a:r>
              <a:rPr lang="sk-SK" altLang="de-DE" sz="2800" b="1" dirty="0" smtClean="0">
                <a:solidFill>
                  <a:srgbClr val="AF111D"/>
                </a:solidFill>
              </a:rPr>
              <a:t>- prehľad</a:t>
            </a:r>
            <a:endParaRPr lang="de-DE" altLang="de-DE" sz="2800" b="1" noProof="1">
              <a:solidFill>
                <a:srgbClr val="AF111D"/>
              </a:solidFill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gray">
          <a:xfrm>
            <a:off x="539552" y="3645024"/>
            <a:ext cx="8137028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de-DE" altLang="de-DE" b="1" dirty="0" smtClean="0">
                <a:solidFill>
                  <a:srgbClr val="000000"/>
                </a:solidFill>
              </a:rPr>
              <a:t>Podporovan</a:t>
            </a:r>
            <a:r>
              <a:rPr lang="sk-SK" altLang="de-DE" b="1" dirty="0" smtClean="0">
                <a:solidFill>
                  <a:srgbClr val="000000"/>
                </a:solidFill>
              </a:rPr>
              <a:t>í predajcovia/modality</a:t>
            </a:r>
            <a:r>
              <a:rPr lang="de-DE" altLang="de-DE" dirty="0" smtClean="0">
                <a:solidFill>
                  <a:srgbClr val="000000"/>
                </a:solidFill>
              </a:rPr>
              <a:t> </a:t>
            </a:r>
            <a:endParaRPr lang="sk-SK" altLang="de-DE" dirty="0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150000"/>
              </a:lnSpc>
            </a:pPr>
            <a:endParaRPr lang="sk-SK" altLang="de-DE" sz="700" dirty="0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sk-SK" altLang="de-DE" sz="1600" dirty="0" smtClean="0">
                <a:solidFill>
                  <a:srgbClr val="000000"/>
                </a:solidFill>
              </a:rPr>
              <a:t> </a:t>
            </a:r>
            <a:r>
              <a:rPr lang="sk-SK" altLang="de-DE" sz="1600" b="1" dirty="0" smtClean="0">
                <a:solidFill>
                  <a:srgbClr val="000000"/>
                </a:solidFill>
              </a:rPr>
              <a:t>TPS</a:t>
            </a:r>
            <a:r>
              <a:rPr lang="sk-SK" altLang="de-DE" sz="1600" dirty="0" smtClean="0">
                <a:solidFill>
                  <a:srgbClr val="000000"/>
                </a:solidFill>
              </a:rPr>
              <a:t>: Monaco, Eclipse, Pinnacle, XiO, CORVUS, TomoTherapy, Oncentra, MasterPlan, VariSeed, FlexiPlan, PrecisePlan</a:t>
            </a: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sk-SK" altLang="de-DE" sz="1600" dirty="0" smtClean="0">
                <a:solidFill>
                  <a:srgbClr val="000000"/>
                </a:solidFill>
              </a:rPr>
              <a:t> </a:t>
            </a:r>
            <a:r>
              <a:rPr lang="sk-SK" altLang="de-DE" sz="1600" b="1" dirty="0" smtClean="0">
                <a:solidFill>
                  <a:srgbClr val="000000"/>
                </a:solidFill>
              </a:rPr>
              <a:t>Liečebné modality</a:t>
            </a:r>
            <a:r>
              <a:rPr lang="sk-SK" altLang="de-DE" sz="1600" dirty="0" smtClean="0">
                <a:solidFill>
                  <a:srgbClr val="000000"/>
                </a:solidFill>
              </a:rPr>
              <a:t>: externá rádioterapia, brachyterapia</a:t>
            </a: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sk-SK" altLang="de-DE" sz="1600" b="1" dirty="0" smtClean="0">
                <a:solidFill>
                  <a:srgbClr val="000000"/>
                </a:solidFill>
              </a:rPr>
              <a:t> PACS</a:t>
            </a:r>
            <a:r>
              <a:rPr lang="sk-SK" altLang="de-DE" sz="1600" dirty="0" smtClean="0">
                <a:solidFill>
                  <a:srgbClr val="000000"/>
                </a:solidFill>
              </a:rPr>
              <a:t>: rozhrania do PACS systémov v zhode s DICOM RT</a:t>
            </a: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de-DE" altLang="de-DE" sz="1600" dirty="0" smtClean="0">
                <a:solidFill>
                  <a:srgbClr val="000000"/>
                </a:solidFill>
              </a:rPr>
              <a:t> </a:t>
            </a:r>
            <a:r>
              <a:rPr lang="sk-SK" altLang="de-DE" sz="1600" b="1" dirty="0" smtClean="0">
                <a:solidFill>
                  <a:srgbClr val="000000"/>
                </a:solidFill>
              </a:rPr>
              <a:t>Zobrazovacie modality</a:t>
            </a:r>
            <a:r>
              <a:rPr lang="sk-SK" altLang="de-DE" sz="1600" dirty="0" smtClean="0">
                <a:solidFill>
                  <a:srgbClr val="000000"/>
                </a:solidFill>
              </a:rPr>
              <a:t>: CT, CBCT, MR, PET</a:t>
            </a:r>
            <a:endParaRPr lang="de-DE" altLang="de-DE" sz="1600" dirty="0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150000"/>
              </a:lnSpc>
            </a:pPr>
            <a:endParaRPr lang="sk-SK" altLang="de-DE" sz="500" dirty="0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150000"/>
              </a:lnSpc>
            </a:pPr>
            <a:endParaRPr lang="sk-SK" altLang="de-DE" sz="1600" dirty="0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>
            <a:off x="179512" y="114300"/>
            <a:ext cx="41433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de-DE" altLang="de-DE" sz="1400" b="1" dirty="0" smtClean="0"/>
              <a:t>DICOM RT STUDIO</a:t>
            </a:r>
            <a:endParaRPr lang="de-DE" altLang="de-DE" sz="1400" i="1" baseline="30000" dirty="0">
              <a:cs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00150"/>
            <a:ext cx="5976664" cy="2341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479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10"/>
          <p:cNvSpPr>
            <a:spLocks noChangeArrowheads="1"/>
          </p:cNvSpPr>
          <p:nvPr/>
        </p:nvSpPr>
        <p:spPr bwMode="gray">
          <a:xfrm>
            <a:off x="179388" y="693738"/>
            <a:ext cx="85693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endParaRPr lang="de-DE" altLang="de-DE" sz="3200" b="1" noProof="1">
              <a:solidFill>
                <a:srgbClr val="000000"/>
              </a:solidFill>
            </a:endParaRPr>
          </a:p>
        </p:txBody>
      </p:sp>
      <p:sp>
        <p:nvSpPr>
          <p:cNvPr id="4103" name="Line 10"/>
          <p:cNvSpPr>
            <a:spLocks noChangeShapeType="1"/>
          </p:cNvSpPr>
          <p:nvPr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1520" y="725488"/>
            <a:ext cx="792088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de-DE" altLang="de-DE" sz="2800" b="1" dirty="0" smtClean="0">
                <a:solidFill>
                  <a:srgbClr val="AF111D"/>
                </a:solidFill>
              </a:rPr>
              <a:t>RT </a:t>
            </a:r>
            <a:r>
              <a:rPr lang="sk-SK" altLang="de-DE" sz="2800" b="1" dirty="0" smtClean="0">
                <a:solidFill>
                  <a:srgbClr val="AF111D"/>
                </a:solidFill>
              </a:rPr>
              <a:t>Viewer </a:t>
            </a:r>
            <a:r>
              <a:rPr lang="sk-SK" altLang="de-DE" sz="2400" b="1" dirty="0" smtClean="0">
                <a:solidFill>
                  <a:srgbClr val="AF111D"/>
                </a:solidFill>
              </a:rPr>
              <a:t>- možnosti</a:t>
            </a:r>
            <a:endParaRPr lang="de-DE" altLang="de-DE" sz="2800" b="1" noProof="1">
              <a:solidFill>
                <a:srgbClr val="AF111D"/>
              </a:solidFill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>
            <a:off x="179512" y="114300"/>
            <a:ext cx="41433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de-DE" altLang="de-DE" sz="1400" b="1" dirty="0" smtClean="0"/>
              <a:t>DICOM RT STUDIO</a:t>
            </a:r>
            <a:endParaRPr lang="de-DE" altLang="de-DE" sz="1400" i="1" baseline="30000" dirty="0">
              <a:cs typeface="Arial" charset="0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323528" y="1268760"/>
            <a:ext cx="8280920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sk-SK" altLang="de-DE" sz="1200" b="1" dirty="0" smtClean="0">
                <a:solidFill>
                  <a:srgbClr val="000000"/>
                </a:solidFill>
              </a:rPr>
              <a:t>Dávka</a:t>
            </a: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de-DE" altLang="de-DE" sz="1200" dirty="0" smtClean="0">
                <a:solidFill>
                  <a:srgbClr val="000000"/>
                </a:solidFill>
              </a:rPr>
              <a:t> </a:t>
            </a:r>
            <a:r>
              <a:rPr lang="sk-SK" altLang="de-DE" sz="1200" dirty="0" smtClean="0">
                <a:solidFill>
                  <a:srgbClr val="000000"/>
                </a:solidFill>
              </a:rPr>
              <a:t>2D izodózy, dávkový „colorwash“, 3D sieť v objemovom zobrazení, užívateľom definované viditeľné hodnoty dávky, absolútna/normalizovaná dávka, dávkové sumácie/rozdiely vo viacerých plánoch na tom istom CT alebo na rozdielnom CT</a:t>
            </a:r>
          </a:p>
          <a:p>
            <a:pPr eaLnBrk="1" hangingPunct="1">
              <a:lnSpc>
                <a:spcPct val="150000"/>
              </a:lnSpc>
            </a:pPr>
            <a:r>
              <a:rPr lang="sk-SK" altLang="de-DE" sz="1200" b="1" dirty="0" smtClean="0">
                <a:solidFill>
                  <a:srgbClr val="000000"/>
                </a:solidFill>
              </a:rPr>
              <a:t>ROI / POI</a:t>
            </a: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sk-SK" altLang="de-DE" sz="1200" dirty="0" smtClean="0">
                <a:solidFill>
                  <a:srgbClr val="000000"/>
                </a:solidFill>
              </a:rPr>
              <a:t> 2S/3D/DRR zobrazenie, štruktúry v axiálnom/koronálnom/sagitálnom pohľade</a:t>
            </a:r>
          </a:p>
          <a:p>
            <a:pPr eaLnBrk="1" hangingPunct="1">
              <a:lnSpc>
                <a:spcPct val="150000"/>
              </a:lnSpc>
            </a:pPr>
            <a:r>
              <a:rPr lang="sk-SK" altLang="de-DE" sz="1200" b="1" dirty="0" smtClean="0">
                <a:solidFill>
                  <a:srgbClr val="000000"/>
                </a:solidFill>
              </a:rPr>
              <a:t>DVH</a:t>
            </a:r>
            <a:endParaRPr lang="de-DE" altLang="de-DE" sz="1200" b="1" dirty="0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de-DE" altLang="de-DE" sz="1200" dirty="0">
                <a:solidFill>
                  <a:srgbClr val="000000"/>
                </a:solidFill>
              </a:rPr>
              <a:t> </a:t>
            </a:r>
            <a:r>
              <a:rPr lang="sk-SK" altLang="de-DE" sz="1200" dirty="0" smtClean="0">
                <a:solidFill>
                  <a:srgbClr val="000000"/>
                </a:solidFill>
              </a:rPr>
              <a:t>načítanie uloženého DVH z DICOM alebo výpočet DVH, porovnanie DVH, štatistika, zobrazenie/export tabuliek</a:t>
            </a:r>
          </a:p>
          <a:p>
            <a:pPr eaLnBrk="1" hangingPunct="1">
              <a:lnSpc>
                <a:spcPct val="150000"/>
              </a:lnSpc>
            </a:pPr>
            <a:r>
              <a:rPr lang="sk-SK" altLang="de-DE" sz="1200" b="1" dirty="0" smtClean="0">
                <a:solidFill>
                  <a:srgbClr val="000000"/>
                </a:solidFill>
              </a:rPr>
              <a:t>Zväzky</a:t>
            </a:r>
            <a:endParaRPr lang="de-DE" altLang="de-DE" sz="1200" b="1" dirty="0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de-DE" altLang="de-DE" sz="1200" dirty="0">
                <a:solidFill>
                  <a:srgbClr val="000000"/>
                </a:solidFill>
              </a:rPr>
              <a:t> </a:t>
            </a:r>
            <a:r>
              <a:rPr lang="sk-SK" altLang="de-DE" sz="1200" dirty="0" smtClean="0">
                <a:solidFill>
                  <a:srgbClr val="000000"/>
                </a:solidFill>
              </a:rPr>
              <a:t>2D/3D zobrazenie, kliny/bloky, diagram intenzity zväzku, vizualizácia z kontrolného bodu</a:t>
            </a:r>
          </a:p>
          <a:p>
            <a:pPr eaLnBrk="1" hangingPunct="1">
              <a:lnSpc>
                <a:spcPct val="150000"/>
              </a:lnSpc>
            </a:pPr>
            <a:r>
              <a:rPr lang="sk-SK" altLang="de-DE" sz="1200" b="1" dirty="0" smtClean="0">
                <a:solidFill>
                  <a:srgbClr val="000000"/>
                </a:solidFill>
              </a:rPr>
              <a:t>RT obrazy</a:t>
            </a: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sk-SK" altLang="de-DE" sz="1200" dirty="0">
                <a:solidFill>
                  <a:srgbClr val="000000"/>
                </a:solidFill>
              </a:rPr>
              <a:t> </a:t>
            </a:r>
            <a:r>
              <a:rPr lang="sk-SK" altLang="de-DE" sz="1200" dirty="0" smtClean="0">
                <a:solidFill>
                  <a:srgbClr val="000000"/>
                </a:solidFill>
              </a:rPr>
              <a:t>zobrazovanie uložených RT obrazov, DRR s projekciou poľa/ROI/POI</a:t>
            </a:r>
          </a:p>
          <a:p>
            <a:pPr eaLnBrk="1" hangingPunct="1">
              <a:lnSpc>
                <a:spcPct val="150000"/>
              </a:lnSpc>
            </a:pPr>
            <a:r>
              <a:rPr lang="sk-SK" altLang="de-DE" sz="1200" b="1" dirty="0" smtClean="0">
                <a:solidFill>
                  <a:srgbClr val="000000"/>
                </a:solidFill>
              </a:rPr>
              <a:t>Vizualizácia</a:t>
            </a: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sk-SK" altLang="de-DE" sz="1200" dirty="0" smtClean="0">
                <a:solidFill>
                  <a:srgbClr val="000000"/>
                </a:solidFill>
              </a:rPr>
              <a:t> rekonštrukcia objemu z CT/MR/PET, skin view - projekcia poľa na koži, porovnanie viacerých plánov side-by-side, nástroj na meranie vzdialenosti, sledovanie polohy pomocou nitkového kríža</a:t>
            </a:r>
          </a:p>
          <a:p>
            <a:pPr eaLnBrk="1" hangingPunct="1">
              <a:lnSpc>
                <a:spcPct val="150000"/>
              </a:lnSpc>
            </a:pPr>
            <a:r>
              <a:rPr lang="sk-SK" altLang="de-DE" sz="1200" b="1" dirty="0" smtClean="0">
                <a:solidFill>
                  <a:srgbClr val="000000"/>
                </a:solidFill>
              </a:rPr>
              <a:t>Registrácia obrazu</a:t>
            </a: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sk-SK" altLang="de-DE" sz="1200" dirty="0">
                <a:solidFill>
                  <a:srgbClr val="000000"/>
                </a:solidFill>
              </a:rPr>
              <a:t> </a:t>
            </a:r>
            <a:r>
              <a:rPr lang="sk-SK" altLang="de-DE" sz="1200" dirty="0" smtClean="0">
                <a:solidFill>
                  <a:srgbClr val="000000"/>
                </a:solidFill>
              </a:rPr>
              <a:t>prekrývané zobrazenie CT/MR/PET, rigidná registrácia CT-CT/CT-CBCT/CT-MR, ne-rigidná registrácia s deformačným vektorovým poľom</a:t>
            </a:r>
            <a:endParaRPr lang="sk-SK" altLang="de-DE" sz="1200" dirty="0">
              <a:solidFill>
                <a:srgbClr val="000000"/>
              </a:solidFill>
            </a:endParaRP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endParaRPr lang="sk-SK" altLang="de-DE" sz="1200" dirty="0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endParaRPr lang="de-DE" altLang="de-DE" sz="1200" dirty="0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150000"/>
              </a:lnSpc>
            </a:pPr>
            <a:endParaRPr lang="sk-SK" altLang="de-DE" sz="300" dirty="0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150000"/>
              </a:lnSpc>
            </a:pPr>
            <a:endParaRPr lang="sk-SK" altLang="de-DE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70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10"/>
          <p:cNvSpPr>
            <a:spLocks noChangeArrowheads="1"/>
          </p:cNvSpPr>
          <p:nvPr/>
        </p:nvSpPr>
        <p:spPr bwMode="gray">
          <a:xfrm>
            <a:off x="179388" y="693738"/>
            <a:ext cx="85693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endParaRPr lang="de-DE" altLang="de-DE" sz="3200" b="1" noProof="1">
              <a:solidFill>
                <a:srgbClr val="000000"/>
              </a:solidFill>
            </a:endParaRPr>
          </a:p>
        </p:txBody>
      </p:sp>
      <p:sp>
        <p:nvSpPr>
          <p:cNvPr id="4103" name="Line 10"/>
          <p:cNvSpPr>
            <a:spLocks noChangeShapeType="1"/>
          </p:cNvSpPr>
          <p:nvPr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1520" y="725488"/>
            <a:ext cx="792088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de-DE" altLang="de-DE" sz="2800" b="1" dirty="0" smtClean="0">
                <a:solidFill>
                  <a:srgbClr val="AF111D"/>
                </a:solidFill>
              </a:rPr>
              <a:t>RT </a:t>
            </a:r>
            <a:r>
              <a:rPr lang="sk-SK" altLang="de-DE" sz="2800" b="1" dirty="0" smtClean="0">
                <a:solidFill>
                  <a:srgbClr val="AF111D"/>
                </a:solidFill>
              </a:rPr>
              <a:t>Contouring </a:t>
            </a:r>
            <a:r>
              <a:rPr lang="sk-SK" altLang="de-DE" sz="2400" b="1" dirty="0" smtClean="0">
                <a:solidFill>
                  <a:srgbClr val="AF111D"/>
                </a:solidFill>
              </a:rPr>
              <a:t>- možnosti</a:t>
            </a:r>
            <a:endParaRPr lang="de-DE" altLang="de-DE" sz="2800" b="1" noProof="1">
              <a:solidFill>
                <a:srgbClr val="AF111D"/>
              </a:solidFill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>
            <a:off x="179512" y="114300"/>
            <a:ext cx="41433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de-DE" altLang="de-DE" sz="1400" b="1" dirty="0" smtClean="0"/>
              <a:t>DICOM RT STUDIO</a:t>
            </a:r>
            <a:endParaRPr lang="de-DE" altLang="de-DE" sz="1400" i="1" baseline="30000" dirty="0">
              <a:cs typeface="Arial" charset="0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467544" y="1412776"/>
            <a:ext cx="8280920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de-DE" altLang="de-DE" sz="1600" dirty="0" smtClean="0">
                <a:solidFill>
                  <a:srgbClr val="000000"/>
                </a:solidFill>
              </a:rPr>
              <a:t> </a:t>
            </a:r>
            <a:r>
              <a:rPr lang="sk-SK" altLang="de-DE" sz="1600" dirty="0" smtClean="0">
                <a:solidFill>
                  <a:srgbClr val="000000"/>
                </a:solidFill>
              </a:rPr>
              <a:t>2D kontúrovanie na základe detekcie okrajov alebo úrovne jasu</a:t>
            </a: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sk-SK" altLang="de-DE" sz="1600" dirty="0">
                <a:solidFill>
                  <a:srgbClr val="000000"/>
                </a:solidFill>
              </a:rPr>
              <a:t> </a:t>
            </a:r>
            <a:r>
              <a:rPr lang="sk-SK" altLang="de-DE" sz="1600" dirty="0" smtClean="0">
                <a:solidFill>
                  <a:srgbClr val="000000"/>
                </a:solidFill>
              </a:rPr>
              <a:t>interpolácia a extrapolácia kontúr</a:t>
            </a: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sk-SK" altLang="de-DE" sz="1600" dirty="0">
                <a:solidFill>
                  <a:srgbClr val="000000"/>
                </a:solidFill>
              </a:rPr>
              <a:t> </a:t>
            </a:r>
            <a:r>
              <a:rPr lang="sk-SK" altLang="de-DE" sz="1600" dirty="0" smtClean="0">
                <a:solidFill>
                  <a:srgbClr val="000000"/>
                </a:solidFill>
              </a:rPr>
              <a:t>rozširovanie a ohraničovanie ROI</a:t>
            </a: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sk-SK" altLang="de-DE" sz="1600" dirty="0">
                <a:solidFill>
                  <a:srgbClr val="000000"/>
                </a:solidFill>
              </a:rPr>
              <a:t> </a:t>
            </a:r>
            <a:r>
              <a:rPr lang="sk-SK" altLang="de-DE" sz="1600" dirty="0" smtClean="0">
                <a:solidFill>
                  <a:srgbClr val="000000"/>
                </a:solidFill>
              </a:rPr>
              <a:t>automatické kontúrovanie tela s detekciou ožarovacieho stola</a:t>
            </a: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sk-SK" altLang="de-DE" sz="1600" dirty="0">
                <a:solidFill>
                  <a:srgbClr val="000000"/>
                </a:solidFill>
              </a:rPr>
              <a:t> </a:t>
            </a:r>
            <a:r>
              <a:rPr lang="sk-SK" altLang="de-DE" sz="1600" dirty="0" smtClean="0">
                <a:solidFill>
                  <a:srgbClr val="000000"/>
                </a:solidFill>
              </a:rPr>
              <a:t>polo-automatická segmentácia</a:t>
            </a: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sk-SK" altLang="de-DE" sz="1600" dirty="0">
                <a:solidFill>
                  <a:srgbClr val="000000"/>
                </a:solidFill>
              </a:rPr>
              <a:t> </a:t>
            </a:r>
            <a:r>
              <a:rPr lang="sk-SK" altLang="de-DE" sz="1600" dirty="0" smtClean="0">
                <a:solidFill>
                  <a:srgbClr val="000000"/>
                </a:solidFill>
              </a:rPr>
              <a:t>zmena mierky a premiestňovanie kontúr</a:t>
            </a: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sk-SK" altLang="de-DE" sz="1600" dirty="0">
                <a:solidFill>
                  <a:srgbClr val="000000"/>
                </a:solidFill>
              </a:rPr>
              <a:t> </a:t>
            </a:r>
            <a:r>
              <a:rPr lang="sk-SK" altLang="de-DE" sz="1600" dirty="0" smtClean="0">
                <a:solidFill>
                  <a:srgbClr val="000000"/>
                </a:solidFill>
              </a:rPr>
              <a:t>nástroj na voľné kreslenie čiar a kruhov</a:t>
            </a: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sk-SK" altLang="de-DE" sz="1600" dirty="0">
                <a:solidFill>
                  <a:srgbClr val="000000"/>
                </a:solidFill>
              </a:rPr>
              <a:t> </a:t>
            </a:r>
            <a:r>
              <a:rPr lang="sk-SK" altLang="de-DE" sz="1600" dirty="0" smtClean="0">
                <a:solidFill>
                  <a:srgbClr val="000000"/>
                </a:solidFill>
              </a:rPr>
              <a:t>rozdelenie kontúry</a:t>
            </a: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sk-SK" altLang="de-DE" sz="1600" dirty="0">
                <a:solidFill>
                  <a:srgbClr val="000000"/>
                </a:solidFill>
              </a:rPr>
              <a:t> </a:t>
            </a:r>
            <a:r>
              <a:rPr lang="sk-SK" altLang="de-DE" sz="1600" dirty="0" smtClean="0">
                <a:solidFill>
                  <a:srgbClr val="000000"/>
                </a:solidFill>
              </a:rPr>
              <a:t>editácia bod po bode</a:t>
            </a: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sk-SK" altLang="de-DE" sz="1600" dirty="0">
                <a:solidFill>
                  <a:srgbClr val="000000"/>
                </a:solidFill>
              </a:rPr>
              <a:t> </a:t>
            </a:r>
            <a:r>
              <a:rPr lang="sk-SK" altLang="de-DE" sz="1600" dirty="0" smtClean="0">
                <a:solidFill>
                  <a:srgbClr val="000000"/>
                </a:solidFill>
              </a:rPr>
              <a:t>viackrokové undo/redo</a:t>
            </a:r>
          </a:p>
          <a:p>
            <a:pPr eaLnBrk="1" hangingPunct="1">
              <a:lnSpc>
                <a:spcPct val="150000"/>
              </a:lnSpc>
            </a:pPr>
            <a:endParaRPr lang="sk-SK" altLang="de-DE" sz="1600" dirty="0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endParaRPr lang="de-DE" altLang="de-DE" sz="1600" dirty="0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150000"/>
              </a:lnSpc>
            </a:pPr>
            <a:endParaRPr lang="sk-SK" altLang="de-DE" sz="500" dirty="0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150000"/>
              </a:lnSpc>
            </a:pPr>
            <a:endParaRPr lang="sk-SK" altLang="de-DE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58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10"/>
          <p:cNvSpPr>
            <a:spLocks noChangeArrowheads="1"/>
          </p:cNvSpPr>
          <p:nvPr/>
        </p:nvSpPr>
        <p:spPr bwMode="gray">
          <a:xfrm>
            <a:off x="179388" y="693738"/>
            <a:ext cx="85693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endParaRPr lang="de-DE" altLang="de-DE" sz="3200" b="1" noProof="1">
              <a:solidFill>
                <a:srgbClr val="000000"/>
              </a:solidFill>
            </a:endParaRPr>
          </a:p>
        </p:txBody>
      </p:sp>
      <p:sp>
        <p:nvSpPr>
          <p:cNvPr id="4103" name="Line 10"/>
          <p:cNvSpPr>
            <a:spLocks noChangeShapeType="1"/>
          </p:cNvSpPr>
          <p:nvPr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1520" y="725488"/>
            <a:ext cx="792088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sk-SK" altLang="de-DE" sz="2800" b="1" dirty="0" smtClean="0">
                <a:solidFill>
                  <a:srgbClr val="AF111D"/>
                </a:solidFill>
              </a:rPr>
              <a:t>TRACK-IT - </a:t>
            </a:r>
            <a:r>
              <a:rPr lang="sk-SK" altLang="de-DE" sz="2400" b="1" noProof="1" smtClean="0">
                <a:solidFill>
                  <a:srgbClr val="AF111D"/>
                </a:solidFill>
              </a:rPr>
              <a:t>a</a:t>
            </a:r>
            <a:r>
              <a:rPr lang="en-US" altLang="de-DE" sz="2400" b="1" noProof="1" smtClean="0">
                <a:solidFill>
                  <a:srgbClr val="AF111D"/>
                </a:solidFill>
              </a:rPr>
              <a:t>utomati</a:t>
            </a:r>
            <a:r>
              <a:rPr lang="sk-SK" altLang="de-DE" sz="2400" b="1" noProof="1" smtClean="0">
                <a:solidFill>
                  <a:srgbClr val="AF111D"/>
                </a:solidFill>
              </a:rPr>
              <a:t>zované spravovanie QA dát</a:t>
            </a:r>
            <a:endParaRPr lang="sk-SK" altLang="de-DE" sz="3200" b="1" noProof="1" smtClean="0">
              <a:solidFill>
                <a:srgbClr val="AF111D"/>
              </a:solidFill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gray">
          <a:xfrm>
            <a:off x="611685" y="4077072"/>
            <a:ext cx="8137028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de-DE" altLang="de-DE" sz="1600" dirty="0" smtClean="0">
                <a:solidFill>
                  <a:srgbClr val="000000"/>
                </a:solidFill>
              </a:rPr>
              <a:t> </a:t>
            </a:r>
            <a:r>
              <a:rPr lang="sk-SK" altLang="de-DE" sz="1600" dirty="0" smtClean="0">
                <a:solidFill>
                  <a:srgbClr val="000000"/>
                </a:solidFill>
              </a:rPr>
              <a:t>efektívne monitoruje QA údaje z rôznych zdrojov, zariadení alebo pracovísk</a:t>
            </a: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sk-SK" altLang="de-DE" sz="1600" dirty="0" smtClean="0">
                <a:solidFill>
                  <a:srgbClr val="000000"/>
                </a:solidFill>
              </a:rPr>
              <a:t> účinne spravuje všetky QA údaje na jednej platforme</a:t>
            </a:r>
            <a:endParaRPr lang="de-DE" altLang="de-DE" sz="1600" dirty="0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de-DE" altLang="de-DE" sz="1600" dirty="0">
                <a:solidFill>
                  <a:srgbClr val="000000"/>
                </a:solidFill>
              </a:rPr>
              <a:t> </a:t>
            </a:r>
            <a:r>
              <a:rPr lang="sk-SK" altLang="de-DE" sz="1600" dirty="0" smtClean="0">
                <a:solidFill>
                  <a:srgbClr val="000000"/>
                </a:solidFill>
              </a:rPr>
              <a:t>sleduje zmeny jednotlivých parametrov v priebehu času</a:t>
            </a:r>
            <a:endParaRPr lang="de-DE" altLang="de-DE" sz="1600" dirty="0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de-DE" altLang="de-DE" sz="1600" dirty="0">
                <a:solidFill>
                  <a:srgbClr val="000000"/>
                </a:solidFill>
              </a:rPr>
              <a:t> </a:t>
            </a:r>
            <a:r>
              <a:rPr lang="sk-SK" altLang="de-DE" sz="1600" dirty="0" smtClean="0">
                <a:solidFill>
                  <a:srgbClr val="000000"/>
                </a:solidFill>
              </a:rPr>
              <a:t>priebežne monitoruje QA úlohy a dokumentuje ich výsledky</a:t>
            </a:r>
          </a:p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sk-SK" altLang="de-DE" sz="1600" dirty="0">
                <a:solidFill>
                  <a:srgbClr val="000000"/>
                </a:solidFill>
              </a:rPr>
              <a:t> </a:t>
            </a:r>
            <a:r>
              <a:rPr lang="sk-SK" altLang="de-DE" sz="1600" dirty="0" smtClean="0">
                <a:solidFill>
                  <a:srgbClr val="000000"/>
                </a:solidFill>
              </a:rPr>
              <a:t>ľahko prispôsobiteľný špecifickým požiadavkám QA</a:t>
            </a:r>
            <a:endParaRPr lang="de-DE" altLang="de-DE" sz="1600" dirty="0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150000"/>
              </a:lnSpc>
            </a:pPr>
            <a:endParaRPr lang="sk-SK" altLang="de-DE" sz="500" dirty="0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150000"/>
              </a:lnSpc>
            </a:pPr>
            <a:endParaRPr lang="sk-SK" altLang="de-DE" sz="1600" dirty="0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>
            <a:off x="179512" y="114300"/>
            <a:ext cx="41433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sk-SK" altLang="de-DE" sz="1400" b="1" dirty="0" smtClean="0"/>
              <a:t>TRACK-IT</a:t>
            </a:r>
            <a:endParaRPr lang="de-DE" altLang="de-DE" sz="1400" i="1" baseline="30000" dirty="0"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85" y="1185561"/>
            <a:ext cx="5404584" cy="2891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1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10"/>
          <p:cNvSpPr>
            <a:spLocks noChangeArrowheads="1"/>
          </p:cNvSpPr>
          <p:nvPr/>
        </p:nvSpPr>
        <p:spPr bwMode="gray">
          <a:xfrm>
            <a:off x="179388" y="693738"/>
            <a:ext cx="85693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endParaRPr lang="de-DE" altLang="de-DE" sz="3200" b="1" noProof="1">
              <a:solidFill>
                <a:srgbClr val="000000"/>
              </a:solidFill>
            </a:endParaRPr>
          </a:p>
        </p:txBody>
      </p:sp>
      <p:sp>
        <p:nvSpPr>
          <p:cNvPr id="4103" name="Line 10"/>
          <p:cNvSpPr>
            <a:spLocks noChangeShapeType="1"/>
          </p:cNvSpPr>
          <p:nvPr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>
              <a:solidFill>
                <a:srgbClr val="000000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1520" y="725488"/>
            <a:ext cx="792088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sk-SK" altLang="de-DE" sz="2800" b="1" dirty="0" smtClean="0">
                <a:solidFill>
                  <a:srgbClr val="AF111D"/>
                </a:solidFill>
              </a:rPr>
              <a:t>TRACK-IT - </a:t>
            </a:r>
            <a:r>
              <a:rPr lang="sk-SK" altLang="de-DE" sz="2400" b="1" noProof="1" smtClean="0">
                <a:solidFill>
                  <a:srgbClr val="AF111D"/>
                </a:solidFill>
              </a:rPr>
              <a:t>a</a:t>
            </a:r>
            <a:r>
              <a:rPr lang="en-US" altLang="de-DE" sz="2400" b="1" noProof="1" smtClean="0">
                <a:solidFill>
                  <a:srgbClr val="AF111D"/>
                </a:solidFill>
              </a:rPr>
              <a:t>utomati</a:t>
            </a:r>
            <a:r>
              <a:rPr lang="sk-SK" altLang="de-DE" sz="2400" b="1" noProof="1" smtClean="0">
                <a:solidFill>
                  <a:srgbClr val="AF111D"/>
                </a:solidFill>
              </a:rPr>
              <a:t>zované spravovanie QA dát</a:t>
            </a:r>
            <a:endParaRPr lang="sk-SK" altLang="de-DE" sz="3200" b="1" noProof="1" smtClean="0">
              <a:solidFill>
                <a:srgbClr val="AF111D"/>
              </a:solidFill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>
            <a:off x="179512" y="114300"/>
            <a:ext cx="41433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sk-SK" altLang="de-DE" sz="1400" b="1" dirty="0" smtClean="0"/>
              <a:t>TRACK-IT</a:t>
            </a:r>
            <a:endParaRPr lang="de-DE" altLang="de-DE" sz="1400" i="1" baseline="30000" dirty="0">
              <a:cs typeface="Arial" charset="0"/>
            </a:endParaRPr>
          </a:p>
        </p:txBody>
      </p:sp>
      <p:pic>
        <p:nvPicPr>
          <p:cNvPr id="2" name="Track-it Introducti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1560" y="1412776"/>
            <a:ext cx="7884368" cy="4434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0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10"/>
          <p:cNvSpPr>
            <a:spLocks noChangeArrowheads="1"/>
          </p:cNvSpPr>
          <p:nvPr/>
        </p:nvSpPr>
        <p:spPr bwMode="gray">
          <a:xfrm>
            <a:off x="179388" y="693738"/>
            <a:ext cx="7129462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de-DE" altLang="de-DE" sz="4000" b="1" dirty="0" smtClean="0">
                <a:solidFill>
                  <a:srgbClr val="AF111D"/>
                </a:solidFill>
              </a:rPr>
              <a:t>Obsah</a:t>
            </a:r>
            <a:endParaRPr lang="de-DE" altLang="de-DE" sz="4000" noProof="1" smtClean="0">
              <a:solidFill>
                <a:srgbClr val="AF111D"/>
              </a:solidFill>
            </a:endParaRPr>
          </a:p>
        </p:txBody>
      </p:sp>
      <p:sp>
        <p:nvSpPr>
          <p:cNvPr id="8196" name="Rectangle 8"/>
          <p:cNvSpPr>
            <a:spLocks noChangeArrowheads="1"/>
          </p:cNvSpPr>
          <p:nvPr/>
        </p:nvSpPr>
        <p:spPr bwMode="gray">
          <a:xfrm>
            <a:off x="715963" y="1412875"/>
            <a:ext cx="7816850" cy="477838"/>
          </a:xfrm>
          <a:prstGeom prst="rect">
            <a:avLst/>
          </a:prstGeom>
          <a:solidFill>
            <a:srgbClr val="AF111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hangingPunct="0">
              <a:lnSpc>
                <a:spcPct val="100000"/>
              </a:lnSpc>
            </a:pPr>
            <a:r>
              <a:rPr lang="en-US" altLang="de-DE" sz="2800" dirty="0" smtClean="0">
                <a:solidFill>
                  <a:srgbClr val="FFFFFF"/>
                </a:solidFill>
              </a:rPr>
              <a:t>BEAMSCAN</a:t>
            </a:r>
            <a:endParaRPr lang="de-DE" altLang="de-DE" sz="2800" dirty="0" smtClean="0">
              <a:solidFill>
                <a:srgbClr val="FFFFFF"/>
              </a:solidFill>
            </a:endParaRPr>
          </a:p>
        </p:txBody>
      </p:sp>
      <p:sp>
        <p:nvSpPr>
          <p:cNvPr id="8197" name="Rectangle 18"/>
          <p:cNvSpPr>
            <a:spLocks noChangeArrowheads="1"/>
          </p:cNvSpPr>
          <p:nvPr/>
        </p:nvSpPr>
        <p:spPr bwMode="auto">
          <a:xfrm>
            <a:off x="252413" y="1414463"/>
            <a:ext cx="392112" cy="477837"/>
          </a:xfrm>
          <a:prstGeom prst="rect">
            <a:avLst/>
          </a:prstGeom>
          <a:solidFill>
            <a:srgbClr val="2929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de-DE" altLang="de-DE" b="1" noProof="1" smtClean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8199" name="Rectangle 32"/>
          <p:cNvSpPr>
            <a:spLocks noChangeArrowheads="1"/>
          </p:cNvSpPr>
          <p:nvPr/>
        </p:nvSpPr>
        <p:spPr bwMode="gray">
          <a:xfrm>
            <a:off x="715963" y="2028825"/>
            <a:ext cx="7816850" cy="477838"/>
          </a:xfrm>
          <a:prstGeom prst="rect">
            <a:avLst/>
          </a:prstGeom>
          <a:solidFill>
            <a:srgbClr val="AF111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hangingPunct="0">
              <a:lnSpc>
                <a:spcPct val="100000"/>
              </a:lnSpc>
            </a:pPr>
            <a:r>
              <a:rPr lang="en-US" altLang="de-DE" sz="2800" dirty="0" err="1" smtClean="0">
                <a:solidFill>
                  <a:srgbClr val="FFFFFF"/>
                </a:solidFill>
              </a:rPr>
              <a:t>Referen</a:t>
            </a:r>
            <a:r>
              <a:rPr lang="sk-SK" altLang="de-DE" sz="2800" dirty="0" smtClean="0">
                <a:solidFill>
                  <a:srgbClr val="FFFFFF"/>
                </a:solidFill>
              </a:rPr>
              <a:t>čná komora T-REF</a:t>
            </a:r>
            <a:endParaRPr lang="de-DE" altLang="de-DE" sz="2800" dirty="0" smtClean="0">
              <a:solidFill>
                <a:srgbClr val="FFFFFF"/>
              </a:solidFill>
            </a:endParaRPr>
          </a:p>
        </p:txBody>
      </p:sp>
      <p:sp>
        <p:nvSpPr>
          <p:cNvPr id="8200" name="Rectangle 18"/>
          <p:cNvSpPr>
            <a:spLocks noChangeArrowheads="1"/>
          </p:cNvSpPr>
          <p:nvPr/>
        </p:nvSpPr>
        <p:spPr bwMode="auto">
          <a:xfrm>
            <a:off x="250825" y="2030413"/>
            <a:ext cx="392113" cy="477837"/>
          </a:xfrm>
          <a:prstGeom prst="rect">
            <a:avLst/>
          </a:prstGeom>
          <a:solidFill>
            <a:srgbClr val="2929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de-DE" altLang="de-DE" b="1" smtClean="0">
                <a:solidFill>
                  <a:srgbClr val="FFFFFF"/>
                </a:solidFill>
              </a:rPr>
              <a:t>2</a:t>
            </a:r>
            <a:endParaRPr lang="de-DE" altLang="de-DE" b="1" noProof="1" smtClean="0">
              <a:solidFill>
                <a:srgbClr val="FFFFFF"/>
              </a:solidFill>
            </a:endParaRPr>
          </a:p>
        </p:txBody>
      </p:sp>
      <p:sp>
        <p:nvSpPr>
          <p:cNvPr id="8201" name="Rectangle 34"/>
          <p:cNvSpPr>
            <a:spLocks noChangeArrowheads="1"/>
          </p:cNvSpPr>
          <p:nvPr/>
        </p:nvSpPr>
        <p:spPr bwMode="gray">
          <a:xfrm>
            <a:off x="715963" y="2635250"/>
            <a:ext cx="7816850" cy="477838"/>
          </a:xfrm>
          <a:prstGeom prst="rect">
            <a:avLst/>
          </a:prstGeom>
          <a:solidFill>
            <a:srgbClr val="AF111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hangingPunct="0">
              <a:lnSpc>
                <a:spcPct val="100000"/>
              </a:lnSpc>
            </a:pPr>
            <a:r>
              <a:rPr lang="en-US" altLang="de-DE" sz="2800" dirty="0" smtClean="0">
                <a:solidFill>
                  <a:srgbClr val="FFFFFF"/>
                </a:solidFill>
              </a:rPr>
              <a:t>DICOM RT Studio</a:t>
            </a:r>
            <a:endParaRPr lang="de-DE" altLang="de-DE" sz="2800" dirty="0" smtClean="0">
              <a:solidFill>
                <a:srgbClr val="FFFFFF"/>
              </a:solidFill>
            </a:endParaRPr>
          </a:p>
        </p:txBody>
      </p:sp>
      <p:sp>
        <p:nvSpPr>
          <p:cNvPr id="8202" name="Rectangle 18"/>
          <p:cNvSpPr>
            <a:spLocks noChangeArrowheads="1"/>
          </p:cNvSpPr>
          <p:nvPr/>
        </p:nvSpPr>
        <p:spPr bwMode="auto">
          <a:xfrm>
            <a:off x="250825" y="2636838"/>
            <a:ext cx="392113" cy="477837"/>
          </a:xfrm>
          <a:prstGeom prst="rect">
            <a:avLst/>
          </a:prstGeom>
          <a:solidFill>
            <a:srgbClr val="2929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de-DE" altLang="de-DE" b="1" smtClean="0">
                <a:solidFill>
                  <a:srgbClr val="FFFFFF"/>
                </a:solidFill>
              </a:rPr>
              <a:t>3</a:t>
            </a:r>
            <a:endParaRPr lang="de-DE" altLang="de-DE" b="1" noProof="1" smtClean="0">
              <a:solidFill>
                <a:srgbClr val="FFFFFF"/>
              </a:solidFill>
            </a:endParaRPr>
          </a:p>
        </p:txBody>
      </p:sp>
      <p:sp>
        <p:nvSpPr>
          <p:cNvPr id="8203" name="Rectangle 36"/>
          <p:cNvSpPr>
            <a:spLocks noChangeArrowheads="1"/>
          </p:cNvSpPr>
          <p:nvPr/>
        </p:nvSpPr>
        <p:spPr bwMode="gray">
          <a:xfrm>
            <a:off x="715963" y="3241675"/>
            <a:ext cx="7816850" cy="477838"/>
          </a:xfrm>
          <a:prstGeom prst="rect">
            <a:avLst/>
          </a:prstGeom>
          <a:solidFill>
            <a:srgbClr val="AF111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hangingPunct="0">
              <a:lnSpc>
                <a:spcPct val="100000"/>
              </a:lnSpc>
            </a:pPr>
            <a:r>
              <a:rPr lang="de-DE" altLang="de-DE" sz="2800" dirty="0" smtClean="0">
                <a:solidFill>
                  <a:srgbClr val="FFFFFF"/>
                </a:solidFill>
              </a:rPr>
              <a:t>Track-it software</a:t>
            </a:r>
          </a:p>
        </p:txBody>
      </p:sp>
      <p:sp>
        <p:nvSpPr>
          <p:cNvPr id="8204" name="Rectangle 18"/>
          <p:cNvSpPr>
            <a:spLocks noChangeArrowheads="1"/>
          </p:cNvSpPr>
          <p:nvPr/>
        </p:nvSpPr>
        <p:spPr bwMode="auto">
          <a:xfrm>
            <a:off x="250825" y="3243263"/>
            <a:ext cx="392113" cy="477837"/>
          </a:xfrm>
          <a:prstGeom prst="rect">
            <a:avLst/>
          </a:prstGeom>
          <a:solidFill>
            <a:srgbClr val="2929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de-DE" altLang="de-DE" b="1" smtClean="0">
                <a:solidFill>
                  <a:srgbClr val="FFFFFF"/>
                </a:solidFill>
              </a:rPr>
              <a:t>4</a:t>
            </a:r>
            <a:endParaRPr lang="de-DE" altLang="de-DE" b="1" noProof="1" smtClean="0">
              <a:solidFill>
                <a:srgbClr val="FFFFFF"/>
              </a:solidFill>
            </a:endParaRPr>
          </a:p>
        </p:txBody>
      </p:sp>
      <p:sp>
        <p:nvSpPr>
          <p:cNvPr id="8205" name="Rectangle 38"/>
          <p:cNvSpPr>
            <a:spLocks noChangeArrowheads="1"/>
          </p:cNvSpPr>
          <p:nvPr/>
        </p:nvSpPr>
        <p:spPr bwMode="gray">
          <a:xfrm>
            <a:off x="715963" y="3852863"/>
            <a:ext cx="7816850" cy="477837"/>
          </a:xfrm>
          <a:prstGeom prst="rect">
            <a:avLst/>
          </a:prstGeom>
          <a:solidFill>
            <a:srgbClr val="AF111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hangingPunct="0">
              <a:lnSpc>
                <a:spcPct val="100000"/>
              </a:lnSpc>
            </a:pPr>
            <a:r>
              <a:rPr lang="en-US" altLang="de-DE" sz="2800" dirty="0" err="1" smtClean="0">
                <a:solidFill>
                  <a:srgbClr val="FFFFFF"/>
                </a:solidFill>
              </a:rPr>
              <a:t>Semiflex</a:t>
            </a:r>
            <a:r>
              <a:rPr lang="en-US" altLang="de-DE" sz="2800" dirty="0" smtClean="0">
                <a:solidFill>
                  <a:srgbClr val="FFFFFF"/>
                </a:solidFill>
              </a:rPr>
              <a:t> 3D </a:t>
            </a:r>
            <a:r>
              <a:rPr lang="en-US" altLang="de-DE" sz="2800" dirty="0" err="1" smtClean="0">
                <a:solidFill>
                  <a:srgbClr val="FFFFFF"/>
                </a:solidFill>
              </a:rPr>
              <a:t>ioni</a:t>
            </a:r>
            <a:r>
              <a:rPr lang="sk-SK" altLang="de-DE" sz="2800" dirty="0" smtClean="0">
                <a:solidFill>
                  <a:srgbClr val="FFFFFF"/>
                </a:solidFill>
              </a:rPr>
              <a:t>začná komora</a:t>
            </a:r>
            <a:endParaRPr lang="de-DE" altLang="de-DE" sz="2800" dirty="0">
              <a:solidFill>
                <a:srgbClr val="FFFFFF"/>
              </a:solidFill>
            </a:endParaRPr>
          </a:p>
        </p:txBody>
      </p:sp>
      <p:sp>
        <p:nvSpPr>
          <p:cNvPr id="8206" name="Rectangle 18"/>
          <p:cNvSpPr>
            <a:spLocks noChangeArrowheads="1"/>
          </p:cNvSpPr>
          <p:nvPr/>
        </p:nvSpPr>
        <p:spPr bwMode="auto">
          <a:xfrm>
            <a:off x="250825" y="3854450"/>
            <a:ext cx="392113" cy="477838"/>
          </a:xfrm>
          <a:prstGeom prst="rect">
            <a:avLst/>
          </a:prstGeom>
          <a:solidFill>
            <a:srgbClr val="2929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de-DE" altLang="de-DE" b="1" smtClean="0">
                <a:solidFill>
                  <a:srgbClr val="FFFFFF"/>
                </a:solidFill>
              </a:rPr>
              <a:t>5</a:t>
            </a:r>
            <a:endParaRPr lang="de-DE" altLang="de-DE" b="1" noProof="1" smtClean="0">
              <a:solidFill>
                <a:srgbClr val="FFFFFF"/>
              </a:solidFill>
            </a:endParaRPr>
          </a:p>
        </p:txBody>
      </p:sp>
      <p:sp>
        <p:nvSpPr>
          <p:cNvPr id="8207" name="Rectangle 40"/>
          <p:cNvSpPr>
            <a:spLocks noChangeArrowheads="1"/>
          </p:cNvSpPr>
          <p:nvPr/>
        </p:nvSpPr>
        <p:spPr bwMode="gray">
          <a:xfrm>
            <a:off x="715963" y="4440238"/>
            <a:ext cx="7816850" cy="477837"/>
          </a:xfrm>
          <a:prstGeom prst="rect">
            <a:avLst/>
          </a:prstGeom>
          <a:solidFill>
            <a:srgbClr val="AF111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hangingPunct="0">
              <a:lnSpc>
                <a:spcPct val="100000"/>
              </a:lnSpc>
            </a:pPr>
            <a:r>
              <a:rPr lang="en-US" altLang="de-DE" sz="2800" dirty="0" err="1" smtClean="0">
                <a:solidFill>
                  <a:srgbClr val="FFFFFF"/>
                </a:solidFill>
              </a:rPr>
              <a:t>Modul</a:t>
            </a:r>
            <a:r>
              <a:rPr lang="sk-SK" altLang="de-DE" sz="2800" dirty="0" smtClean="0">
                <a:solidFill>
                  <a:srgbClr val="FFFFFF"/>
                </a:solidFill>
              </a:rPr>
              <a:t>árny fantóm pre OCTAVIUS 4D</a:t>
            </a:r>
            <a:endParaRPr lang="de-DE" altLang="de-DE" sz="2800" dirty="0" smtClean="0">
              <a:solidFill>
                <a:srgbClr val="FFFFFF"/>
              </a:solidFill>
            </a:endParaRPr>
          </a:p>
        </p:txBody>
      </p:sp>
      <p:sp>
        <p:nvSpPr>
          <p:cNvPr id="8208" name="Rectangle 18"/>
          <p:cNvSpPr>
            <a:spLocks noChangeArrowheads="1"/>
          </p:cNvSpPr>
          <p:nvPr/>
        </p:nvSpPr>
        <p:spPr bwMode="auto">
          <a:xfrm>
            <a:off x="250825" y="4441825"/>
            <a:ext cx="392113" cy="477838"/>
          </a:xfrm>
          <a:prstGeom prst="rect">
            <a:avLst/>
          </a:prstGeom>
          <a:solidFill>
            <a:srgbClr val="2929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de-DE" altLang="de-DE" b="1" dirty="0" smtClean="0">
                <a:solidFill>
                  <a:srgbClr val="FFFFFF"/>
                </a:solidFill>
              </a:rPr>
              <a:t>6</a:t>
            </a:r>
            <a:endParaRPr lang="de-DE" altLang="de-DE" b="1" noProof="1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95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10"/>
          <p:cNvSpPr>
            <a:spLocks noChangeArrowheads="1"/>
          </p:cNvSpPr>
          <p:nvPr/>
        </p:nvSpPr>
        <p:spPr bwMode="gray">
          <a:xfrm>
            <a:off x="179388" y="693738"/>
            <a:ext cx="85693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endParaRPr lang="de-DE" altLang="de-DE" sz="3200" b="1" noProof="1"/>
          </a:p>
        </p:txBody>
      </p:sp>
      <p:sp>
        <p:nvSpPr>
          <p:cNvPr id="10246" name="Rectangle 10"/>
          <p:cNvSpPr>
            <a:spLocks noChangeArrowheads="1"/>
          </p:cNvSpPr>
          <p:nvPr/>
        </p:nvSpPr>
        <p:spPr bwMode="gray">
          <a:xfrm>
            <a:off x="179388" y="114300"/>
            <a:ext cx="41433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sk-SK" altLang="de-DE" sz="1400" b="1" dirty="0" smtClean="0"/>
              <a:t>SEMIFLEX 3D</a:t>
            </a:r>
            <a:endParaRPr lang="de-DE" altLang="de-DE" sz="1400" i="1" baseline="30000" dirty="0">
              <a:cs typeface="Arial" charset="0"/>
            </a:endParaRPr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gray">
          <a:xfrm>
            <a:off x="323528" y="617539"/>
            <a:ext cx="8352928" cy="50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sk-SK" altLang="de-DE" sz="2800" b="1" dirty="0" smtClean="0">
                <a:solidFill>
                  <a:srgbClr val="AF111D"/>
                </a:solidFill>
              </a:rPr>
              <a:t>Semiflex 3D komora 0,07 cm</a:t>
            </a:r>
            <a:r>
              <a:rPr lang="sk-SK" altLang="de-DE" sz="2800" b="1" baseline="30000" dirty="0" smtClean="0">
                <a:solidFill>
                  <a:srgbClr val="AF111D"/>
                </a:solidFill>
              </a:rPr>
              <a:t>3</a:t>
            </a:r>
            <a:endParaRPr lang="de-DE" altLang="de-DE" sz="2800" b="1" noProof="1">
              <a:solidFill>
                <a:srgbClr val="AF111D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68144" y="1268760"/>
            <a:ext cx="3275856" cy="5222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de-DE" altLang="de-DE" sz="1600" dirty="0" smtClean="0"/>
              <a:t> </a:t>
            </a:r>
            <a:r>
              <a:rPr lang="sk-SK" altLang="de-DE" sz="1600" dirty="0" smtClean="0"/>
              <a:t>vodotesná náprstková ionizačná komora referenčnej triedy</a:t>
            </a:r>
            <a:endParaRPr lang="de-DE" altLang="de-DE" sz="1600" dirty="0" smtClean="0"/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de-DE" altLang="de-DE" sz="1600" dirty="0" smtClean="0"/>
              <a:t> </a:t>
            </a:r>
            <a:r>
              <a:rPr lang="sk-SK" altLang="de-DE" sz="1600" dirty="0" smtClean="0"/>
              <a:t>presné merania štandardných a neštandardných polí do veľkosti 2,5 cm x 2,5 cm</a:t>
            </a:r>
            <a:endParaRPr lang="de-DE" altLang="de-DE" sz="1600" dirty="0"/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de-DE" altLang="de-DE" sz="1600" dirty="0"/>
              <a:t> </a:t>
            </a:r>
            <a:r>
              <a:rPr lang="sk-SK" altLang="de-DE" sz="1600" dirty="0" smtClean="0"/>
              <a:t>skutočná 3D geometria - rýchle merania v cross-plane a in-plane smeroch bez rotácie tanku</a:t>
            </a:r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sk-SK" sz="1600" dirty="0"/>
              <a:t> </a:t>
            </a:r>
            <a:r>
              <a:rPr lang="sk-SK" sz="1600" dirty="0" smtClean="0"/>
              <a:t>vertikálny držiak pre axiálnu meraciu polohu</a:t>
            </a:r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sk-SK" sz="1600" dirty="0"/>
              <a:t> </a:t>
            </a:r>
            <a:r>
              <a:rPr lang="sk-SK" sz="1600" dirty="0" smtClean="0"/>
              <a:t>malá veľkosť, minimálne objemové priemerovanie, vysoké priestorové rozlíšenie - ideálna pre meranie dávky v malých a FFF poliach</a:t>
            </a:r>
            <a:endParaRPr lang="sk-SK" sz="1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82" y="1484784"/>
            <a:ext cx="5364088" cy="352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98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10"/>
          <p:cNvSpPr>
            <a:spLocks noChangeArrowheads="1"/>
          </p:cNvSpPr>
          <p:nvPr/>
        </p:nvSpPr>
        <p:spPr bwMode="gray">
          <a:xfrm>
            <a:off x="179388" y="693738"/>
            <a:ext cx="85693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endParaRPr lang="de-DE" altLang="de-DE" sz="3200" b="1" noProof="1"/>
          </a:p>
        </p:txBody>
      </p:sp>
      <p:sp>
        <p:nvSpPr>
          <p:cNvPr id="10246" name="Rectangle 10"/>
          <p:cNvSpPr>
            <a:spLocks noChangeArrowheads="1"/>
          </p:cNvSpPr>
          <p:nvPr/>
        </p:nvSpPr>
        <p:spPr bwMode="gray">
          <a:xfrm>
            <a:off x="179388" y="114300"/>
            <a:ext cx="41433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sk-SK" altLang="de-DE" sz="1400" b="1" dirty="0" smtClean="0"/>
              <a:t>SEMIFLEX 3D</a:t>
            </a:r>
            <a:endParaRPr lang="de-DE" altLang="de-DE" sz="1400" i="1" baseline="30000" dirty="0">
              <a:cs typeface="Arial" charset="0"/>
            </a:endParaRPr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gray">
          <a:xfrm>
            <a:off x="323528" y="617539"/>
            <a:ext cx="8352928" cy="50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sk-SK" altLang="de-DE" sz="2800" b="1" dirty="0" smtClean="0">
                <a:solidFill>
                  <a:srgbClr val="AF111D"/>
                </a:solidFill>
              </a:rPr>
              <a:t>Semiflex 3D komora 0,07 cm</a:t>
            </a:r>
            <a:r>
              <a:rPr lang="sk-SK" altLang="de-DE" sz="2800" b="1" baseline="30000" dirty="0" smtClean="0">
                <a:solidFill>
                  <a:srgbClr val="AF111D"/>
                </a:solidFill>
              </a:rPr>
              <a:t>3</a:t>
            </a:r>
            <a:endParaRPr lang="de-DE" altLang="de-DE" sz="2800" b="1" noProof="1">
              <a:solidFill>
                <a:srgbClr val="AF111D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90" y="1519005"/>
            <a:ext cx="4847740" cy="15502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616" y="3474662"/>
            <a:ext cx="4299824" cy="255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365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10"/>
          <p:cNvSpPr>
            <a:spLocks noChangeArrowheads="1"/>
          </p:cNvSpPr>
          <p:nvPr/>
        </p:nvSpPr>
        <p:spPr bwMode="gray">
          <a:xfrm>
            <a:off x="179388" y="693738"/>
            <a:ext cx="85693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endParaRPr lang="de-DE" altLang="de-DE" sz="3200" b="1" noProof="1"/>
          </a:p>
        </p:txBody>
      </p:sp>
      <p:sp>
        <p:nvSpPr>
          <p:cNvPr id="10246" name="Rectangle 10"/>
          <p:cNvSpPr>
            <a:spLocks noChangeArrowheads="1"/>
          </p:cNvSpPr>
          <p:nvPr/>
        </p:nvSpPr>
        <p:spPr bwMode="gray">
          <a:xfrm>
            <a:off x="179388" y="114300"/>
            <a:ext cx="41433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sk-SK" altLang="de-DE" sz="1400" b="1" dirty="0" smtClean="0"/>
              <a:t>SEMIFLEX 3D</a:t>
            </a:r>
            <a:endParaRPr lang="de-DE" altLang="de-DE" sz="1400" i="1" baseline="30000" dirty="0">
              <a:cs typeface="Arial" charset="0"/>
            </a:endParaRPr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gray">
          <a:xfrm>
            <a:off x="323528" y="617539"/>
            <a:ext cx="8352928" cy="50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sk-SK" altLang="de-DE" sz="2800" b="1" dirty="0" smtClean="0">
                <a:solidFill>
                  <a:srgbClr val="AF111D"/>
                </a:solidFill>
              </a:rPr>
              <a:t>Semiflex 3D komora 0,07 cm</a:t>
            </a:r>
            <a:r>
              <a:rPr lang="sk-SK" altLang="de-DE" sz="2800" b="1" baseline="30000" dirty="0" smtClean="0">
                <a:solidFill>
                  <a:srgbClr val="AF111D"/>
                </a:solidFill>
              </a:rPr>
              <a:t>3</a:t>
            </a:r>
            <a:endParaRPr lang="de-DE" altLang="de-DE" sz="2800" b="1" noProof="1">
              <a:solidFill>
                <a:srgbClr val="AF111D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13" y="1200149"/>
            <a:ext cx="2996737" cy="24448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580" y="3861048"/>
            <a:ext cx="2997732" cy="24448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283" y="1104091"/>
            <a:ext cx="3567132" cy="520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31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10"/>
          <p:cNvSpPr>
            <a:spLocks noChangeArrowheads="1"/>
          </p:cNvSpPr>
          <p:nvPr/>
        </p:nvSpPr>
        <p:spPr bwMode="gray">
          <a:xfrm>
            <a:off x="179388" y="693738"/>
            <a:ext cx="85693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endParaRPr lang="de-DE" altLang="de-DE" sz="3200" b="1" noProof="1"/>
          </a:p>
        </p:txBody>
      </p:sp>
      <p:sp>
        <p:nvSpPr>
          <p:cNvPr id="10246" name="Rectangle 10"/>
          <p:cNvSpPr>
            <a:spLocks noChangeArrowheads="1"/>
          </p:cNvSpPr>
          <p:nvPr/>
        </p:nvSpPr>
        <p:spPr bwMode="gray">
          <a:xfrm>
            <a:off x="179388" y="114300"/>
            <a:ext cx="41433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sk-SK" altLang="de-DE" sz="1400" b="1" dirty="0" smtClean="0"/>
              <a:t>OCTAVIUS 4D MODULAR</a:t>
            </a:r>
            <a:endParaRPr lang="de-DE" altLang="de-DE" sz="1400" i="1" baseline="30000" dirty="0">
              <a:cs typeface="Arial" charset="0"/>
            </a:endParaRPr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gray">
          <a:xfrm>
            <a:off x="323528" y="617539"/>
            <a:ext cx="8352928" cy="50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sk-SK" altLang="de-DE" sz="2800" b="1" dirty="0" smtClean="0">
                <a:solidFill>
                  <a:srgbClr val="AF111D"/>
                </a:solidFill>
              </a:rPr>
              <a:t>Modulárny OCTAVIUS 4D fantóm</a:t>
            </a:r>
            <a:endParaRPr lang="de-DE" altLang="de-DE" sz="2800" b="1" noProof="1">
              <a:solidFill>
                <a:srgbClr val="AF111D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69914"/>
            <a:ext cx="9144000" cy="251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62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10"/>
          <p:cNvSpPr>
            <a:spLocks noChangeArrowheads="1"/>
          </p:cNvSpPr>
          <p:nvPr/>
        </p:nvSpPr>
        <p:spPr bwMode="gray">
          <a:xfrm>
            <a:off x="179388" y="693738"/>
            <a:ext cx="85693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endParaRPr lang="de-DE" altLang="de-DE" sz="3200" b="1" noProof="1"/>
          </a:p>
        </p:txBody>
      </p:sp>
      <p:sp>
        <p:nvSpPr>
          <p:cNvPr id="10246" name="Rectangle 10"/>
          <p:cNvSpPr>
            <a:spLocks noChangeArrowheads="1"/>
          </p:cNvSpPr>
          <p:nvPr/>
        </p:nvSpPr>
        <p:spPr bwMode="gray">
          <a:xfrm>
            <a:off x="179388" y="114300"/>
            <a:ext cx="41433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sk-SK" altLang="de-DE" sz="1400" b="1" dirty="0" smtClean="0"/>
              <a:t>OCTAVIUS 4D MODULAR</a:t>
            </a:r>
            <a:endParaRPr lang="de-DE" altLang="de-DE" sz="1400" i="1" baseline="30000" dirty="0">
              <a:cs typeface="Arial" charset="0"/>
            </a:endParaRPr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gray">
          <a:xfrm>
            <a:off x="323528" y="617539"/>
            <a:ext cx="8352928" cy="50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sk-SK" altLang="de-DE" sz="2800" b="1" dirty="0" smtClean="0">
                <a:solidFill>
                  <a:srgbClr val="AF111D"/>
                </a:solidFill>
              </a:rPr>
              <a:t>Modulárny OCTAVIUS 4D fantóm</a:t>
            </a:r>
            <a:endParaRPr lang="de-DE" altLang="de-DE" sz="2800" b="1" noProof="1">
              <a:solidFill>
                <a:srgbClr val="AF111D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96752"/>
            <a:ext cx="7452320" cy="24598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656600"/>
            <a:ext cx="7452320" cy="257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304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10"/>
          <p:cNvSpPr>
            <a:spLocks noChangeArrowheads="1"/>
          </p:cNvSpPr>
          <p:nvPr/>
        </p:nvSpPr>
        <p:spPr bwMode="gray">
          <a:xfrm>
            <a:off x="179388" y="693738"/>
            <a:ext cx="85693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endParaRPr lang="de-DE" altLang="de-DE" sz="3200" b="1" noProof="1"/>
          </a:p>
        </p:txBody>
      </p:sp>
      <p:sp>
        <p:nvSpPr>
          <p:cNvPr id="10246" name="Rectangle 10"/>
          <p:cNvSpPr>
            <a:spLocks noChangeArrowheads="1"/>
          </p:cNvSpPr>
          <p:nvPr/>
        </p:nvSpPr>
        <p:spPr bwMode="gray">
          <a:xfrm>
            <a:off x="179388" y="114300"/>
            <a:ext cx="41433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sk-SK" altLang="de-DE" sz="1400" b="1" dirty="0" smtClean="0"/>
              <a:t>OCTAVIUS 4D MODULAR</a:t>
            </a:r>
            <a:endParaRPr lang="de-DE" altLang="de-DE" sz="1400" i="1" baseline="30000" dirty="0">
              <a:cs typeface="Arial" charset="0"/>
            </a:endParaRPr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gray">
          <a:xfrm>
            <a:off x="323528" y="617539"/>
            <a:ext cx="8352928" cy="50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sk-SK" altLang="de-DE" sz="2800" b="1" dirty="0" smtClean="0">
                <a:solidFill>
                  <a:srgbClr val="AF111D"/>
                </a:solidFill>
              </a:rPr>
              <a:t>Modulárny OCTAVIUS 4D fantóm</a:t>
            </a:r>
            <a:endParaRPr lang="de-DE" altLang="de-DE" sz="2800" b="1" noProof="1">
              <a:solidFill>
                <a:srgbClr val="AF111D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51" y="1184382"/>
            <a:ext cx="7454728" cy="24606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51" y="3645024"/>
            <a:ext cx="7454728" cy="260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591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10"/>
          <p:cNvSpPr>
            <a:spLocks noChangeArrowheads="1"/>
          </p:cNvSpPr>
          <p:nvPr/>
        </p:nvSpPr>
        <p:spPr bwMode="gray">
          <a:xfrm>
            <a:off x="179388" y="693738"/>
            <a:ext cx="85693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endParaRPr lang="de-DE" altLang="de-DE" sz="3200" b="1" noProof="1"/>
          </a:p>
        </p:txBody>
      </p:sp>
      <p:sp>
        <p:nvSpPr>
          <p:cNvPr id="10246" name="Rectangle 10"/>
          <p:cNvSpPr>
            <a:spLocks noChangeArrowheads="1"/>
          </p:cNvSpPr>
          <p:nvPr/>
        </p:nvSpPr>
        <p:spPr bwMode="gray">
          <a:xfrm>
            <a:off x="179388" y="114300"/>
            <a:ext cx="41433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sk-SK" altLang="de-DE" sz="1400" b="1" dirty="0" smtClean="0"/>
              <a:t>OCTAVIUS 4D MODULAR</a:t>
            </a:r>
            <a:endParaRPr lang="de-DE" altLang="de-DE" sz="1400" i="1" baseline="30000" dirty="0">
              <a:cs typeface="Arial" charset="0"/>
            </a:endParaRPr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gray">
          <a:xfrm>
            <a:off x="323528" y="617539"/>
            <a:ext cx="8352928" cy="50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sk-SK" altLang="de-DE" sz="2800" b="1" dirty="0" smtClean="0">
                <a:solidFill>
                  <a:srgbClr val="AF111D"/>
                </a:solidFill>
              </a:rPr>
              <a:t>Modulárny OCTAVIUS 4D fantóm</a:t>
            </a:r>
            <a:endParaRPr lang="de-DE" altLang="de-DE" sz="2800" b="1" noProof="1">
              <a:solidFill>
                <a:srgbClr val="AF111D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51" y="1243413"/>
            <a:ext cx="7454728" cy="23296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3789040"/>
            <a:ext cx="2404695" cy="1800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248" y="3789041"/>
            <a:ext cx="2467872" cy="11521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469" y="3675420"/>
            <a:ext cx="1826915" cy="248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19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4"/>
          <p:cNvSpPr>
            <a:spLocks noChangeArrowheads="1"/>
          </p:cNvSpPr>
          <p:nvPr/>
        </p:nvSpPr>
        <p:spPr bwMode="auto">
          <a:xfrm>
            <a:off x="-13596" y="877218"/>
            <a:ext cx="9186863" cy="5072062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endParaRPr lang="de-DE" altLang="de-DE" smtClean="0">
              <a:solidFill>
                <a:srgbClr val="000000"/>
              </a:solidFill>
            </a:endParaRPr>
          </a:p>
        </p:txBody>
      </p:sp>
      <p:sp>
        <p:nvSpPr>
          <p:cNvPr id="20483" name="Rechteck 4"/>
          <p:cNvSpPr>
            <a:spLocks noChangeArrowheads="1"/>
          </p:cNvSpPr>
          <p:nvPr/>
        </p:nvSpPr>
        <p:spPr bwMode="auto">
          <a:xfrm>
            <a:off x="1691680" y="1341190"/>
            <a:ext cx="5795218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0" hangingPunct="0">
              <a:lnSpc>
                <a:spcPct val="100000"/>
              </a:lnSpc>
            </a:pPr>
            <a:r>
              <a:rPr lang="sk-SK" altLang="de-DE" sz="4000" b="1" dirty="0" smtClean="0">
                <a:solidFill>
                  <a:srgbClr val="000000"/>
                </a:solidFill>
              </a:rPr>
              <a:t>Ďakujem za pozornosť</a:t>
            </a:r>
            <a:r>
              <a:rPr lang="de-DE" altLang="de-DE" sz="4000" b="1" dirty="0" smtClean="0">
                <a:solidFill>
                  <a:srgbClr val="000000"/>
                </a:solidFill>
              </a:rPr>
              <a:t>.</a:t>
            </a:r>
            <a:endParaRPr lang="de-DE" altLang="de-DE" sz="4000" b="1" i="1" noProof="1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8852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10"/>
          <p:cNvSpPr>
            <a:spLocks noChangeArrowheads="1"/>
          </p:cNvSpPr>
          <p:nvPr/>
        </p:nvSpPr>
        <p:spPr bwMode="gray">
          <a:xfrm>
            <a:off x="179388" y="693738"/>
            <a:ext cx="85693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sk-SK" altLang="de-DE" sz="3600" b="1" dirty="0" smtClean="0">
                <a:solidFill>
                  <a:srgbClr val="AF111D"/>
                </a:solidFill>
              </a:rPr>
              <a:t>Koncept systému</a:t>
            </a:r>
            <a:endParaRPr lang="de-DE" altLang="de-DE" sz="3600" b="1" noProof="1">
              <a:solidFill>
                <a:srgbClr val="AF111D"/>
              </a:solidFill>
            </a:endParaRPr>
          </a:p>
        </p:txBody>
      </p:sp>
      <p:sp>
        <p:nvSpPr>
          <p:cNvPr id="3078" name="Rectangle 10"/>
          <p:cNvSpPr>
            <a:spLocks noChangeArrowheads="1"/>
          </p:cNvSpPr>
          <p:nvPr/>
        </p:nvSpPr>
        <p:spPr bwMode="gray">
          <a:xfrm>
            <a:off x="323528" y="1123950"/>
            <a:ext cx="4140522" cy="648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de-DE" altLang="de-DE" sz="2400" b="1" dirty="0" smtClean="0"/>
              <a:t> </a:t>
            </a:r>
            <a:r>
              <a:rPr lang="sk-SK" altLang="de-DE" sz="2400" b="1" dirty="0" smtClean="0"/>
              <a:t>„</a:t>
            </a:r>
            <a:r>
              <a:rPr lang="de-DE" altLang="de-DE" sz="2400" b="1" dirty="0" smtClean="0"/>
              <a:t>All-in-one</a:t>
            </a:r>
            <a:r>
              <a:rPr lang="sk-SK" altLang="de-DE" sz="2400" b="1" dirty="0" smtClean="0"/>
              <a:t>“</a:t>
            </a:r>
            <a:r>
              <a:rPr lang="de-DE" altLang="de-DE" sz="2400" b="1" dirty="0" smtClean="0"/>
              <a:t> a </a:t>
            </a:r>
            <a:r>
              <a:rPr lang="sk-SK" altLang="de-DE" sz="2400" b="1" dirty="0" smtClean="0"/>
              <a:t>„</a:t>
            </a:r>
            <a:r>
              <a:rPr lang="de-DE" altLang="de-DE" sz="2400" b="1" dirty="0" smtClean="0"/>
              <a:t>wireless</a:t>
            </a:r>
            <a:r>
              <a:rPr lang="sk-SK" altLang="de-DE" sz="2400" b="1" dirty="0" smtClean="0"/>
              <a:t>“</a:t>
            </a:r>
            <a:endParaRPr lang="de-DE" altLang="de-DE" sz="2400" b="1" dirty="0" smtClean="0"/>
          </a:p>
        </p:txBody>
      </p:sp>
      <p:sp>
        <p:nvSpPr>
          <p:cNvPr id="3079" name="Rectangle 10"/>
          <p:cNvSpPr>
            <a:spLocks noChangeArrowheads="1"/>
          </p:cNvSpPr>
          <p:nvPr/>
        </p:nvSpPr>
        <p:spPr bwMode="gray">
          <a:xfrm>
            <a:off x="179388" y="114300"/>
            <a:ext cx="41433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de-DE" altLang="de-DE" sz="1400" b="1" dirty="0"/>
              <a:t>BEAMSCAN</a:t>
            </a:r>
            <a:endParaRPr lang="de-DE" altLang="de-DE" sz="1400" i="1" baseline="30000" dirty="0">
              <a:cs typeface="Arial" charset="0"/>
            </a:endParaRPr>
          </a:p>
        </p:txBody>
      </p:sp>
      <p:sp>
        <p:nvSpPr>
          <p:cNvPr id="3080" name="Line 9"/>
          <p:cNvSpPr>
            <a:spLocks noChangeShapeType="1"/>
          </p:cNvSpPr>
          <p:nvPr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374" y="1940218"/>
            <a:ext cx="4635651" cy="4017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0"/>
          <p:cNvSpPr>
            <a:spLocks noChangeArrowheads="1"/>
          </p:cNvSpPr>
          <p:nvPr/>
        </p:nvSpPr>
        <p:spPr bwMode="gray">
          <a:xfrm>
            <a:off x="1979935" y="6003826"/>
            <a:ext cx="4968329" cy="29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sk-SK" altLang="de-DE" sz="1400" b="1" dirty="0" smtClean="0"/>
              <a:t>Vozík so zdvíhacou plošinou</a:t>
            </a:r>
            <a:r>
              <a:rPr lang="de-DE" altLang="de-DE" sz="1400" b="1" dirty="0" smtClean="0"/>
              <a:t> a</a:t>
            </a:r>
            <a:r>
              <a:rPr lang="sk-SK" altLang="de-DE" sz="1400" b="1" dirty="0" smtClean="0"/>
              <a:t> vodným zásobníkom</a:t>
            </a:r>
            <a:endParaRPr lang="de-DE" altLang="de-DE" sz="1400" b="1" noProof="1"/>
          </a:p>
        </p:txBody>
      </p:sp>
      <p:sp>
        <p:nvSpPr>
          <p:cNvPr id="17" name="Textfeld 16"/>
          <p:cNvSpPr txBox="1"/>
          <p:nvPr/>
        </p:nvSpPr>
        <p:spPr>
          <a:xfrm>
            <a:off x="7146330" y="3895579"/>
            <a:ext cx="18532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1600" b="1" dirty="0" smtClean="0"/>
              <a:t>WiFi </a:t>
            </a:r>
            <a:endParaRPr lang="sk-SK" sz="1600" b="1" dirty="0" smtClean="0"/>
          </a:p>
          <a:p>
            <a:pPr algn="ctr">
              <a:lnSpc>
                <a:spcPct val="100000"/>
              </a:lnSpc>
            </a:pPr>
            <a:r>
              <a:rPr lang="sk-SK" sz="1600" b="1" dirty="0" smtClean="0"/>
              <a:t>prístupový bod</a:t>
            </a:r>
            <a:endParaRPr lang="de-DE" sz="1600" b="1" dirty="0"/>
          </a:p>
        </p:txBody>
      </p:sp>
      <p:sp>
        <p:nvSpPr>
          <p:cNvPr id="21" name="Textfeld 20"/>
          <p:cNvSpPr txBox="1"/>
          <p:nvPr/>
        </p:nvSpPr>
        <p:spPr>
          <a:xfrm>
            <a:off x="326911" y="4797152"/>
            <a:ext cx="1620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600" b="1" dirty="0" smtClean="0"/>
              <a:t>WiFi - </a:t>
            </a:r>
            <a:r>
              <a:rPr lang="sk-SK" sz="1600" b="1" dirty="0" smtClean="0"/>
              <a:t>ovládač</a:t>
            </a:r>
            <a:endParaRPr lang="de-DE" sz="16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996" y="1935855"/>
            <a:ext cx="1207911" cy="2544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01" y="2132856"/>
            <a:ext cx="1089908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330" y="1935855"/>
            <a:ext cx="1853208" cy="174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9007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10"/>
          <p:cNvSpPr>
            <a:spLocks noChangeArrowheads="1"/>
          </p:cNvSpPr>
          <p:nvPr/>
        </p:nvSpPr>
        <p:spPr bwMode="gray">
          <a:xfrm>
            <a:off x="179388" y="693738"/>
            <a:ext cx="85693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endParaRPr lang="de-DE" altLang="de-DE" sz="3200" b="1" noProof="1"/>
          </a:p>
        </p:txBody>
      </p:sp>
      <p:sp>
        <p:nvSpPr>
          <p:cNvPr id="4101" name="Rectangle 10"/>
          <p:cNvSpPr>
            <a:spLocks noChangeArrowheads="1"/>
          </p:cNvSpPr>
          <p:nvPr/>
        </p:nvSpPr>
        <p:spPr bwMode="gray">
          <a:xfrm>
            <a:off x="323528" y="1123950"/>
            <a:ext cx="5976664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de-DE" altLang="de-DE" sz="3600" b="1" dirty="0" smtClean="0">
                <a:solidFill>
                  <a:srgbClr val="AF111D"/>
                </a:solidFill>
              </a:rPr>
              <a:t>Hlav</a:t>
            </a:r>
            <a:r>
              <a:rPr lang="sk-SK" altLang="de-DE" sz="3600" b="1" dirty="0" smtClean="0">
                <a:solidFill>
                  <a:srgbClr val="AF111D"/>
                </a:solidFill>
              </a:rPr>
              <a:t>né </a:t>
            </a:r>
            <a:r>
              <a:rPr lang="en-US" altLang="de-DE" sz="3600" b="1" dirty="0" err="1" smtClean="0">
                <a:solidFill>
                  <a:srgbClr val="AF111D"/>
                </a:solidFill>
              </a:rPr>
              <a:t>vlastnosti</a:t>
            </a:r>
            <a:r>
              <a:rPr lang="de-DE" altLang="de-DE" sz="3600" b="1" dirty="0" smtClean="0">
                <a:solidFill>
                  <a:srgbClr val="AF111D"/>
                </a:solidFill>
              </a:rPr>
              <a:t>      </a:t>
            </a:r>
            <a:endParaRPr lang="de-DE" altLang="de-DE" sz="3600" b="1" noProof="1">
              <a:solidFill>
                <a:srgbClr val="AF111D"/>
              </a:solidFill>
            </a:endParaRPr>
          </a:p>
        </p:txBody>
      </p:sp>
      <p:sp>
        <p:nvSpPr>
          <p:cNvPr id="4102" name="Rectangle 10"/>
          <p:cNvSpPr>
            <a:spLocks noChangeArrowheads="1"/>
          </p:cNvSpPr>
          <p:nvPr/>
        </p:nvSpPr>
        <p:spPr bwMode="gray">
          <a:xfrm>
            <a:off x="179388" y="114300"/>
            <a:ext cx="41433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de-DE" altLang="de-DE" sz="1400" b="1" dirty="0"/>
              <a:t>BEAMSCAN</a:t>
            </a:r>
            <a:endParaRPr lang="de-DE" altLang="de-DE" sz="1400" i="1" baseline="30000" dirty="0">
              <a:cs typeface="Arial" charset="0"/>
            </a:endParaRPr>
          </a:p>
        </p:txBody>
      </p:sp>
      <p:sp>
        <p:nvSpPr>
          <p:cNvPr id="4103" name="Line 10"/>
          <p:cNvSpPr>
            <a:spLocks noChangeShapeType="1"/>
          </p:cNvSpPr>
          <p:nvPr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58514" name="Rectangle 10"/>
          <p:cNvSpPr>
            <a:spLocks noChangeArrowheads="1"/>
          </p:cNvSpPr>
          <p:nvPr/>
        </p:nvSpPr>
        <p:spPr bwMode="gray">
          <a:xfrm>
            <a:off x="4322763" y="1844824"/>
            <a:ext cx="4595812" cy="410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de-DE" altLang="de-DE" sz="2000" dirty="0" smtClean="0"/>
              <a:t> </a:t>
            </a:r>
            <a:r>
              <a:rPr lang="sk-SK" altLang="de-DE" sz="1600" dirty="0" smtClean="0"/>
              <a:t>„</a:t>
            </a:r>
            <a:r>
              <a:rPr lang="de-DE" altLang="de-DE" sz="1600" dirty="0" smtClean="0"/>
              <a:t>All</a:t>
            </a:r>
            <a:r>
              <a:rPr lang="sk-SK" altLang="de-DE" sz="1600" dirty="0" smtClean="0"/>
              <a:t>-</a:t>
            </a:r>
            <a:r>
              <a:rPr lang="de-DE" altLang="de-DE" sz="1600" dirty="0" smtClean="0"/>
              <a:t>in</a:t>
            </a:r>
            <a:r>
              <a:rPr lang="sk-SK" altLang="de-DE" sz="1600" dirty="0" smtClean="0"/>
              <a:t>-</a:t>
            </a:r>
            <a:r>
              <a:rPr lang="de-DE" altLang="de-DE" sz="1600" dirty="0" smtClean="0"/>
              <a:t>one</a:t>
            </a:r>
            <a:r>
              <a:rPr lang="sk-SK" altLang="de-DE" sz="1600" dirty="0" smtClean="0"/>
              <a:t>“</a:t>
            </a:r>
            <a:r>
              <a:rPr lang="de-DE" altLang="de-DE" sz="1600" dirty="0" smtClean="0"/>
              <a:t> </a:t>
            </a:r>
            <a:r>
              <a:rPr lang="sk-SK" altLang="de-DE" sz="1600" dirty="0" smtClean="0"/>
              <a:t>zariadenie</a:t>
            </a:r>
            <a:r>
              <a:rPr lang="de-DE" altLang="de-DE" sz="1600" dirty="0" smtClean="0"/>
              <a:t>, </a:t>
            </a:r>
            <a:r>
              <a:rPr lang="sk-SK" altLang="de-DE" sz="1600" dirty="0" smtClean="0"/>
              <a:t>ľahko manévrovateľné</a:t>
            </a:r>
            <a:endParaRPr lang="de-DE" altLang="de-DE" sz="1600" dirty="0" smtClean="0"/>
          </a:p>
          <a:p>
            <a:pPr eaLnBrk="1" hangingPunct="1">
              <a:lnSpc>
                <a:spcPct val="10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de-DE" altLang="de-DE" sz="2000" dirty="0"/>
              <a:t> </a:t>
            </a:r>
            <a:r>
              <a:rPr lang="sk-SK" altLang="de-DE" sz="1600" dirty="0" smtClean="0"/>
              <a:t>Veľké a ľahko pohyblivé kolieska</a:t>
            </a:r>
          </a:p>
          <a:p>
            <a:pPr eaLnBrk="1" hangingPunct="1">
              <a:lnSpc>
                <a:spcPct val="10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de-DE" altLang="de-DE" sz="2000" dirty="0" smtClean="0"/>
              <a:t> </a:t>
            </a:r>
            <a:r>
              <a:rPr lang="sk-SK" altLang="de-DE" sz="1600" dirty="0" smtClean="0"/>
              <a:t>Rýchly</a:t>
            </a:r>
            <a:r>
              <a:rPr lang="de-DE" altLang="de-DE" sz="1600" dirty="0" smtClean="0"/>
              <a:t>, </a:t>
            </a:r>
            <a:r>
              <a:rPr lang="sk-SK" altLang="de-DE" sz="1600" dirty="0" smtClean="0"/>
              <a:t>vysoko</a:t>
            </a:r>
            <a:r>
              <a:rPr lang="de-DE" altLang="de-DE" sz="1600" dirty="0" smtClean="0"/>
              <a:t> </a:t>
            </a:r>
            <a:r>
              <a:rPr lang="sk-SK" altLang="de-DE" sz="1600" dirty="0" smtClean="0"/>
              <a:t>kvalitný</a:t>
            </a:r>
            <a:r>
              <a:rPr lang="de-DE" altLang="de-DE" sz="1600" dirty="0" smtClean="0"/>
              <a:t> ele</a:t>
            </a:r>
            <a:r>
              <a:rPr lang="sk-SK" altLang="de-DE" sz="1600" dirty="0" smtClean="0"/>
              <a:t>k</a:t>
            </a:r>
            <a:r>
              <a:rPr lang="de-DE" altLang="de-DE" sz="1600" dirty="0" smtClean="0"/>
              <a:t>trometer</a:t>
            </a:r>
            <a:endParaRPr lang="de-DE" altLang="de-DE" sz="2000" dirty="0" smtClean="0"/>
          </a:p>
          <a:p>
            <a:pPr eaLnBrk="1" hangingPunct="1">
              <a:lnSpc>
                <a:spcPct val="10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de-DE" altLang="de-DE" sz="2000" dirty="0" smtClean="0"/>
              <a:t> </a:t>
            </a:r>
            <a:r>
              <a:rPr lang="de-DE" altLang="de-DE" sz="1600" dirty="0" smtClean="0"/>
              <a:t>Sen</a:t>
            </a:r>
            <a:r>
              <a:rPr lang="sk-SK" altLang="de-DE" sz="1600" dirty="0" smtClean="0"/>
              <a:t>zor teploty vody</a:t>
            </a:r>
            <a:r>
              <a:rPr lang="de-DE" altLang="de-DE" sz="2000" dirty="0" smtClean="0"/>
              <a:t> </a:t>
            </a:r>
          </a:p>
          <a:p>
            <a:pPr eaLnBrk="1" hangingPunct="1">
              <a:lnSpc>
                <a:spcPct val="10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de-DE" altLang="de-DE" sz="2000" dirty="0"/>
              <a:t> </a:t>
            </a:r>
            <a:r>
              <a:rPr lang="sk-SK" altLang="de-DE" sz="1600" dirty="0" smtClean="0"/>
              <a:t>Vstavaný barometer</a:t>
            </a:r>
            <a:endParaRPr lang="de-DE" altLang="de-DE" sz="1600" dirty="0" smtClean="0"/>
          </a:p>
          <a:p>
            <a:pPr eaLnBrk="1" hangingPunct="1">
              <a:lnSpc>
                <a:spcPct val="10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de-DE" altLang="de-DE" sz="2000" dirty="0"/>
              <a:t> </a:t>
            </a:r>
            <a:r>
              <a:rPr lang="de-DE" altLang="de-DE" sz="1600" dirty="0" smtClean="0"/>
              <a:t>Dobre tienen</a:t>
            </a:r>
            <a:r>
              <a:rPr lang="sk-SK" altLang="de-DE" sz="1600" dirty="0" smtClean="0"/>
              <a:t>á elektronika</a:t>
            </a:r>
            <a:endParaRPr lang="de-DE" altLang="de-DE" sz="1600" dirty="0" smtClean="0"/>
          </a:p>
          <a:p>
            <a:pPr eaLnBrk="1" hangingPunct="1">
              <a:lnSpc>
                <a:spcPct val="10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de-DE" altLang="de-DE" sz="2000" dirty="0"/>
              <a:t> </a:t>
            </a:r>
            <a:r>
              <a:rPr lang="de-DE" altLang="de-DE" sz="1600" dirty="0"/>
              <a:t>Wireless </a:t>
            </a:r>
            <a:r>
              <a:rPr lang="sk-SK" altLang="de-DE" sz="1600" dirty="0" smtClean="0"/>
              <a:t>ovládanie</a:t>
            </a:r>
            <a:r>
              <a:rPr lang="de-DE" altLang="de-DE" sz="1600" dirty="0" smtClean="0"/>
              <a:t> a </a:t>
            </a:r>
            <a:r>
              <a:rPr lang="sk-SK" altLang="de-DE" sz="1600" dirty="0" smtClean="0"/>
              <a:t>prenos </a:t>
            </a:r>
            <a:r>
              <a:rPr lang="de-DE" altLang="de-DE" sz="1600" dirty="0" smtClean="0"/>
              <a:t>d</a:t>
            </a:r>
            <a:r>
              <a:rPr lang="sk-SK" altLang="de-DE" sz="1600" dirty="0" smtClean="0"/>
              <a:t>át</a:t>
            </a:r>
            <a:endParaRPr lang="de-DE" altLang="de-DE" sz="1600" dirty="0"/>
          </a:p>
          <a:p>
            <a:pPr eaLnBrk="1" hangingPunct="1">
              <a:lnSpc>
                <a:spcPct val="10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de-DE" altLang="de-DE" sz="2000" dirty="0"/>
              <a:t> </a:t>
            </a:r>
            <a:r>
              <a:rPr lang="de-DE" altLang="de-DE" sz="1600" dirty="0"/>
              <a:t>Wireless </a:t>
            </a:r>
            <a:r>
              <a:rPr lang="sk-SK" altLang="de-DE" sz="1600" dirty="0" smtClean="0"/>
              <a:t>ovládač</a:t>
            </a:r>
            <a:r>
              <a:rPr lang="de-DE" altLang="de-DE" sz="2000" dirty="0" smtClean="0"/>
              <a:t> </a:t>
            </a:r>
          </a:p>
          <a:p>
            <a:pPr eaLnBrk="1" hangingPunct="1">
              <a:lnSpc>
                <a:spcPct val="10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de-DE" altLang="de-DE" sz="2000" dirty="0"/>
              <a:t> </a:t>
            </a:r>
            <a:r>
              <a:rPr lang="sk-SK" altLang="de-DE" sz="1600" dirty="0" smtClean="0"/>
              <a:t>Nabíjací soket pre ovládač</a:t>
            </a:r>
            <a:endParaRPr lang="de-DE" altLang="de-DE" sz="1600" dirty="0" smtClean="0"/>
          </a:p>
          <a:p>
            <a:pPr eaLnBrk="1" hangingPunct="1">
              <a:lnSpc>
                <a:spcPct val="10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de-DE" altLang="de-DE" sz="2000" dirty="0" smtClean="0"/>
              <a:t> </a:t>
            </a:r>
            <a:r>
              <a:rPr lang="sk-SK" altLang="de-DE" sz="1600" dirty="0" smtClean="0"/>
              <a:t>Vynikajúca kombinácia dizajnu a funkčnosti</a:t>
            </a:r>
            <a:endParaRPr lang="de-DE" altLang="de-DE" sz="20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3888432" cy="3603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10"/>
          <p:cNvSpPr>
            <a:spLocks noChangeArrowheads="1"/>
          </p:cNvSpPr>
          <p:nvPr/>
        </p:nvSpPr>
        <p:spPr bwMode="gray">
          <a:xfrm>
            <a:off x="179388" y="693738"/>
            <a:ext cx="85693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endParaRPr lang="de-DE" altLang="de-DE" sz="3200" b="1" noProof="1"/>
          </a:p>
        </p:txBody>
      </p:sp>
      <p:sp>
        <p:nvSpPr>
          <p:cNvPr id="4101" name="Rectangle 10"/>
          <p:cNvSpPr>
            <a:spLocks noChangeArrowheads="1"/>
          </p:cNvSpPr>
          <p:nvPr/>
        </p:nvSpPr>
        <p:spPr bwMode="gray">
          <a:xfrm>
            <a:off x="297792" y="1123950"/>
            <a:ext cx="470600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sk-SK" altLang="de-DE" sz="3600" b="1" dirty="0" smtClean="0">
                <a:solidFill>
                  <a:srgbClr val="AF111D"/>
                </a:solidFill>
              </a:rPr>
              <a:t>Hlavné </a:t>
            </a:r>
            <a:r>
              <a:rPr lang="en-US" altLang="de-DE" sz="3600" b="1" dirty="0" err="1" smtClean="0">
                <a:solidFill>
                  <a:srgbClr val="AF111D"/>
                </a:solidFill>
              </a:rPr>
              <a:t>vlastnosti</a:t>
            </a:r>
            <a:endParaRPr lang="de-DE" altLang="de-DE" sz="3600" b="1" noProof="1">
              <a:solidFill>
                <a:srgbClr val="AF111D"/>
              </a:solidFill>
            </a:endParaRPr>
          </a:p>
        </p:txBody>
      </p:sp>
      <p:sp>
        <p:nvSpPr>
          <p:cNvPr id="4102" name="Rectangle 10"/>
          <p:cNvSpPr>
            <a:spLocks noChangeArrowheads="1"/>
          </p:cNvSpPr>
          <p:nvPr/>
        </p:nvSpPr>
        <p:spPr bwMode="gray">
          <a:xfrm>
            <a:off x="179388" y="114300"/>
            <a:ext cx="41433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de-DE" altLang="de-DE" sz="1400" b="1" dirty="0"/>
              <a:t>BEAMSCAN</a:t>
            </a:r>
            <a:endParaRPr lang="de-DE" altLang="de-DE" sz="1400" i="1" baseline="30000" dirty="0">
              <a:cs typeface="Arial" charset="0"/>
            </a:endParaRPr>
          </a:p>
        </p:txBody>
      </p:sp>
      <p:sp>
        <p:nvSpPr>
          <p:cNvPr id="4103" name="Line 10"/>
          <p:cNvSpPr>
            <a:spLocks noChangeShapeType="1"/>
          </p:cNvSpPr>
          <p:nvPr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58514" name="Rectangle 10"/>
          <p:cNvSpPr>
            <a:spLocks noChangeArrowheads="1"/>
          </p:cNvSpPr>
          <p:nvPr/>
        </p:nvSpPr>
        <p:spPr bwMode="gray">
          <a:xfrm>
            <a:off x="4355976" y="2060847"/>
            <a:ext cx="4659437" cy="3312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de-DE" altLang="de-DE" sz="2000" dirty="0" smtClean="0"/>
              <a:t> </a:t>
            </a:r>
            <a:r>
              <a:rPr lang="sk-SK" altLang="de-DE" sz="1600" dirty="0" smtClean="0"/>
              <a:t>Automatické nastavenie - </a:t>
            </a:r>
            <a:r>
              <a:rPr lang="de-DE" altLang="de-DE" sz="1600" dirty="0" smtClean="0"/>
              <a:t>Auto Setup</a:t>
            </a:r>
            <a:endParaRPr lang="de-DE" altLang="de-DE" sz="1600" dirty="0"/>
          </a:p>
          <a:p>
            <a:pPr eaLnBrk="1" hangingPunct="1">
              <a:lnSpc>
                <a:spcPct val="10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de-DE" altLang="de-DE" dirty="0" smtClean="0"/>
              <a:t> </a:t>
            </a:r>
            <a:r>
              <a:rPr lang="de-DE" altLang="de-DE" sz="1600" dirty="0" smtClean="0"/>
              <a:t>Reference run (</a:t>
            </a:r>
            <a:r>
              <a:rPr lang="sk-SK" altLang="de-DE" sz="1600" dirty="0" smtClean="0"/>
              <a:t>bez nastav</a:t>
            </a:r>
            <a:r>
              <a:rPr lang="en-US" altLang="de-DE" sz="1600" dirty="0" smtClean="0"/>
              <a:t>ova</a:t>
            </a:r>
            <a:r>
              <a:rPr lang="sk-SK" altLang="de-DE" sz="1600" dirty="0" smtClean="0"/>
              <a:t>nia limitov</a:t>
            </a:r>
            <a:r>
              <a:rPr lang="de-DE" altLang="de-DE" sz="1600" dirty="0" smtClean="0"/>
              <a:t>)</a:t>
            </a:r>
            <a:endParaRPr lang="de-DE" altLang="de-DE" sz="1600" dirty="0"/>
          </a:p>
          <a:p>
            <a:pPr eaLnBrk="1" hangingPunct="1">
              <a:lnSpc>
                <a:spcPct val="10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de-DE" altLang="de-DE" dirty="0" smtClean="0"/>
              <a:t> </a:t>
            </a:r>
            <a:r>
              <a:rPr lang="sk-SK" altLang="de-DE" sz="1600" dirty="0" smtClean="0"/>
              <a:t>Automatické naplnenie vodou</a:t>
            </a:r>
            <a:endParaRPr lang="de-DE" altLang="de-DE" sz="1600" dirty="0" smtClean="0"/>
          </a:p>
          <a:p>
            <a:pPr eaLnBrk="1" hangingPunct="1">
              <a:lnSpc>
                <a:spcPct val="10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de-DE" altLang="de-DE" dirty="0" smtClean="0"/>
              <a:t> </a:t>
            </a:r>
            <a:r>
              <a:rPr lang="sk-SK" altLang="de-DE" sz="1600" dirty="0" smtClean="0"/>
              <a:t>Automatické </a:t>
            </a:r>
            <a:r>
              <a:rPr lang="en-US" altLang="de-DE" sz="1600" dirty="0" err="1" smtClean="0"/>
              <a:t>vyrovnanie</a:t>
            </a:r>
            <a:r>
              <a:rPr lang="sk-SK" altLang="de-DE" sz="1600" dirty="0" smtClean="0"/>
              <a:t> hladiny</a:t>
            </a:r>
            <a:endParaRPr lang="de-DE" altLang="de-DE" sz="1600" dirty="0" smtClean="0"/>
          </a:p>
          <a:p>
            <a:pPr eaLnBrk="1" hangingPunct="1">
              <a:lnSpc>
                <a:spcPct val="10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de-DE" altLang="de-DE" dirty="0"/>
              <a:t> </a:t>
            </a:r>
            <a:r>
              <a:rPr lang="de-DE" altLang="de-DE" sz="1600" dirty="0" smtClean="0"/>
              <a:t>Automatic</a:t>
            </a:r>
            <a:r>
              <a:rPr lang="sk-SK" altLang="de-DE" sz="1600" dirty="0" smtClean="0"/>
              <a:t>ké nastavenie stredu zväzku</a:t>
            </a:r>
            <a:endParaRPr lang="de-DE" altLang="de-DE" sz="1600" dirty="0" smtClean="0"/>
          </a:p>
          <a:p>
            <a:pPr eaLnBrk="1" hangingPunct="1">
              <a:lnSpc>
                <a:spcPct val="10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de-DE" altLang="de-DE" dirty="0"/>
              <a:t> </a:t>
            </a:r>
            <a:r>
              <a:rPr lang="de-DE" altLang="de-DE" sz="1600" dirty="0" smtClean="0"/>
              <a:t>Automatic</a:t>
            </a:r>
            <a:r>
              <a:rPr lang="sk-SK" altLang="de-DE" sz="1600" dirty="0" smtClean="0"/>
              <a:t>ké</a:t>
            </a:r>
            <a:r>
              <a:rPr lang="de-DE" altLang="de-DE" sz="1600" dirty="0" smtClean="0"/>
              <a:t> </a:t>
            </a:r>
            <a:r>
              <a:rPr lang="sk-SK" altLang="de-DE" sz="1600" dirty="0" smtClean="0"/>
              <a:t>vyrovnanie poľa</a:t>
            </a:r>
            <a:endParaRPr lang="de-DE" altLang="de-DE" dirty="0" smtClean="0"/>
          </a:p>
          <a:p>
            <a:pPr eaLnBrk="1" hangingPunct="1">
              <a:lnSpc>
                <a:spcPct val="10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de-DE" altLang="de-DE" dirty="0"/>
              <a:t> </a:t>
            </a:r>
            <a:r>
              <a:rPr lang="sk-SK" altLang="de-DE" sz="1600" dirty="0" smtClean="0"/>
              <a:t>Nový presný vodný senzor</a:t>
            </a:r>
            <a:endParaRPr lang="de-DE" altLang="de-DE" sz="1600" dirty="0"/>
          </a:p>
          <a:p>
            <a:pPr eaLnBrk="1" hangingPunct="1">
              <a:lnSpc>
                <a:spcPct val="10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de-DE" altLang="de-DE" dirty="0"/>
              <a:t> </a:t>
            </a:r>
            <a:r>
              <a:rPr lang="de-DE" altLang="de-DE" sz="1600" dirty="0" smtClean="0"/>
              <a:t>N</a:t>
            </a:r>
            <a:r>
              <a:rPr lang="sk-SK" altLang="de-DE" sz="1600" dirty="0" smtClean="0"/>
              <a:t>ový</a:t>
            </a:r>
            <a:r>
              <a:rPr lang="de-DE" altLang="de-DE" sz="1600" dirty="0" smtClean="0"/>
              <a:t> TRUFIX</a:t>
            </a:r>
            <a:r>
              <a:rPr lang="sk-SK" altLang="de-DE" sz="1600" dirty="0" smtClean="0"/>
              <a:t> systém,</a:t>
            </a:r>
            <a:r>
              <a:rPr lang="de-DE" altLang="de-DE" sz="1600" dirty="0" smtClean="0"/>
              <a:t> </a:t>
            </a:r>
            <a:r>
              <a:rPr lang="sk-SK" altLang="de-DE" sz="1600" dirty="0" smtClean="0"/>
              <a:t>ľahko pripevniteľný</a:t>
            </a:r>
            <a:endParaRPr lang="de-DE" altLang="de-DE" sz="1600" dirty="0" smtClean="0"/>
          </a:p>
          <a:p>
            <a:pPr eaLnBrk="1" hangingPunct="1">
              <a:lnSpc>
                <a:spcPct val="10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de-DE" altLang="de-DE" dirty="0"/>
              <a:t> </a:t>
            </a:r>
            <a:r>
              <a:rPr lang="sk-SK" altLang="de-DE" sz="1600" dirty="0" smtClean="0"/>
              <a:t>Rýchle</a:t>
            </a:r>
            <a:r>
              <a:rPr lang="de-DE" altLang="de-DE" sz="1600" dirty="0" smtClean="0"/>
              <a:t> </a:t>
            </a:r>
            <a:r>
              <a:rPr lang="sk-SK" altLang="de-DE" sz="1600" dirty="0" smtClean="0"/>
              <a:t>kontinuálne</a:t>
            </a:r>
            <a:r>
              <a:rPr lang="de-DE" altLang="de-DE" sz="1600" dirty="0" smtClean="0"/>
              <a:t> s</a:t>
            </a:r>
            <a:r>
              <a:rPr lang="sk-SK" altLang="de-DE" sz="1600" dirty="0" smtClean="0"/>
              <a:t>keny</a:t>
            </a:r>
            <a:endParaRPr lang="de-DE" altLang="de-DE" sz="1600" dirty="0"/>
          </a:p>
          <a:p>
            <a:pPr eaLnBrk="1" hangingPunct="1">
              <a:lnSpc>
                <a:spcPct val="100000"/>
              </a:lnSpc>
              <a:spcBef>
                <a:spcPct val="20000"/>
              </a:spcBef>
              <a:buBlip>
                <a:blip r:embed="rId3"/>
              </a:buBlip>
            </a:pPr>
            <a:endParaRPr lang="de-DE" altLang="de-DE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92" y="2083692"/>
            <a:ext cx="3906565" cy="3172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850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10"/>
          <p:cNvSpPr>
            <a:spLocks noChangeArrowheads="1"/>
          </p:cNvSpPr>
          <p:nvPr/>
        </p:nvSpPr>
        <p:spPr bwMode="gray">
          <a:xfrm>
            <a:off x="425450" y="887043"/>
            <a:ext cx="781895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de-DE" altLang="de-DE" sz="3600" b="1" dirty="0" smtClean="0">
                <a:solidFill>
                  <a:srgbClr val="AF111D"/>
                </a:solidFill>
              </a:rPr>
              <a:t>R</a:t>
            </a:r>
            <a:r>
              <a:rPr lang="sk-SK" altLang="de-DE" sz="3600" b="1" dirty="0" smtClean="0">
                <a:solidFill>
                  <a:srgbClr val="AF111D"/>
                </a:solidFill>
              </a:rPr>
              <a:t>ýchle umiestnenie pod</a:t>
            </a:r>
            <a:r>
              <a:rPr lang="de-DE" altLang="de-DE" sz="3600" b="1" dirty="0" smtClean="0">
                <a:solidFill>
                  <a:srgbClr val="AF111D"/>
                </a:solidFill>
              </a:rPr>
              <a:t> LINAC</a:t>
            </a:r>
            <a:r>
              <a:rPr lang="sk-SK" altLang="de-DE" sz="3600" b="1" dirty="0" smtClean="0">
                <a:solidFill>
                  <a:srgbClr val="AF111D"/>
                </a:solidFill>
              </a:rPr>
              <a:t>om</a:t>
            </a:r>
            <a:endParaRPr lang="de-DE" altLang="de-DE" sz="3600" b="1" noProof="1">
              <a:solidFill>
                <a:srgbClr val="AF111D"/>
              </a:solidFill>
            </a:endParaRPr>
          </a:p>
        </p:txBody>
      </p:sp>
      <p:sp>
        <p:nvSpPr>
          <p:cNvPr id="6150" name="Rectangle 10"/>
          <p:cNvSpPr>
            <a:spLocks noChangeArrowheads="1"/>
          </p:cNvSpPr>
          <p:nvPr/>
        </p:nvSpPr>
        <p:spPr bwMode="gray">
          <a:xfrm>
            <a:off x="179388" y="114300"/>
            <a:ext cx="41433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de-DE" altLang="de-DE" sz="1400" b="1" dirty="0"/>
              <a:t>BEAMSCAN</a:t>
            </a:r>
            <a:endParaRPr lang="de-DE" altLang="de-DE" sz="1400" i="1" baseline="30000" dirty="0">
              <a:cs typeface="Arial" charset="0"/>
            </a:endParaRPr>
          </a:p>
        </p:txBody>
      </p:sp>
      <p:sp>
        <p:nvSpPr>
          <p:cNvPr id="6151" name="Line 10"/>
          <p:cNvSpPr>
            <a:spLocks noChangeShapeType="1"/>
          </p:cNvSpPr>
          <p:nvPr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58508" name="Rectangle 10"/>
          <p:cNvSpPr>
            <a:spLocks noChangeArrowheads="1"/>
          </p:cNvSpPr>
          <p:nvPr/>
        </p:nvSpPr>
        <p:spPr bwMode="gray">
          <a:xfrm>
            <a:off x="4427984" y="1843088"/>
            <a:ext cx="4320729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2000" b="1" dirty="0" smtClean="0"/>
              <a:t>Neprekonan</a:t>
            </a:r>
            <a:r>
              <a:rPr lang="sk-SK" altLang="de-DE" sz="2000" b="1" dirty="0" smtClean="0"/>
              <a:t>á rýchlosť inštalácie</a:t>
            </a:r>
            <a:endParaRPr lang="de-DE" altLang="de-DE" sz="2000" dirty="0"/>
          </a:p>
        </p:txBody>
      </p:sp>
      <p:sp>
        <p:nvSpPr>
          <p:cNvPr id="1258514" name="Rectangle 10"/>
          <p:cNvSpPr>
            <a:spLocks noChangeArrowheads="1"/>
          </p:cNvSpPr>
          <p:nvPr/>
        </p:nvSpPr>
        <p:spPr bwMode="gray">
          <a:xfrm>
            <a:off x="4427983" y="2276475"/>
            <a:ext cx="4587429" cy="367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de-DE" altLang="de-DE" sz="2200" dirty="0"/>
              <a:t> </a:t>
            </a:r>
            <a:r>
              <a:rPr lang="sk-SK" altLang="de-DE" sz="2000" dirty="0" smtClean="0"/>
              <a:t>Priviezť</a:t>
            </a:r>
            <a:r>
              <a:rPr lang="de-DE" altLang="de-DE" sz="2000" dirty="0" smtClean="0"/>
              <a:t> </a:t>
            </a:r>
            <a:r>
              <a:rPr lang="de-DE" altLang="de-DE" sz="2000" dirty="0"/>
              <a:t>BEAMSCAN </a:t>
            </a:r>
            <a:r>
              <a:rPr lang="sk-SK" altLang="de-DE" sz="2000" dirty="0" smtClean="0"/>
              <a:t>dovnútra</a:t>
            </a:r>
            <a:endParaRPr lang="de-DE" altLang="de-DE" sz="2200" dirty="0"/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de-DE" altLang="de-DE" sz="2200" dirty="0"/>
              <a:t> </a:t>
            </a:r>
            <a:r>
              <a:rPr lang="sk-SK" altLang="de-DE" sz="2000" dirty="0" smtClean="0"/>
              <a:t>Približne nastaviť pod</a:t>
            </a:r>
            <a:r>
              <a:rPr lang="de-DE" altLang="de-DE" sz="2000" dirty="0" smtClean="0"/>
              <a:t> LINAC</a:t>
            </a:r>
            <a:r>
              <a:rPr lang="sk-SK" altLang="de-DE" sz="2000" dirty="0" smtClean="0"/>
              <a:t>om</a:t>
            </a:r>
            <a:endParaRPr lang="de-DE" altLang="de-DE" sz="2200" dirty="0"/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de-DE" altLang="de-DE" sz="2200" dirty="0"/>
              <a:t> </a:t>
            </a:r>
            <a:r>
              <a:rPr lang="sk-SK" altLang="de-DE" sz="2000" dirty="0" smtClean="0"/>
              <a:t>Pripojiť k nápajaniu</a:t>
            </a:r>
            <a:endParaRPr lang="de-DE" altLang="de-DE" sz="2000" dirty="0"/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de-DE" altLang="de-DE" sz="2200" dirty="0"/>
              <a:t> </a:t>
            </a:r>
            <a:r>
              <a:rPr lang="sk-SK" altLang="de-DE" sz="2000" dirty="0" smtClean="0"/>
              <a:t>Zapnúť</a:t>
            </a:r>
            <a:r>
              <a:rPr lang="de-DE" altLang="de-DE" sz="2000" dirty="0" smtClean="0"/>
              <a:t> BEAMSCAN</a:t>
            </a:r>
            <a:endParaRPr lang="de-DE" altLang="de-DE" sz="2200" dirty="0"/>
          </a:p>
        </p:txBody>
      </p:sp>
      <p:pic>
        <p:nvPicPr>
          <p:cNvPr id="6155" name="Grafik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49" y="1775095"/>
            <a:ext cx="3897313" cy="4087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10"/>
          <p:cNvSpPr>
            <a:spLocks noChangeArrowheads="1"/>
          </p:cNvSpPr>
          <p:nvPr/>
        </p:nvSpPr>
        <p:spPr bwMode="gray">
          <a:xfrm>
            <a:off x="179388" y="693738"/>
            <a:ext cx="85693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sk-SK" altLang="de-DE" sz="3200" b="1" dirty="0" smtClean="0">
                <a:solidFill>
                  <a:srgbClr val="AF111D"/>
                </a:solidFill>
              </a:rPr>
              <a:t>Rýchle nastavenie</a:t>
            </a:r>
            <a:r>
              <a:rPr lang="de-DE" altLang="de-DE" sz="3200" b="1" dirty="0" smtClean="0">
                <a:solidFill>
                  <a:srgbClr val="AF111D"/>
                </a:solidFill>
              </a:rPr>
              <a:t> </a:t>
            </a:r>
            <a:r>
              <a:rPr lang="sk-SK" altLang="de-DE" sz="3200" b="1" dirty="0" smtClean="0">
                <a:solidFill>
                  <a:srgbClr val="AF111D"/>
                </a:solidFill>
              </a:rPr>
              <a:t>so</a:t>
            </a:r>
            <a:r>
              <a:rPr lang="de-DE" altLang="de-DE" sz="3200" b="1" dirty="0" smtClean="0">
                <a:solidFill>
                  <a:srgbClr val="AF111D"/>
                </a:solidFill>
              </a:rPr>
              <a:t> </a:t>
            </a:r>
            <a:r>
              <a:rPr lang="de-DE" altLang="de-DE" sz="3200" b="1" dirty="0">
                <a:solidFill>
                  <a:srgbClr val="AF111D"/>
                </a:solidFill>
              </a:rPr>
              <a:t>Smart </a:t>
            </a:r>
            <a:r>
              <a:rPr lang="sk-SK" altLang="de-DE" sz="3200" b="1" dirty="0" smtClean="0">
                <a:solidFill>
                  <a:srgbClr val="AF111D"/>
                </a:solidFill>
              </a:rPr>
              <a:t>zariadením</a:t>
            </a:r>
            <a:endParaRPr lang="de-DE" altLang="de-DE" sz="3200" b="1" noProof="1">
              <a:solidFill>
                <a:srgbClr val="AF111D"/>
              </a:solidFill>
            </a:endParaRPr>
          </a:p>
        </p:txBody>
      </p:sp>
      <p:sp>
        <p:nvSpPr>
          <p:cNvPr id="7174" name="Rectangle 10"/>
          <p:cNvSpPr>
            <a:spLocks noChangeArrowheads="1"/>
          </p:cNvSpPr>
          <p:nvPr/>
        </p:nvSpPr>
        <p:spPr bwMode="gray">
          <a:xfrm>
            <a:off x="179388" y="114300"/>
            <a:ext cx="41433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de-DE" altLang="de-DE" sz="1400" b="1" dirty="0"/>
              <a:t>BEAMSCAN</a:t>
            </a:r>
            <a:endParaRPr lang="de-DE" altLang="de-DE" sz="1400" i="1" baseline="30000" dirty="0">
              <a:cs typeface="Arial" charset="0"/>
            </a:endParaRPr>
          </a:p>
        </p:txBody>
      </p:sp>
      <p:sp>
        <p:nvSpPr>
          <p:cNvPr id="7175" name="Line 10"/>
          <p:cNvSpPr>
            <a:spLocks noChangeShapeType="1"/>
          </p:cNvSpPr>
          <p:nvPr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58508" name="Rectangle 10"/>
          <p:cNvSpPr>
            <a:spLocks noChangeArrowheads="1"/>
          </p:cNvSpPr>
          <p:nvPr/>
        </p:nvSpPr>
        <p:spPr bwMode="gray">
          <a:xfrm>
            <a:off x="3499064" y="1632757"/>
            <a:ext cx="5644936" cy="4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sz="2400" b="1" dirty="0" smtClean="0"/>
              <a:t>Sprievodca nastaven</a:t>
            </a:r>
            <a:r>
              <a:rPr lang="sk-SK" altLang="de-DE" sz="2400" b="1" dirty="0" smtClean="0"/>
              <a:t>ím</a:t>
            </a:r>
            <a:endParaRPr lang="de-DE" altLang="de-DE" sz="2000" dirty="0"/>
          </a:p>
        </p:txBody>
      </p:sp>
      <p:sp>
        <p:nvSpPr>
          <p:cNvPr id="1258514" name="Rectangle 10"/>
          <p:cNvSpPr>
            <a:spLocks noChangeArrowheads="1"/>
          </p:cNvSpPr>
          <p:nvPr/>
        </p:nvSpPr>
        <p:spPr bwMode="gray">
          <a:xfrm>
            <a:off x="3404875" y="2102832"/>
            <a:ext cx="5595541" cy="3889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de-DE" altLang="de-DE" sz="2200" dirty="0"/>
              <a:t> </a:t>
            </a:r>
            <a:r>
              <a:rPr lang="de-DE" altLang="de-DE" sz="2200" dirty="0" smtClean="0"/>
              <a:t>S</a:t>
            </a:r>
            <a:r>
              <a:rPr lang="sk-SK" altLang="de-DE" sz="2200" dirty="0" smtClean="0"/>
              <a:t>pustiť</a:t>
            </a:r>
            <a:r>
              <a:rPr lang="de-DE" altLang="de-DE" sz="2200" dirty="0" smtClean="0"/>
              <a:t> </a:t>
            </a:r>
            <a:r>
              <a:rPr lang="de-DE" altLang="de-DE" sz="2200" dirty="0"/>
              <a:t>browser </a:t>
            </a:r>
            <a:r>
              <a:rPr lang="sk-SK" altLang="de-DE" sz="2200" dirty="0" smtClean="0"/>
              <a:t>v</a:t>
            </a:r>
            <a:r>
              <a:rPr lang="de-DE" altLang="de-DE" sz="2200" dirty="0" smtClean="0"/>
              <a:t> </a:t>
            </a:r>
            <a:r>
              <a:rPr lang="de-DE" altLang="de-DE" sz="2200" dirty="0"/>
              <a:t>Smart </a:t>
            </a:r>
            <a:r>
              <a:rPr lang="sk-SK" altLang="de-DE" sz="2200" dirty="0" smtClean="0"/>
              <a:t>zariadení</a:t>
            </a:r>
            <a:endParaRPr lang="de-DE" altLang="de-DE" sz="2200" dirty="0"/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de-DE" altLang="de-DE" sz="2200" dirty="0"/>
              <a:t> </a:t>
            </a:r>
            <a:r>
              <a:rPr lang="sk-SK" altLang="de-DE" sz="2200" dirty="0" smtClean="0"/>
              <a:t>Vykonať</a:t>
            </a:r>
            <a:r>
              <a:rPr lang="de-DE" altLang="de-DE" sz="2200" dirty="0" smtClean="0"/>
              <a:t> </a:t>
            </a:r>
            <a:r>
              <a:rPr lang="sk-SK" altLang="de-DE" sz="2200" dirty="0" smtClean="0"/>
              <a:t>„</a:t>
            </a:r>
            <a:r>
              <a:rPr lang="de-DE" altLang="de-DE" sz="2200" dirty="0" smtClean="0"/>
              <a:t>reference run</a:t>
            </a:r>
            <a:r>
              <a:rPr lang="sk-SK" altLang="de-DE" sz="2200" dirty="0" smtClean="0"/>
              <a:t>“</a:t>
            </a:r>
            <a:endParaRPr lang="de-DE" altLang="de-DE" sz="2200" dirty="0" smtClean="0"/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de-DE" altLang="de-DE" sz="2200" noProof="1" smtClean="0"/>
              <a:t> </a:t>
            </a:r>
            <a:r>
              <a:rPr lang="sk-SK" altLang="de-DE" sz="2200" noProof="1" smtClean="0"/>
              <a:t>Nastaviť</a:t>
            </a:r>
            <a:r>
              <a:rPr lang="de-DE" altLang="de-DE" sz="2200" noProof="1" smtClean="0"/>
              <a:t> </a:t>
            </a:r>
            <a:r>
              <a:rPr lang="de-DE" altLang="de-DE" sz="2200" noProof="1"/>
              <a:t>SSD </a:t>
            </a:r>
            <a:r>
              <a:rPr lang="sk-SK" altLang="de-DE" sz="2200" noProof="1" smtClean="0"/>
              <a:t>s</a:t>
            </a:r>
            <a:r>
              <a:rPr lang="de-DE" altLang="de-DE" sz="2200" noProof="1" smtClean="0"/>
              <a:t> </a:t>
            </a:r>
            <a:r>
              <a:rPr lang="sk-SK" altLang="de-DE" sz="2200" noProof="1" smtClean="0"/>
              <a:t>nastavovacou pomôckou</a:t>
            </a:r>
            <a:endParaRPr lang="de-DE" altLang="de-DE" sz="2200" dirty="0"/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de-DE" altLang="de-DE" sz="2200" dirty="0" smtClean="0"/>
              <a:t> </a:t>
            </a:r>
            <a:r>
              <a:rPr lang="sk-SK" altLang="de-DE" sz="2200" dirty="0" smtClean="0"/>
              <a:t>Procedúra automatického plnenia</a:t>
            </a:r>
            <a:endParaRPr lang="de-DE" altLang="de-DE" sz="2200" noProof="1"/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sk-SK" altLang="de-DE" sz="2200" noProof="1" smtClean="0"/>
              <a:t> A</a:t>
            </a:r>
            <a:r>
              <a:rPr lang="de-DE" altLang="de-DE" sz="2200" noProof="1" smtClean="0"/>
              <a:t>uto</a:t>
            </a:r>
            <a:r>
              <a:rPr lang="sk-SK" altLang="de-DE" sz="2200" noProof="1" smtClean="0"/>
              <a:t>matické vyrovnanie</a:t>
            </a:r>
            <a:r>
              <a:rPr lang="de-DE" altLang="de-DE" sz="2200" noProof="1" smtClean="0"/>
              <a:t> </a:t>
            </a:r>
            <a:r>
              <a:rPr lang="sk-SK" altLang="de-DE" sz="2200" noProof="1" smtClean="0"/>
              <a:t>hladiny</a:t>
            </a:r>
            <a:endParaRPr lang="de-DE" altLang="de-DE" sz="2200" noProof="1"/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de-DE" altLang="de-DE" sz="2200" noProof="1"/>
              <a:t> </a:t>
            </a:r>
            <a:r>
              <a:rPr lang="sk-SK" altLang="de-DE" sz="2200" noProof="1" smtClean="0"/>
              <a:t>Pripevniť</a:t>
            </a:r>
            <a:r>
              <a:rPr lang="de-DE" altLang="de-DE" sz="2200" noProof="1" smtClean="0"/>
              <a:t> TRUFIX </a:t>
            </a:r>
            <a:r>
              <a:rPr lang="sk-SK" altLang="de-DE" sz="2200" noProof="1" smtClean="0"/>
              <a:t>držiak</a:t>
            </a:r>
            <a:r>
              <a:rPr lang="de-DE" altLang="de-DE" sz="2200" noProof="1" smtClean="0"/>
              <a:t> </a:t>
            </a:r>
            <a:r>
              <a:rPr lang="sk-SK" altLang="de-DE" sz="2200" noProof="1" smtClean="0"/>
              <a:t>(„k</a:t>
            </a:r>
            <a:r>
              <a:rPr lang="de-DE" altLang="de-DE" sz="2200" noProof="1" smtClean="0"/>
              <a:t>lik</a:t>
            </a:r>
            <a:r>
              <a:rPr lang="sk-SK" altLang="de-DE" sz="2200" noProof="1" smtClean="0"/>
              <a:t>“)</a:t>
            </a:r>
            <a:endParaRPr lang="de-DE" altLang="de-DE" sz="2200" noProof="1" smtClean="0"/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de-DE" altLang="de-DE" sz="2200" noProof="1" smtClean="0"/>
              <a:t> </a:t>
            </a:r>
            <a:r>
              <a:rPr lang="sk-SK" altLang="de-DE" sz="2200" noProof="1" smtClean="0"/>
              <a:t>Pripevniť merací a</a:t>
            </a:r>
            <a:r>
              <a:rPr lang="de-DE" altLang="de-DE" sz="2200" noProof="1" smtClean="0"/>
              <a:t> referen</a:t>
            </a:r>
            <a:r>
              <a:rPr lang="sk-SK" altLang="de-DE" sz="2200" noProof="1" smtClean="0"/>
              <a:t>čný</a:t>
            </a:r>
            <a:r>
              <a:rPr lang="de-DE" altLang="de-DE" sz="2200" noProof="1" smtClean="0"/>
              <a:t> dete</a:t>
            </a:r>
            <a:r>
              <a:rPr lang="sk-SK" altLang="de-DE" sz="2200" noProof="1" smtClean="0"/>
              <a:t>k</a:t>
            </a:r>
            <a:r>
              <a:rPr lang="de-DE" altLang="de-DE" sz="2200" noProof="1" smtClean="0"/>
              <a:t>tor</a:t>
            </a:r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de-DE" altLang="de-DE" sz="2200" noProof="1" smtClean="0"/>
              <a:t> </a:t>
            </a:r>
            <a:r>
              <a:rPr lang="sk-SK" altLang="de-DE" sz="2200" b="1" noProof="1" smtClean="0">
                <a:solidFill>
                  <a:srgbClr val="00B050"/>
                </a:solidFill>
              </a:rPr>
              <a:t>Pripravený</a:t>
            </a:r>
            <a:r>
              <a:rPr lang="de-DE" altLang="de-DE" sz="2200" b="1" noProof="1" smtClean="0">
                <a:solidFill>
                  <a:srgbClr val="00B050"/>
                </a:solidFill>
              </a:rPr>
              <a:t> </a:t>
            </a:r>
            <a:r>
              <a:rPr lang="sk-SK" altLang="de-DE" sz="2200" b="1" noProof="1" smtClean="0">
                <a:solidFill>
                  <a:srgbClr val="00B050"/>
                </a:solidFill>
              </a:rPr>
              <a:t>opustiť ožarovňu</a:t>
            </a:r>
            <a:r>
              <a:rPr lang="de-DE" altLang="de-DE" noProof="1"/>
              <a:t/>
            </a:r>
            <a:br>
              <a:rPr lang="de-DE" altLang="de-DE" noProof="1"/>
            </a:br>
            <a:r>
              <a:rPr lang="de-DE" altLang="de-DE" noProof="1"/>
              <a:t/>
            </a:r>
            <a:br>
              <a:rPr lang="de-DE" altLang="de-DE" noProof="1"/>
            </a:br>
            <a:endParaRPr lang="de-DE" altLang="de-DE" noProof="1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21" y="1661938"/>
            <a:ext cx="2213307" cy="463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651" y="1987550"/>
            <a:ext cx="2022446" cy="3741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10"/>
          <p:cNvSpPr>
            <a:spLocks noChangeArrowheads="1"/>
          </p:cNvSpPr>
          <p:nvPr/>
        </p:nvSpPr>
        <p:spPr bwMode="gray">
          <a:xfrm>
            <a:off x="179388" y="693738"/>
            <a:ext cx="85693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de-DE" altLang="de-DE" sz="3200" b="1" dirty="0" smtClean="0">
                <a:solidFill>
                  <a:srgbClr val="C00000"/>
                </a:solidFill>
              </a:rPr>
              <a:t>R</a:t>
            </a:r>
            <a:r>
              <a:rPr lang="sk-SK" altLang="de-DE" sz="3200" b="1" dirty="0" smtClean="0">
                <a:solidFill>
                  <a:srgbClr val="C00000"/>
                </a:solidFill>
              </a:rPr>
              <a:t>ýchle ukončenie</a:t>
            </a:r>
            <a:r>
              <a:rPr lang="de-DE" altLang="de-DE" sz="3200" b="1" dirty="0" smtClean="0">
                <a:solidFill>
                  <a:srgbClr val="C00000"/>
                </a:solidFill>
              </a:rPr>
              <a:t> a </a:t>
            </a:r>
            <a:r>
              <a:rPr lang="sk-SK" altLang="de-DE" sz="3200" b="1" dirty="0" smtClean="0">
                <a:solidFill>
                  <a:srgbClr val="C00000"/>
                </a:solidFill>
              </a:rPr>
              <a:t>opustenie ožarovne</a:t>
            </a:r>
            <a:endParaRPr lang="de-DE" altLang="de-DE" sz="3200" b="1" noProof="1">
              <a:solidFill>
                <a:srgbClr val="C00000"/>
              </a:solidFill>
            </a:endParaRPr>
          </a:p>
        </p:txBody>
      </p:sp>
      <p:sp>
        <p:nvSpPr>
          <p:cNvPr id="10246" name="Rectangle 10"/>
          <p:cNvSpPr>
            <a:spLocks noChangeArrowheads="1"/>
          </p:cNvSpPr>
          <p:nvPr/>
        </p:nvSpPr>
        <p:spPr bwMode="gray">
          <a:xfrm>
            <a:off x="179388" y="114300"/>
            <a:ext cx="41433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de-DE" altLang="de-DE" sz="1400" b="1" dirty="0"/>
              <a:t>BEAMSCAN</a:t>
            </a:r>
            <a:endParaRPr lang="de-DE" altLang="de-DE" sz="1400" i="1" baseline="30000" dirty="0">
              <a:cs typeface="Arial" charset="0"/>
            </a:endParaRPr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78990" name="Rectangle 10"/>
          <p:cNvSpPr>
            <a:spLocks noChangeArrowheads="1"/>
          </p:cNvSpPr>
          <p:nvPr/>
        </p:nvSpPr>
        <p:spPr bwMode="gray">
          <a:xfrm>
            <a:off x="467545" y="1568450"/>
            <a:ext cx="8327206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endParaRPr lang="de-DE" altLang="de-DE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55315" y="1613475"/>
            <a:ext cx="3887073" cy="3939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rgbClr val="DDDDDD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0"/>
          <p:cNvSpPr>
            <a:spLocks noChangeArrowheads="1"/>
          </p:cNvSpPr>
          <p:nvPr/>
        </p:nvSpPr>
        <p:spPr bwMode="gray">
          <a:xfrm>
            <a:off x="4322762" y="1586380"/>
            <a:ext cx="4676775" cy="387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4"/>
              </a:buBlip>
            </a:pPr>
            <a:r>
              <a:rPr lang="de-DE" altLang="de-DE" dirty="0"/>
              <a:t> </a:t>
            </a:r>
            <a:r>
              <a:rPr lang="de-DE" altLang="de-DE" sz="2200" dirty="0"/>
              <a:t>1“ </a:t>
            </a:r>
            <a:r>
              <a:rPr lang="sk-SK" altLang="de-DE" sz="2200" dirty="0" smtClean="0"/>
              <a:t>vodná hadica</a:t>
            </a:r>
            <a:r>
              <a:rPr lang="de-DE" altLang="de-DE" sz="2200" dirty="0" smtClean="0"/>
              <a:t> = </a:t>
            </a:r>
            <a:r>
              <a:rPr lang="sk-SK" altLang="de-DE" sz="2200" dirty="0" smtClean="0"/>
              <a:t>rýchly</a:t>
            </a:r>
            <a:r>
              <a:rPr lang="de-DE" altLang="de-DE" sz="2200" dirty="0" smtClean="0"/>
              <a:t> </a:t>
            </a:r>
            <a:r>
              <a:rPr lang="sk-SK" altLang="de-DE" sz="2200" dirty="0" smtClean="0"/>
              <a:t>odtok</a:t>
            </a:r>
            <a:endParaRPr lang="de-DE" altLang="de-DE" sz="2200" dirty="0"/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4"/>
              </a:buBlip>
            </a:pPr>
            <a:r>
              <a:rPr lang="de-DE" altLang="de-DE" sz="2200" dirty="0"/>
              <a:t> </a:t>
            </a:r>
            <a:r>
              <a:rPr lang="sk-SK" altLang="de-DE" sz="2200" dirty="0" smtClean="0"/>
              <a:t>Naklonené dno</a:t>
            </a:r>
            <a:r>
              <a:rPr lang="de-DE" altLang="de-DE" sz="2200" dirty="0" smtClean="0"/>
              <a:t> = </a:t>
            </a:r>
            <a:r>
              <a:rPr lang="sk-SK" altLang="de-DE" sz="2200" dirty="0" smtClean="0"/>
              <a:t>kompletne</a:t>
            </a:r>
            <a:r>
              <a:rPr lang="de-DE" altLang="de-DE" sz="2200" dirty="0" smtClean="0"/>
              <a:t> </a:t>
            </a:r>
            <a:r>
              <a:rPr lang="sk-SK" altLang="de-DE" sz="2200" dirty="0" smtClean="0"/>
              <a:t>suché</a:t>
            </a:r>
            <a:endParaRPr lang="de-DE" altLang="de-DE" sz="2200" dirty="0" smtClean="0"/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4"/>
              </a:buBlip>
            </a:pPr>
            <a:r>
              <a:rPr lang="de-DE" altLang="de-DE" sz="2200" dirty="0"/>
              <a:t> </a:t>
            </a:r>
            <a:r>
              <a:rPr lang="sk-SK" altLang="de-DE" sz="2200" dirty="0" smtClean="0"/>
              <a:t>Odpojiť LEN napájací kábel</a:t>
            </a:r>
            <a:endParaRPr lang="de-DE" altLang="de-DE" sz="2200" dirty="0"/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4"/>
              </a:buBlip>
            </a:pPr>
            <a:r>
              <a:rPr lang="de-DE" altLang="de-DE" sz="2200" b="1" noProof="1" smtClean="0">
                <a:solidFill>
                  <a:srgbClr val="00B050"/>
                </a:solidFill>
              </a:rPr>
              <a:t> </a:t>
            </a:r>
            <a:r>
              <a:rPr lang="sk-SK" altLang="de-DE" sz="2200" b="1" noProof="1" smtClean="0">
                <a:solidFill>
                  <a:srgbClr val="00B050"/>
                </a:solidFill>
              </a:rPr>
              <a:t>Ušetrí</a:t>
            </a:r>
            <a:r>
              <a:rPr lang="de-DE" altLang="de-DE" sz="2200" b="1" noProof="1" smtClean="0">
                <a:solidFill>
                  <a:srgbClr val="00B050"/>
                </a:solidFill>
              </a:rPr>
              <a:t> </a:t>
            </a:r>
            <a:r>
              <a:rPr lang="sk-SK" altLang="de-DE" sz="2200" b="1" noProof="1" smtClean="0">
                <a:solidFill>
                  <a:srgbClr val="00B050"/>
                </a:solidFill>
              </a:rPr>
              <a:t>veľa času</a:t>
            </a:r>
            <a:endParaRPr lang="de-DE" altLang="de-DE" sz="2200" b="1" noProof="1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524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10"/>
          <p:cNvSpPr>
            <a:spLocks noChangeArrowheads="1"/>
          </p:cNvSpPr>
          <p:nvPr/>
        </p:nvSpPr>
        <p:spPr bwMode="gray">
          <a:xfrm>
            <a:off x="179388" y="693738"/>
            <a:ext cx="85693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sk-SK" altLang="de-DE" sz="3600" b="1" dirty="0" smtClean="0">
                <a:solidFill>
                  <a:srgbClr val="C00000"/>
                </a:solidFill>
              </a:rPr>
              <a:t>Jednoduché</a:t>
            </a:r>
            <a:r>
              <a:rPr lang="de-DE" altLang="de-DE" sz="3600" b="1" dirty="0" smtClean="0">
                <a:solidFill>
                  <a:srgbClr val="C00000"/>
                </a:solidFill>
              </a:rPr>
              <a:t> </a:t>
            </a:r>
            <a:r>
              <a:rPr lang="sk-SK" altLang="de-DE" sz="3600" b="1" dirty="0" smtClean="0">
                <a:solidFill>
                  <a:srgbClr val="C00000"/>
                </a:solidFill>
              </a:rPr>
              <a:t>uskladnenie</a:t>
            </a:r>
            <a:endParaRPr lang="de-DE" altLang="de-DE" sz="3600" b="1" noProof="1">
              <a:solidFill>
                <a:srgbClr val="C00000"/>
              </a:solidFill>
            </a:endParaRPr>
          </a:p>
        </p:txBody>
      </p:sp>
      <p:sp>
        <p:nvSpPr>
          <p:cNvPr id="10246" name="Rectangle 10"/>
          <p:cNvSpPr>
            <a:spLocks noChangeArrowheads="1"/>
          </p:cNvSpPr>
          <p:nvPr/>
        </p:nvSpPr>
        <p:spPr bwMode="gray">
          <a:xfrm>
            <a:off x="179388" y="114300"/>
            <a:ext cx="41433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de-DE" altLang="de-DE" sz="1400" b="1" dirty="0"/>
              <a:t>BEAMSCAN</a:t>
            </a:r>
            <a:endParaRPr lang="de-DE" altLang="de-DE" sz="1400" i="1" baseline="30000" dirty="0">
              <a:cs typeface="Arial" charset="0"/>
            </a:endParaRPr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6732588" y="0"/>
            <a:ext cx="0" cy="317500"/>
          </a:xfrm>
          <a:prstGeom prst="line">
            <a:avLst/>
          </a:prstGeom>
          <a:noFill/>
          <a:ln w="9525">
            <a:solidFill>
              <a:srgbClr val="AF111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78990" name="Rectangle 10"/>
          <p:cNvSpPr>
            <a:spLocks noChangeArrowheads="1"/>
          </p:cNvSpPr>
          <p:nvPr/>
        </p:nvSpPr>
        <p:spPr bwMode="gray">
          <a:xfrm>
            <a:off x="467545" y="1568450"/>
            <a:ext cx="8327206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endParaRPr lang="de-DE" altLang="de-DE" dirty="0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gray">
          <a:xfrm>
            <a:off x="4572000" y="1582493"/>
            <a:ext cx="4337782" cy="3988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DDDDDD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54000" rIns="90000" bIns="54000"/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eaLnBrk="0" fontAlgn="base" hangingPunct="0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de-DE" altLang="de-DE" sz="2200" dirty="0"/>
              <a:t> </a:t>
            </a:r>
            <a:r>
              <a:rPr lang="de-DE" altLang="de-DE" sz="2000" dirty="0" smtClean="0"/>
              <a:t>N</a:t>
            </a:r>
            <a:r>
              <a:rPr lang="sk-SK" altLang="de-DE" sz="2000" dirty="0" smtClean="0"/>
              <a:t>ový</a:t>
            </a:r>
            <a:r>
              <a:rPr lang="de-DE" altLang="de-DE" sz="2000" dirty="0" smtClean="0"/>
              <a:t> </a:t>
            </a:r>
            <a:r>
              <a:rPr lang="sk-SK" altLang="de-DE" sz="2000" dirty="0" smtClean="0"/>
              <a:t>ľahký</a:t>
            </a:r>
            <a:r>
              <a:rPr lang="de-DE" altLang="de-DE" sz="2000" dirty="0" smtClean="0"/>
              <a:t> obal</a:t>
            </a:r>
            <a:endParaRPr lang="de-DE" altLang="de-DE" sz="2200" dirty="0" smtClean="0"/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de-DE" altLang="de-DE" sz="2200" dirty="0"/>
              <a:t> </a:t>
            </a:r>
            <a:r>
              <a:rPr lang="sk-SK" altLang="de-DE" sz="2000" dirty="0" smtClean="0"/>
              <a:t>Ľahká manipulácia</a:t>
            </a:r>
            <a:endParaRPr lang="de-DE" altLang="de-DE" sz="2200" dirty="0"/>
          </a:p>
          <a:p>
            <a:pPr eaLnBrk="1" hangingPunct="1">
              <a:lnSpc>
                <a:spcPct val="13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de-DE" altLang="de-DE" sz="2200" dirty="0"/>
              <a:t> </a:t>
            </a:r>
            <a:r>
              <a:rPr lang="de-DE" altLang="de-DE" sz="2000" dirty="0" smtClean="0"/>
              <a:t>Vy</a:t>
            </a:r>
            <a:r>
              <a:rPr lang="sk-SK" altLang="de-DE" sz="2000" dirty="0" smtClean="0"/>
              <a:t>soká pri</a:t>
            </a:r>
            <a:r>
              <a:rPr lang="en-US" altLang="de-DE" sz="2000" dirty="0" smtClean="0"/>
              <a:t>e</a:t>
            </a:r>
            <a:r>
              <a:rPr lang="sk-SK" altLang="de-DE" sz="2000" dirty="0" smtClean="0"/>
              <a:t>pustnosť vodnej pary</a:t>
            </a:r>
            <a:endParaRPr lang="de-DE" altLang="de-DE" sz="2000" dirty="0" smtClean="0"/>
          </a:p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de-DE" altLang="de-DE" sz="2200" dirty="0" smtClean="0"/>
              <a:t>  </a:t>
            </a:r>
            <a:r>
              <a:rPr lang="sk-SK" altLang="de-DE" sz="2200" b="1" dirty="0" smtClean="0">
                <a:solidFill>
                  <a:srgbClr val="00B050"/>
                </a:solidFill>
              </a:rPr>
              <a:t>Udržuje</a:t>
            </a:r>
            <a:r>
              <a:rPr lang="de-DE" altLang="de-DE" sz="2200" b="1" dirty="0" smtClean="0">
                <a:solidFill>
                  <a:srgbClr val="00B050"/>
                </a:solidFill>
              </a:rPr>
              <a:t> syst</a:t>
            </a:r>
            <a:r>
              <a:rPr lang="sk-SK" altLang="de-DE" sz="2200" b="1" dirty="0" smtClean="0">
                <a:solidFill>
                  <a:srgbClr val="00B050"/>
                </a:solidFill>
              </a:rPr>
              <a:t>é</a:t>
            </a:r>
            <a:r>
              <a:rPr lang="de-DE" altLang="de-DE" sz="2200" b="1" dirty="0" smtClean="0">
                <a:solidFill>
                  <a:srgbClr val="00B050"/>
                </a:solidFill>
              </a:rPr>
              <a:t>m </a:t>
            </a:r>
            <a:r>
              <a:rPr lang="sk-SK" altLang="de-DE" sz="2200" b="1" dirty="0" smtClean="0">
                <a:solidFill>
                  <a:srgbClr val="00B050"/>
                </a:solidFill>
              </a:rPr>
              <a:t>čistý</a:t>
            </a:r>
            <a:r>
              <a:rPr lang="de-DE" altLang="de-DE" sz="2200" b="1" dirty="0" smtClean="0">
                <a:solidFill>
                  <a:srgbClr val="00B050"/>
                </a:solidFill>
              </a:rPr>
              <a:t> a </a:t>
            </a:r>
            <a:r>
              <a:rPr lang="sk-SK" altLang="de-DE" sz="2200" b="1" dirty="0" smtClean="0">
                <a:solidFill>
                  <a:srgbClr val="00B050"/>
                </a:solidFill>
              </a:rPr>
              <a:t>suchý</a:t>
            </a:r>
            <a:endParaRPr lang="de-DE" altLang="de-DE" sz="2200" b="1" dirty="0">
              <a:solidFill>
                <a:srgbClr val="00B05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25" y="1582493"/>
            <a:ext cx="4116787" cy="3790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728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Vorlage Octavius 4D">
  <a:themeElements>
    <a:clrScheme name="1_Vorlage Octavius 4D 1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DBEC0"/>
      </a:accent1>
      <a:accent2>
        <a:srgbClr val="3333CC"/>
      </a:accent2>
      <a:accent3>
        <a:srgbClr val="FFFFFF"/>
      </a:accent3>
      <a:accent4>
        <a:srgbClr val="000000"/>
      </a:accent4>
      <a:accent5>
        <a:srgbClr val="DBDBDC"/>
      </a:accent5>
      <a:accent6>
        <a:srgbClr val="2D2DB9"/>
      </a:accent6>
      <a:hlink>
        <a:srgbClr val="000000"/>
      </a:hlink>
      <a:folHlink>
        <a:srgbClr val="AF111D"/>
      </a:folHlink>
    </a:clrScheme>
    <a:fontScheme name="1_Vorlage Octavius 4D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rgbClr val="DDDDDD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0000" tIns="54000" rIns="90000" bIns="54000" numCol="1" anchor="t" anchorCtr="0" compatLnSpc="1">
        <a:prstTxWarp prst="textNoShape">
          <a:avLst/>
        </a:prstTxWarp>
      </a:bodyPr>
      <a:lstStyle>
        <a:defPPr marL="0" marR="0" indent="0" algn="l" defTabSz="801688" rtl="0" eaLnBrk="1" fontAlgn="base" latinLnBrk="0" hangingPunct="1">
          <a:lnSpc>
            <a:spcPct val="6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rgbClr val="DDDDDD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0000" tIns="54000" rIns="90000" bIns="54000" numCol="1" anchor="t" anchorCtr="0" compatLnSpc="1">
        <a:prstTxWarp prst="textNoShape">
          <a:avLst/>
        </a:prstTxWarp>
      </a:bodyPr>
      <a:lstStyle>
        <a:defPPr marL="0" marR="0" indent="0" algn="l" defTabSz="801688" rtl="0" eaLnBrk="1" fontAlgn="base" latinLnBrk="0" hangingPunct="1">
          <a:lnSpc>
            <a:spcPct val="6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Vorlage Octavius 4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orlage Octavius 4D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Vorlage Octavius 4D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orlage Octavius 4D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orlage Octavius 4D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orlage Octavius 4D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orlage Octavius 4D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orlage Octavius 4D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BDBEC0"/>
        </a:hlink>
        <a:folHlink>
          <a:srgbClr val="AF111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orlage Octavius 4D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AF111D"/>
        </a:hlink>
        <a:folHlink>
          <a:srgbClr val="AF111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orlage Octavius 4D 10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AF111D"/>
        </a:hlink>
        <a:folHlink>
          <a:srgbClr val="BDBE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orlage Octavius 4D 1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DBEC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DBDBDC"/>
        </a:accent5>
        <a:accent6>
          <a:srgbClr val="2D2DB9"/>
        </a:accent6>
        <a:hlink>
          <a:srgbClr val="AF111D"/>
        </a:hlink>
        <a:folHlink>
          <a:srgbClr val="AF111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orlage Octavius 4D 1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DBEC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DBDBDC"/>
        </a:accent5>
        <a:accent6>
          <a:srgbClr val="2D2DB9"/>
        </a:accent6>
        <a:hlink>
          <a:srgbClr val="000000"/>
        </a:hlink>
        <a:folHlink>
          <a:srgbClr val="AF11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TW Company">
  <a:themeElements>
    <a:clrScheme name="PTW Company 1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DBEC0"/>
      </a:accent1>
      <a:accent2>
        <a:srgbClr val="3333CC"/>
      </a:accent2>
      <a:accent3>
        <a:srgbClr val="FFFFFF"/>
      </a:accent3>
      <a:accent4>
        <a:srgbClr val="000000"/>
      </a:accent4>
      <a:accent5>
        <a:srgbClr val="DBDBDC"/>
      </a:accent5>
      <a:accent6>
        <a:srgbClr val="2D2DB9"/>
      </a:accent6>
      <a:hlink>
        <a:srgbClr val="000000"/>
      </a:hlink>
      <a:folHlink>
        <a:srgbClr val="AF111D"/>
      </a:folHlink>
    </a:clrScheme>
    <a:fontScheme name="PTW Company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PTW Compan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TW Company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TW Company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TW Company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TW Company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TW Company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TW Company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TW Company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BDBEC0"/>
        </a:hlink>
        <a:folHlink>
          <a:srgbClr val="AF111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TW Company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AF111D"/>
        </a:hlink>
        <a:folHlink>
          <a:srgbClr val="AF111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TW Company 10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AF111D"/>
        </a:hlink>
        <a:folHlink>
          <a:srgbClr val="BDBE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TW Company 1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DBEC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DBDBDC"/>
        </a:accent5>
        <a:accent6>
          <a:srgbClr val="2D2DB9"/>
        </a:accent6>
        <a:hlink>
          <a:srgbClr val="AF111D"/>
        </a:hlink>
        <a:folHlink>
          <a:srgbClr val="AF111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TW Company 1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DBEC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DBDBDC"/>
        </a:accent5>
        <a:accent6>
          <a:srgbClr val="2D2DB9"/>
        </a:accent6>
        <a:hlink>
          <a:srgbClr val="000000"/>
        </a:hlink>
        <a:folHlink>
          <a:srgbClr val="AF11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PTW Company">
  <a:themeElements>
    <a:clrScheme name="3_PTW Company 1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DBEC0"/>
      </a:accent1>
      <a:accent2>
        <a:srgbClr val="3333CC"/>
      </a:accent2>
      <a:accent3>
        <a:srgbClr val="FFFFFF"/>
      </a:accent3>
      <a:accent4>
        <a:srgbClr val="000000"/>
      </a:accent4>
      <a:accent5>
        <a:srgbClr val="DBDBDC"/>
      </a:accent5>
      <a:accent6>
        <a:srgbClr val="2D2DB9"/>
      </a:accent6>
      <a:hlink>
        <a:srgbClr val="000000"/>
      </a:hlink>
      <a:folHlink>
        <a:srgbClr val="AF111D"/>
      </a:folHlink>
    </a:clrScheme>
    <a:fontScheme name="3_PTW Company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3_PTW Compan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TW Company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PTW Company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TW Company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TW Company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TW Company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TW Company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TW Company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BDBEC0"/>
        </a:hlink>
        <a:folHlink>
          <a:srgbClr val="AF111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TW Company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AF111D"/>
        </a:hlink>
        <a:folHlink>
          <a:srgbClr val="AF111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TW Company 10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AF111D"/>
        </a:hlink>
        <a:folHlink>
          <a:srgbClr val="BDBE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TW Company 1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DBEC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DBDBDC"/>
        </a:accent5>
        <a:accent6>
          <a:srgbClr val="2D2DB9"/>
        </a:accent6>
        <a:hlink>
          <a:srgbClr val="AF111D"/>
        </a:hlink>
        <a:folHlink>
          <a:srgbClr val="AF111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TW Company 1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DBEC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DBDBDC"/>
        </a:accent5>
        <a:accent6>
          <a:srgbClr val="2D2DB9"/>
        </a:accent6>
        <a:hlink>
          <a:srgbClr val="000000"/>
        </a:hlink>
        <a:folHlink>
          <a:srgbClr val="AF11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5_PTW Company">
  <a:themeElements>
    <a:clrScheme name="3_PTW Company 1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DBEC0"/>
      </a:accent1>
      <a:accent2>
        <a:srgbClr val="3333CC"/>
      </a:accent2>
      <a:accent3>
        <a:srgbClr val="FFFFFF"/>
      </a:accent3>
      <a:accent4>
        <a:srgbClr val="000000"/>
      </a:accent4>
      <a:accent5>
        <a:srgbClr val="DBDBDC"/>
      </a:accent5>
      <a:accent6>
        <a:srgbClr val="2D2DB9"/>
      </a:accent6>
      <a:hlink>
        <a:srgbClr val="000000"/>
      </a:hlink>
      <a:folHlink>
        <a:srgbClr val="AF111D"/>
      </a:folHlink>
    </a:clrScheme>
    <a:fontScheme name="3_PTW Company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3_PTW Compan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TW Company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PTW Company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TW Company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TW Company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TW Company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TW Company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TW Company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BDBEC0"/>
        </a:hlink>
        <a:folHlink>
          <a:srgbClr val="AF111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TW Company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AF111D"/>
        </a:hlink>
        <a:folHlink>
          <a:srgbClr val="AF111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TW Company 10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AF111D"/>
        </a:hlink>
        <a:folHlink>
          <a:srgbClr val="BDBE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TW Company 1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DBEC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DBDBDC"/>
        </a:accent5>
        <a:accent6>
          <a:srgbClr val="2D2DB9"/>
        </a:accent6>
        <a:hlink>
          <a:srgbClr val="AF111D"/>
        </a:hlink>
        <a:folHlink>
          <a:srgbClr val="AF111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TW Company 1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DBEC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DBDBDC"/>
        </a:accent5>
        <a:accent6>
          <a:srgbClr val="2D2DB9"/>
        </a:accent6>
        <a:hlink>
          <a:srgbClr val="000000"/>
        </a:hlink>
        <a:folHlink>
          <a:srgbClr val="AF11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1642</TotalTime>
  <Words>1009</Words>
  <Application>Microsoft Office PowerPoint</Application>
  <PresentationFormat>On-screen Show (4:3)</PresentationFormat>
  <Paragraphs>201</Paragraphs>
  <Slides>27</Slides>
  <Notes>27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Times New Roman</vt:lpstr>
      <vt:lpstr>1_Vorlage Octavius 4D</vt:lpstr>
      <vt:lpstr>1_PTW Company</vt:lpstr>
      <vt:lpstr>3_PTW Company</vt:lpstr>
      <vt:lpstr>5_PTW Company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PTW-Freiburg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Quickcheck webline</dc:title>
  <dc:subject>Product Presentation</dc:subject>
  <dc:creator>Ute Wuestefeld</dc:creator>
  <cp:lastModifiedBy>CAP Ivo</cp:lastModifiedBy>
  <cp:revision>3371</cp:revision>
  <cp:lastPrinted>2016-03-31T14:18:17Z</cp:lastPrinted>
  <dcterms:created xsi:type="dcterms:W3CDTF">2010-02-10T12:46:39Z</dcterms:created>
  <dcterms:modified xsi:type="dcterms:W3CDTF">2016-10-12T12:51:54Z</dcterms:modified>
</cp:coreProperties>
</file>