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70" r:id="rId4"/>
    <p:sldId id="259" r:id="rId5"/>
    <p:sldId id="268" r:id="rId6"/>
    <p:sldId id="260" r:id="rId7"/>
    <p:sldId id="266" r:id="rId8"/>
    <p:sldId id="261" r:id="rId9"/>
    <p:sldId id="262" r:id="rId10"/>
    <p:sldId id="263" r:id="rId11"/>
    <p:sldId id="264" r:id="rId12"/>
    <p:sldId id="265" r:id="rId13"/>
    <p:sldId id="267" r:id="rId14"/>
    <p:sldId id="269" r:id="rId15"/>
    <p:sldId id="257" r:id="rId16"/>
  </p:sldIdLst>
  <p:sldSz cx="9144000" cy="6858000" type="screen4x3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1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k-SK" smtClean="0"/>
              <a:t>Kliknite sem a upravte štýl predlohy podnadpisov.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DB34C-B3BD-4709-87A5-4B9DC9A7CA9A}" type="datetimeFigureOut">
              <a:rPr lang="sk-SK" smtClean="0"/>
              <a:pPr/>
              <a:t>4. 2. 2014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1B0FF-B061-4ECD-9140-1552FF594CB5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DB34C-B3BD-4709-87A5-4B9DC9A7CA9A}" type="datetimeFigureOut">
              <a:rPr lang="sk-SK" smtClean="0"/>
              <a:pPr/>
              <a:t>4. 2. 2014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1B0FF-B061-4ECD-9140-1552FF594CB5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DB34C-B3BD-4709-87A5-4B9DC9A7CA9A}" type="datetimeFigureOut">
              <a:rPr lang="sk-SK" smtClean="0"/>
              <a:pPr/>
              <a:t>4. 2. 2014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1B0FF-B061-4ECD-9140-1552FF594CB5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DB34C-B3BD-4709-87A5-4B9DC9A7CA9A}" type="datetimeFigureOut">
              <a:rPr lang="sk-SK" smtClean="0"/>
              <a:pPr/>
              <a:t>4. 2. 2014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1B0FF-B061-4ECD-9140-1552FF594CB5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DB34C-B3BD-4709-87A5-4B9DC9A7CA9A}" type="datetimeFigureOut">
              <a:rPr lang="sk-SK" smtClean="0"/>
              <a:pPr/>
              <a:t>4. 2. 2014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1B0FF-B061-4ECD-9140-1552FF594CB5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obsah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DB34C-B3BD-4709-87A5-4B9DC9A7CA9A}" type="datetimeFigureOut">
              <a:rPr lang="sk-SK" smtClean="0"/>
              <a:pPr/>
              <a:t>4. 2. 2014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1B0FF-B061-4ECD-9140-1552FF594CB5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5" name="Zástupný symbol tex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6" name="Zástupný symbol obsah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7" name="Zástupný symbol dátum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DB34C-B3BD-4709-87A5-4B9DC9A7CA9A}" type="datetimeFigureOut">
              <a:rPr lang="sk-SK" smtClean="0"/>
              <a:pPr/>
              <a:t>4. 2. 2014</a:t>
            </a:fld>
            <a:endParaRPr lang="sk-SK"/>
          </a:p>
        </p:txBody>
      </p:sp>
      <p:sp>
        <p:nvSpPr>
          <p:cNvPr id="8" name="Zástupný symbol päty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Zástupný symbol čísla snímky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1B0FF-B061-4ECD-9140-1552FF594CB5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dátum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DB34C-B3BD-4709-87A5-4B9DC9A7CA9A}" type="datetimeFigureOut">
              <a:rPr lang="sk-SK" smtClean="0"/>
              <a:pPr/>
              <a:t>4. 2. 2014</a:t>
            </a:fld>
            <a:endParaRPr lang="sk-SK"/>
          </a:p>
        </p:txBody>
      </p:sp>
      <p:sp>
        <p:nvSpPr>
          <p:cNvPr id="4" name="Zástupný symbol päty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1B0FF-B061-4ECD-9140-1552FF594CB5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dátum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DB34C-B3BD-4709-87A5-4B9DC9A7CA9A}" type="datetimeFigureOut">
              <a:rPr lang="sk-SK" smtClean="0"/>
              <a:pPr/>
              <a:t>4. 2. 2014</a:t>
            </a:fld>
            <a:endParaRPr lang="sk-SK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1B0FF-B061-4ECD-9140-1552FF594CB5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DB34C-B3BD-4709-87A5-4B9DC9A7CA9A}" type="datetimeFigureOut">
              <a:rPr lang="sk-SK" smtClean="0"/>
              <a:pPr/>
              <a:t>4. 2. 2014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1B0FF-B061-4ECD-9140-1552FF594CB5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obrázka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k-SK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DB34C-B3BD-4709-87A5-4B9DC9A7CA9A}" type="datetimeFigureOut">
              <a:rPr lang="sk-SK" smtClean="0"/>
              <a:pPr/>
              <a:t>4. 2. 2014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1B0FF-B061-4ECD-9140-1552FF594CB5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nadpi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ADB34C-B3BD-4709-87A5-4B9DC9A7CA9A}" type="datetimeFigureOut">
              <a:rPr lang="sk-SK" smtClean="0"/>
              <a:pPr/>
              <a:t>4. 2. 2014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51B0FF-B061-4ECD-9140-1552FF594CB5}" type="slidenum">
              <a:rPr lang="sk-SK" smtClean="0"/>
              <a:pPr/>
              <a:t>‹#›</a:t>
            </a:fld>
            <a:endParaRPr lang="sk-S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k-S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primar.sme.sk/c/4117155/zatazenie-organizmu-ziarenim-pri-dialkovych-letoch.html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unitedafa.org/safety/health/cosmic/default.aspx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714348" y="2214554"/>
            <a:ext cx="7772400" cy="2000263"/>
          </a:xfrm>
        </p:spPr>
        <p:txBody>
          <a:bodyPr>
            <a:noAutofit/>
          </a:bodyPr>
          <a:lstStyle/>
          <a:p>
            <a:r>
              <a:rPr lang="sk-SK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Meranie ionizujúceho žiarenia         v lietadle na trase</a:t>
            </a:r>
            <a:br>
              <a:rPr lang="sk-SK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</a:br>
            <a:r>
              <a:rPr lang="sk-SK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Bratislava - </a:t>
            </a:r>
            <a:r>
              <a:rPr lang="sk-SK" b="1" dirty="0" err="1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Trapani</a:t>
            </a:r>
            <a:endParaRPr lang="sk-SK" b="1" dirty="0">
              <a:ln>
                <a:solidFill>
                  <a:schemeClr val="bg1"/>
                </a:solidFill>
              </a:ln>
              <a:solidFill>
                <a:srgbClr val="7030A0"/>
              </a:solidFill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4357686" y="5429264"/>
            <a:ext cx="4414846" cy="1071570"/>
          </a:xfrm>
        </p:spPr>
        <p:txBody>
          <a:bodyPr>
            <a:normAutofit lnSpcReduction="10000"/>
          </a:bodyPr>
          <a:lstStyle/>
          <a:p>
            <a:pPr algn="l"/>
            <a:r>
              <a:rPr lang="sk-SK" dirty="0" err="1" smtClean="0"/>
              <a:t>FNsP</a:t>
            </a:r>
            <a:r>
              <a:rPr lang="sk-SK" dirty="0" smtClean="0"/>
              <a:t> </a:t>
            </a:r>
            <a:r>
              <a:rPr lang="sk-SK" dirty="0" err="1" smtClean="0"/>
              <a:t>F.D.Roosevelta</a:t>
            </a:r>
            <a:r>
              <a:rPr lang="sk-SK" dirty="0" smtClean="0"/>
              <a:t> v BB</a:t>
            </a:r>
          </a:p>
          <a:p>
            <a:pPr algn="l"/>
            <a:r>
              <a:rPr lang="sk-SK" dirty="0" smtClean="0"/>
              <a:t>Ing. Pavol </a:t>
            </a:r>
            <a:r>
              <a:rPr lang="sk-SK" dirty="0" err="1" smtClean="0"/>
              <a:t>Laurenčík</a:t>
            </a:r>
            <a:endParaRPr lang="sk-SK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sk-SK" dirty="0" smtClean="0">
                <a:solidFill>
                  <a:srgbClr val="FF0000"/>
                </a:solidFill>
              </a:rPr>
              <a:t>TRASA TPS-BTS</a:t>
            </a:r>
            <a:endParaRPr lang="sk-SK" dirty="0">
              <a:solidFill>
                <a:srgbClr val="FF0000"/>
              </a:solidFill>
            </a:endParaRPr>
          </a:p>
        </p:txBody>
      </p:sp>
      <p:sp>
        <p:nvSpPr>
          <p:cNvPr id="4" name="BlokTextu 3"/>
          <p:cNvSpPr txBox="1"/>
          <p:nvPr/>
        </p:nvSpPr>
        <p:spPr>
          <a:xfrm>
            <a:off x="2500298" y="5786454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err="1" smtClean="0">
                <a:solidFill>
                  <a:srgbClr val="FF0000"/>
                </a:solidFill>
              </a:rPr>
              <a:t>Trapani</a:t>
            </a:r>
            <a:endParaRPr lang="sk-SK" dirty="0">
              <a:solidFill>
                <a:srgbClr val="FF0000"/>
              </a:solidFill>
            </a:endParaRPr>
          </a:p>
        </p:txBody>
      </p:sp>
      <p:sp>
        <p:nvSpPr>
          <p:cNvPr id="5" name="BlokTextu 4"/>
          <p:cNvSpPr txBox="1"/>
          <p:nvPr/>
        </p:nvSpPr>
        <p:spPr>
          <a:xfrm>
            <a:off x="4429124" y="857232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smtClean="0">
                <a:solidFill>
                  <a:srgbClr val="FF0000"/>
                </a:solidFill>
              </a:rPr>
              <a:t>Bratislava</a:t>
            </a:r>
            <a:endParaRPr lang="sk-SK" dirty="0">
              <a:solidFill>
                <a:srgbClr val="FF0000"/>
              </a:solidFill>
            </a:endParaRPr>
          </a:p>
        </p:txBody>
      </p:sp>
      <p:sp>
        <p:nvSpPr>
          <p:cNvPr id="6" name="BlokTextu 5"/>
          <p:cNvSpPr txBox="1"/>
          <p:nvPr/>
        </p:nvSpPr>
        <p:spPr>
          <a:xfrm>
            <a:off x="3286116" y="3643314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err="1" smtClean="0">
                <a:solidFill>
                  <a:srgbClr val="FF0000"/>
                </a:solidFill>
              </a:rPr>
              <a:t>Pescara</a:t>
            </a:r>
            <a:endParaRPr lang="sk-SK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501122" cy="1143000"/>
          </a:xfrm>
        </p:spPr>
        <p:txBody>
          <a:bodyPr>
            <a:normAutofit fontScale="90000"/>
          </a:bodyPr>
          <a:lstStyle/>
          <a:p>
            <a:r>
              <a:rPr lang="sk-SK" b="1" dirty="0" smtClean="0">
                <a:solidFill>
                  <a:srgbClr val="7030A0"/>
                </a:solidFill>
              </a:rPr>
              <a:t>Priebeh dávkového príkonu počas letu</a:t>
            </a:r>
            <a:endParaRPr lang="sk-SK" b="1" dirty="0">
              <a:solidFill>
                <a:srgbClr val="7030A0"/>
              </a:solidFill>
            </a:endParaRPr>
          </a:p>
        </p:txBody>
      </p:sp>
      <p:pic>
        <p:nvPicPr>
          <p:cNvPr id="4" name="Obrázok 3" descr="graf SPAT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12511"/>
            <a:ext cx="9144000" cy="403297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sk-SK" b="1" dirty="0" smtClean="0">
                <a:solidFill>
                  <a:srgbClr val="7030A0"/>
                </a:solidFill>
              </a:rPr>
              <a:t>Záver:</a:t>
            </a:r>
            <a:endParaRPr lang="sk-SK" b="1" dirty="0">
              <a:solidFill>
                <a:srgbClr val="7030A0"/>
              </a:solidFill>
            </a:endParaRPr>
          </a:p>
        </p:txBody>
      </p:sp>
      <p:sp>
        <p:nvSpPr>
          <p:cNvPr id="4" name="Zástupný symbol obsahu 5"/>
          <p:cNvSpPr>
            <a:spLocks noGrp="1"/>
          </p:cNvSpPr>
          <p:nvPr>
            <p:ph idx="1"/>
          </p:nvPr>
        </p:nvSpPr>
        <p:spPr>
          <a:xfrm>
            <a:off x="457200" y="1600200"/>
            <a:ext cx="7829576" cy="4525963"/>
          </a:xfrm>
        </p:spPr>
        <p:txBody>
          <a:bodyPr/>
          <a:lstStyle/>
          <a:p>
            <a:r>
              <a:rPr lang="sk-SK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c</a:t>
            </a:r>
            <a:r>
              <a:rPr lang="en-US" b="1" dirty="0" err="1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elkov</a:t>
            </a:r>
            <a:r>
              <a:rPr lang="sk-SK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á dávka získaná počas tejto cesty tam a späť bola 8,25 µ</a:t>
            </a:r>
            <a:r>
              <a:rPr lang="sk-SK" b="1" dirty="0" err="1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Sv</a:t>
            </a:r>
            <a:endParaRPr lang="sk-SK" b="1" dirty="0" smtClean="0">
              <a:ln>
                <a:solidFill>
                  <a:schemeClr val="bg1"/>
                </a:solidFill>
              </a:ln>
              <a:solidFill>
                <a:srgbClr val="7030A0"/>
              </a:solidFill>
            </a:endParaRPr>
          </a:p>
          <a:p>
            <a:r>
              <a:rPr lang="sk-SK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priemerná nameraná hodnota príkonu v najvyššej letovej hladine bola 3,5 µ</a:t>
            </a:r>
            <a:r>
              <a:rPr lang="sk-SK" b="1" dirty="0" err="1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Sv</a:t>
            </a:r>
            <a:r>
              <a:rPr lang="sk-SK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/h </a:t>
            </a:r>
            <a:r>
              <a:rPr lang="en-US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(</a:t>
            </a:r>
            <a:r>
              <a:rPr lang="sk-SK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výrazne kolísala</a:t>
            </a:r>
            <a:r>
              <a:rPr lang="en-US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)</a:t>
            </a:r>
            <a:endParaRPr lang="sk-SK" b="1" dirty="0" smtClean="0">
              <a:ln>
                <a:solidFill>
                  <a:schemeClr val="bg1"/>
                </a:solidFill>
              </a:ln>
              <a:solidFill>
                <a:srgbClr val="7030A0"/>
              </a:solidFill>
            </a:endParaRPr>
          </a:p>
          <a:p>
            <a:endParaRPr lang="sk-SK" dirty="0" smtClean="0"/>
          </a:p>
          <a:p>
            <a:endParaRPr lang="sk-SK" dirty="0" smtClean="0"/>
          </a:p>
          <a:p>
            <a:endParaRPr lang="sk-SK" dirty="0" smtClean="0"/>
          </a:p>
          <a:p>
            <a:endParaRPr lang="sk-SK" dirty="0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97040"/>
          </a:xfrm>
        </p:spPr>
        <p:txBody>
          <a:bodyPr>
            <a:normAutofit/>
          </a:bodyPr>
          <a:lstStyle/>
          <a:p>
            <a:pPr algn="l"/>
            <a:r>
              <a:rPr lang="sk-SK" b="1" dirty="0" smtClean="0">
                <a:solidFill>
                  <a:srgbClr val="7030A0"/>
                </a:solidFill>
              </a:rPr>
              <a:t>Veľmi zjednodušené prirovnania:</a:t>
            </a:r>
            <a:br>
              <a:rPr lang="sk-SK" b="1" dirty="0" smtClean="0">
                <a:solidFill>
                  <a:srgbClr val="7030A0"/>
                </a:solidFill>
              </a:rPr>
            </a:br>
            <a:r>
              <a:rPr lang="en-US" b="1" dirty="0" smtClean="0">
                <a:solidFill>
                  <a:srgbClr val="7030A0"/>
                </a:solidFill>
              </a:rPr>
              <a:t>(PR</a:t>
            </a:r>
            <a:r>
              <a:rPr lang="sk-SK" b="1" dirty="0" smtClean="0">
                <a:solidFill>
                  <a:srgbClr val="7030A0"/>
                </a:solidFill>
              </a:rPr>
              <a:t>E PREDSTAVU</a:t>
            </a:r>
            <a:r>
              <a:rPr lang="en-US" b="1" dirty="0" smtClean="0">
                <a:solidFill>
                  <a:srgbClr val="7030A0"/>
                </a:solidFill>
              </a:rPr>
              <a:t>)</a:t>
            </a:r>
            <a:r>
              <a:rPr lang="sk-SK" b="1" dirty="0" smtClean="0">
                <a:solidFill>
                  <a:srgbClr val="7030A0"/>
                </a:solidFill>
              </a:rPr>
              <a:t>!!!</a:t>
            </a:r>
            <a:endParaRPr lang="sk-SK" b="1" dirty="0">
              <a:solidFill>
                <a:srgbClr val="7030A0"/>
              </a:solidFill>
            </a:endParaRPr>
          </a:p>
        </p:txBody>
      </p:sp>
      <p:sp>
        <p:nvSpPr>
          <p:cNvPr id="4" name="Zástupný symbol obsahu 5"/>
          <p:cNvSpPr>
            <a:spLocks noGrp="1"/>
          </p:cNvSpPr>
          <p:nvPr>
            <p:ph idx="1"/>
          </p:nvPr>
        </p:nvSpPr>
        <p:spPr>
          <a:xfrm>
            <a:off x="457200" y="2000240"/>
            <a:ext cx="7829576" cy="4125923"/>
          </a:xfrm>
        </p:spPr>
        <p:txBody>
          <a:bodyPr/>
          <a:lstStyle/>
          <a:p>
            <a:r>
              <a:rPr lang="sk-SK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Dávkový príkon je desiatky násobkov krát vyšší ako tu na zemi.</a:t>
            </a:r>
            <a:r>
              <a:rPr lang="en-US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 (0,1 vs. 3</a:t>
            </a:r>
            <a:r>
              <a:rPr lang="sk-SK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,</a:t>
            </a:r>
            <a:r>
              <a:rPr lang="en-US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5 </a:t>
            </a:r>
            <a:r>
              <a:rPr lang="sk-SK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µ</a:t>
            </a:r>
            <a:r>
              <a:rPr lang="sk-SK" b="1" dirty="0" err="1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Sv</a:t>
            </a:r>
            <a:r>
              <a:rPr lang="sk-SK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/h</a:t>
            </a:r>
            <a:r>
              <a:rPr lang="en-US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)</a:t>
            </a:r>
            <a:endParaRPr lang="sk-SK" b="1" dirty="0" smtClean="0">
              <a:ln>
                <a:solidFill>
                  <a:schemeClr val="bg1"/>
                </a:solidFill>
              </a:ln>
              <a:solidFill>
                <a:srgbClr val="7030A0"/>
              </a:solidFill>
            </a:endParaRPr>
          </a:p>
          <a:p>
            <a:r>
              <a:rPr lang="sk-SK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Za dve hodiny v najvyššej fáze tohto letu som získal toľko dávky ako za dva dni tu na zemi.</a:t>
            </a:r>
          </a:p>
          <a:p>
            <a:endParaRPr lang="sk-SK" dirty="0" smtClean="0"/>
          </a:p>
          <a:p>
            <a:endParaRPr lang="sk-SK" dirty="0" smtClean="0"/>
          </a:p>
          <a:p>
            <a:endParaRPr lang="sk-SK" dirty="0" smtClean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pPr algn="l"/>
            <a:r>
              <a:rPr lang="sk-SK" b="1" dirty="0" smtClean="0">
                <a:solidFill>
                  <a:srgbClr val="7030A0"/>
                </a:solidFill>
              </a:rPr>
              <a:t>Literatúra</a:t>
            </a:r>
            <a:r>
              <a:rPr lang="en-US" b="1" dirty="0" smtClean="0">
                <a:solidFill>
                  <a:srgbClr val="7030A0"/>
                </a:solidFill>
              </a:rPr>
              <a:t>:</a:t>
            </a:r>
            <a:endParaRPr lang="sk-SK" b="1" dirty="0">
              <a:solidFill>
                <a:srgbClr val="7030A0"/>
              </a:solidFill>
            </a:endParaRPr>
          </a:p>
        </p:txBody>
      </p:sp>
      <p:sp>
        <p:nvSpPr>
          <p:cNvPr id="4" name="Zástupný symbol obsahu 5"/>
          <p:cNvSpPr>
            <a:spLocks noGrp="1"/>
          </p:cNvSpPr>
          <p:nvPr>
            <p:ph idx="1"/>
          </p:nvPr>
        </p:nvSpPr>
        <p:spPr>
          <a:xfrm>
            <a:off x="457200" y="1357298"/>
            <a:ext cx="8329642" cy="4768865"/>
          </a:xfrm>
        </p:spPr>
        <p:txBody>
          <a:bodyPr>
            <a:normAutofit/>
          </a:bodyPr>
          <a:lstStyle/>
          <a:p>
            <a:r>
              <a:rPr lang="sk-SK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SK - </a:t>
            </a:r>
            <a:r>
              <a:rPr lang="sk-SK" sz="2600" b="1" dirty="0" smtClean="0">
                <a:solidFill>
                  <a:srgbClr val="7030A0"/>
                </a:solidFill>
              </a:rPr>
              <a:t>Zaťaženie organizmu žiarením pri diaľkových letoch</a:t>
            </a:r>
            <a:endParaRPr lang="sk-SK" sz="2600" b="1" dirty="0" smtClean="0">
              <a:ln>
                <a:solidFill>
                  <a:schemeClr val="bg1"/>
                </a:solidFill>
              </a:ln>
              <a:solidFill>
                <a:srgbClr val="7030A0"/>
              </a:solidFill>
            </a:endParaRPr>
          </a:p>
          <a:p>
            <a:r>
              <a:rPr lang="sk-SK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Uvádza priemernú hodnotu </a:t>
            </a:r>
            <a:r>
              <a:rPr lang="en-US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5 </a:t>
            </a:r>
            <a:r>
              <a:rPr lang="sk-SK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µ</a:t>
            </a:r>
            <a:r>
              <a:rPr lang="sk-SK" b="1" dirty="0" err="1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Sv</a:t>
            </a:r>
            <a:r>
              <a:rPr lang="sk-SK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/h vo výške 10 000 </a:t>
            </a:r>
            <a:r>
              <a:rPr lang="sk-SK" b="1" dirty="0" err="1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m.n.m</a:t>
            </a:r>
            <a:r>
              <a:rPr lang="sk-SK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.</a:t>
            </a:r>
          </a:p>
          <a:p>
            <a:r>
              <a:rPr lang="sk-SK" sz="1600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  <a:hlinkClick r:id="rId3"/>
              </a:rPr>
              <a:t>http://primar.sme.sk/c/4117155/zatazenie-organizmu-ziarenim-pri-dialkovych-letoch.html</a:t>
            </a:r>
            <a:endParaRPr lang="sk-SK" sz="1600" b="1" dirty="0" smtClean="0">
              <a:ln>
                <a:solidFill>
                  <a:schemeClr val="bg1"/>
                </a:solidFill>
              </a:ln>
              <a:solidFill>
                <a:srgbClr val="7030A0"/>
              </a:solidFill>
            </a:endParaRPr>
          </a:p>
          <a:p>
            <a:endParaRPr lang="sk-SK" b="1" dirty="0" smtClean="0">
              <a:ln>
                <a:solidFill>
                  <a:schemeClr val="bg1"/>
                </a:solidFill>
              </a:ln>
              <a:solidFill>
                <a:srgbClr val="7030A0"/>
              </a:solidFill>
            </a:endParaRPr>
          </a:p>
          <a:p>
            <a:r>
              <a:rPr lang="sk-SK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EN -</a:t>
            </a:r>
            <a:r>
              <a:rPr lang="en-US" b="1" dirty="0" smtClean="0"/>
              <a:t> </a:t>
            </a:r>
            <a:r>
              <a:rPr lang="en-US" sz="2600" b="1" dirty="0" smtClean="0">
                <a:solidFill>
                  <a:srgbClr val="7030A0"/>
                </a:solidFill>
              </a:rPr>
              <a:t>Radiation and Air Carrier Crew Members</a:t>
            </a:r>
            <a:endParaRPr lang="sk-SK" sz="2600" b="1" dirty="0" smtClean="0">
              <a:ln>
                <a:solidFill>
                  <a:schemeClr val="bg1"/>
                </a:solidFill>
              </a:ln>
              <a:solidFill>
                <a:srgbClr val="7030A0"/>
              </a:solidFill>
            </a:endParaRPr>
          </a:p>
          <a:p>
            <a:r>
              <a:rPr lang="sk-SK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Uvádza priemernú hodnotu </a:t>
            </a:r>
            <a:r>
              <a:rPr lang="en-US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5 </a:t>
            </a:r>
            <a:r>
              <a:rPr lang="sk-SK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µ</a:t>
            </a:r>
            <a:r>
              <a:rPr lang="sk-SK" b="1" dirty="0" err="1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Sv</a:t>
            </a:r>
            <a:r>
              <a:rPr lang="sk-SK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/h vo výške 10 500 </a:t>
            </a:r>
            <a:r>
              <a:rPr lang="sk-SK" b="1" dirty="0" err="1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m.n.m</a:t>
            </a:r>
            <a:r>
              <a:rPr lang="sk-SK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 ale nad pólmi až 10</a:t>
            </a:r>
            <a:r>
              <a:rPr lang="en-US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 </a:t>
            </a:r>
            <a:r>
              <a:rPr lang="sk-SK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µ</a:t>
            </a:r>
            <a:r>
              <a:rPr lang="sk-SK" b="1" dirty="0" err="1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Sv</a:t>
            </a:r>
            <a:r>
              <a:rPr lang="sk-SK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/h </a:t>
            </a:r>
          </a:p>
          <a:p>
            <a:r>
              <a:rPr lang="sk-SK" sz="1400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  <a:hlinkClick r:id="rId4"/>
              </a:rPr>
              <a:t>http://www.unitedafa.org/safety/health/cosmic/default.aspx</a:t>
            </a:r>
            <a:endParaRPr lang="sk-SK" sz="1400" b="1" dirty="0" smtClean="0">
              <a:ln>
                <a:solidFill>
                  <a:schemeClr val="bg1"/>
                </a:solidFill>
              </a:ln>
              <a:solidFill>
                <a:srgbClr val="7030A0"/>
              </a:solidFill>
            </a:endParaRPr>
          </a:p>
          <a:p>
            <a:endParaRPr lang="sk-SK" sz="1400" b="1" dirty="0" smtClean="0">
              <a:ln>
                <a:solidFill>
                  <a:schemeClr val="bg1"/>
                </a:solidFill>
              </a:ln>
              <a:solidFill>
                <a:srgbClr val="7030A0"/>
              </a:solidFill>
            </a:endParaRPr>
          </a:p>
          <a:p>
            <a:endParaRPr lang="sk-SK" b="1" dirty="0" smtClean="0">
              <a:ln>
                <a:solidFill>
                  <a:schemeClr val="bg1"/>
                </a:solidFill>
              </a:ln>
              <a:solidFill>
                <a:srgbClr val="7030A0"/>
              </a:solidFill>
            </a:endParaRPr>
          </a:p>
          <a:p>
            <a:endParaRPr lang="sk-SK" b="1" dirty="0" smtClean="0">
              <a:ln>
                <a:solidFill>
                  <a:schemeClr val="bg1"/>
                </a:solidFill>
              </a:ln>
              <a:solidFill>
                <a:srgbClr val="7030A0"/>
              </a:solidFill>
            </a:endParaRPr>
          </a:p>
          <a:p>
            <a:endParaRPr lang="sk-SK" dirty="0" smtClean="0"/>
          </a:p>
          <a:p>
            <a:endParaRPr lang="sk-SK" dirty="0" smtClean="0"/>
          </a:p>
          <a:p>
            <a:endParaRPr lang="sk-SK" dirty="0" smtClean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71604" y="4786322"/>
            <a:ext cx="5757874" cy="1143000"/>
          </a:xfrm>
        </p:spPr>
        <p:txBody>
          <a:bodyPr>
            <a:noAutofit/>
          </a:bodyPr>
          <a:lstStyle/>
          <a:p>
            <a:r>
              <a:rPr lang="sk-SK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Ďakujem za pozornosť      a prajem šťastnú cestu !</a:t>
            </a:r>
            <a:endParaRPr lang="sk-SK" b="1" dirty="0">
              <a:ln>
                <a:solidFill>
                  <a:schemeClr val="bg1"/>
                </a:solidFill>
              </a:ln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sk-SK" b="1" dirty="0" smtClean="0">
                <a:solidFill>
                  <a:srgbClr val="7030A0"/>
                </a:solidFill>
              </a:rPr>
              <a:t>Úvod:</a:t>
            </a:r>
            <a:endParaRPr lang="sk-SK" b="1" dirty="0">
              <a:solidFill>
                <a:srgbClr val="7030A0"/>
              </a:solidFill>
            </a:endParaRP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929222"/>
          </a:xfrm>
        </p:spPr>
        <p:txBody>
          <a:bodyPr>
            <a:normAutofit lnSpcReduction="10000"/>
          </a:bodyPr>
          <a:lstStyle/>
          <a:p>
            <a:r>
              <a:rPr lang="sk-SK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Pôvod ionizujúceho žiarenia:</a:t>
            </a:r>
          </a:p>
          <a:p>
            <a:r>
              <a:rPr lang="sk-SK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známy len vyše 100 rokov</a:t>
            </a:r>
          </a:p>
          <a:p>
            <a:r>
              <a:rPr lang="sk-SK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z galaktických oblastí, zdrojom sú </a:t>
            </a:r>
            <a:r>
              <a:rPr lang="sk-SK" b="1" dirty="0" err="1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supernovy</a:t>
            </a:r>
            <a:endParaRPr lang="sk-SK" b="1" dirty="0" smtClean="0">
              <a:ln>
                <a:solidFill>
                  <a:schemeClr val="bg1"/>
                </a:solidFill>
              </a:ln>
              <a:solidFill>
                <a:srgbClr val="7030A0"/>
              </a:solidFill>
            </a:endParaRPr>
          </a:p>
          <a:p>
            <a:r>
              <a:rPr lang="sk-SK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z </a:t>
            </a:r>
            <a:r>
              <a:rPr lang="sk-SK" b="1" dirty="0" err="1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mimogalaktických</a:t>
            </a:r>
            <a:r>
              <a:rPr lang="sk-SK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 oblastí, zdrojom sú </a:t>
            </a:r>
            <a:r>
              <a:rPr lang="sk-SK" b="1" dirty="0" err="1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kvazary</a:t>
            </a:r>
            <a:r>
              <a:rPr lang="sk-SK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 a aktívne jadrá galaxií</a:t>
            </a:r>
          </a:p>
          <a:p>
            <a:r>
              <a:rPr lang="sk-SK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zo slnka </a:t>
            </a:r>
            <a:r>
              <a:rPr lang="en-US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(</a:t>
            </a:r>
            <a:r>
              <a:rPr lang="en-US" b="1" dirty="0" err="1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Nízkoenergetické</a:t>
            </a:r>
            <a:r>
              <a:rPr lang="en-US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 </a:t>
            </a:r>
            <a:r>
              <a:rPr lang="en-US" b="1" dirty="0" err="1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častice</a:t>
            </a:r>
            <a:r>
              <a:rPr lang="sk-SK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 </a:t>
            </a:r>
            <a:r>
              <a:rPr lang="sk-SK" sz="2000" dirty="0" smtClean="0"/>
              <a:t>10</a:t>
            </a:r>
            <a:r>
              <a:rPr lang="sk-SK" sz="2000" baseline="30000" dirty="0" smtClean="0"/>
              <a:t>9</a:t>
            </a:r>
            <a:r>
              <a:rPr lang="sk-SK" sz="2000" dirty="0" smtClean="0"/>
              <a:t> až 10</a:t>
            </a:r>
            <a:r>
              <a:rPr lang="sk-SK" sz="2000" baseline="30000" dirty="0" smtClean="0"/>
              <a:t>10</a:t>
            </a:r>
            <a:r>
              <a:rPr lang="sk-SK" sz="2000" dirty="0" smtClean="0"/>
              <a:t> </a:t>
            </a:r>
            <a:r>
              <a:rPr lang="sk-SK" sz="2000" dirty="0" err="1" smtClean="0"/>
              <a:t>eV</a:t>
            </a:r>
            <a:r>
              <a:rPr lang="en-US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)</a:t>
            </a:r>
            <a:endParaRPr lang="sk-SK" b="1" dirty="0" smtClean="0">
              <a:ln>
                <a:solidFill>
                  <a:schemeClr val="bg1"/>
                </a:solidFill>
              </a:ln>
              <a:solidFill>
                <a:srgbClr val="7030A0"/>
              </a:solidFill>
            </a:endParaRPr>
          </a:p>
          <a:p>
            <a:pPr>
              <a:buNone/>
            </a:pPr>
            <a:r>
              <a:rPr lang="sk-SK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    </a:t>
            </a:r>
            <a:r>
              <a:rPr lang="en-US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(</a:t>
            </a:r>
            <a:r>
              <a:rPr lang="en-US" b="1" dirty="0" err="1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Kozmick</a:t>
            </a:r>
            <a:r>
              <a:rPr lang="sk-SK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é žiarenie </a:t>
            </a:r>
            <a:r>
              <a:rPr lang="en-US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-</a:t>
            </a:r>
            <a:r>
              <a:rPr lang="sk-SK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j</a:t>
            </a:r>
            <a:r>
              <a:rPr lang="en-US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e </a:t>
            </a:r>
            <a:r>
              <a:rPr lang="en-US" b="1" dirty="0" err="1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prúd</a:t>
            </a:r>
            <a:r>
              <a:rPr lang="en-US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 </a:t>
            </a:r>
            <a:r>
              <a:rPr lang="en-US" b="1" dirty="0" err="1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vysoko-energetických</a:t>
            </a:r>
            <a:r>
              <a:rPr lang="en-US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 </a:t>
            </a:r>
            <a:r>
              <a:rPr lang="en-US" b="1" dirty="0" err="1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častíc</a:t>
            </a:r>
            <a:r>
              <a:rPr lang="en-US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, </a:t>
            </a:r>
            <a:r>
              <a:rPr lang="en-US" b="1" dirty="0" err="1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ktoré</a:t>
            </a:r>
            <a:r>
              <a:rPr lang="en-US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 </a:t>
            </a:r>
            <a:r>
              <a:rPr lang="en-US" b="1" dirty="0" err="1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vnikajú</a:t>
            </a:r>
            <a:r>
              <a:rPr lang="en-US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 do </a:t>
            </a:r>
            <a:r>
              <a:rPr lang="en-US" b="1" dirty="0" err="1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zemskej</a:t>
            </a:r>
            <a:r>
              <a:rPr lang="en-US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 </a:t>
            </a:r>
            <a:r>
              <a:rPr lang="en-US" b="1" dirty="0" err="1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atmosféry</a:t>
            </a:r>
            <a:r>
              <a:rPr lang="en-US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 z </a:t>
            </a:r>
            <a:r>
              <a:rPr lang="en-US" b="1" dirty="0" err="1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kozmického</a:t>
            </a:r>
            <a:r>
              <a:rPr lang="en-US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 </a:t>
            </a:r>
            <a:r>
              <a:rPr lang="en-US" b="1" dirty="0" err="1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priestoru</a:t>
            </a:r>
            <a:r>
              <a:rPr lang="en-US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)</a:t>
            </a:r>
            <a:endParaRPr lang="sk-SK" b="1" dirty="0" smtClean="0">
              <a:ln>
                <a:solidFill>
                  <a:schemeClr val="bg1"/>
                </a:solidFill>
              </a:ln>
              <a:solidFill>
                <a:srgbClr val="7030A0"/>
              </a:solidFill>
            </a:endParaRPr>
          </a:p>
          <a:p>
            <a:endParaRPr lang="sk-SK" b="1" dirty="0" smtClean="0">
              <a:ln>
                <a:solidFill>
                  <a:schemeClr val="bg1"/>
                </a:solidFill>
              </a:ln>
              <a:solidFill>
                <a:srgbClr val="7030A0"/>
              </a:solidFill>
            </a:endParaRPr>
          </a:p>
          <a:p>
            <a:endParaRPr lang="sk-SK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k-SK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primárne </a:t>
            </a:r>
            <a:r>
              <a:rPr lang="en-US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&lt;&gt;</a:t>
            </a:r>
            <a:r>
              <a:rPr lang="sk-SK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 sekundárne</a:t>
            </a:r>
          </a:p>
          <a:p>
            <a:r>
              <a:rPr lang="sk-SK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široké spektrum energií a častíc</a:t>
            </a:r>
          </a:p>
          <a:p>
            <a:r>
              <a:rPr lang="sk-SK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Zemské magnetické pole sústreďuje častice okolo magnetických pólov a do pásiem žiarenia. Intenzita kozmického žiarenia sa mení so zemepisnou šírkou, preto na rovníku má kozmické žiarenie najmenšiu intenzitu a v okolí pólov najväčšiu.</a:t>
            </a:r>
          </a:p>
          <a:p>
            <a:endParaRPr lang="sk-SK" dirty="0"/>
          </a:p>
        </p:txBody>
      </p:sp>
      <p:sp>
        <p:nvSpPr>
          <p:cNvPr id="4" name="Podnadpis 2"/>
          <p:cNvSpPr txBox="1">
            <a:spLocks/>
          </p:cNvSpPr>
          <p:nvPr/>
        </p:nvSpPr>
        <p:spPr>
          <a:xfrm>
            <a:off x="571472" y="6000768"/>
            <a:ext cx="6572296" cy="50006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sk-SK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Zdroj:  WIKIPÉDIA http://sk.wikipedia.org/wiki/Kozmick%C3%A9_%C5%BEiarenie</a:t>
            </a:r>
            <a:endParaRPr kumimoji="0" lang="sk-SK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sk-SK" b="1" dirty="0" smtClean="0">
                <a:solidFill>
                  <a:srgbClr val="7030A0"/>
                </a:solidFill>
              </a:rPr>
              <a:t>Kozmické žiarenie:</a:t>
            </a:r>
            <a:endParaRPr lang="sk-SK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sk-SK" b="1" dirty="0" smtClean="0">
                <a:solidFill>
                  <a:srgbClr val="7030A0"/>
                </a:solidFill>
              </a:rPr>
              <a:t>Parametre letu:</a:t>
            </a:r>
            <a:endParaRPr lang="sk-SK" b="1" dirty="0">
              <a:solidFill>
                <a:srgbClr val="7030A0"/>
              </a:solidFill>
            </a:endParaRPr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43444"/>
          </a:xfrm>
        </p:spPr>
        <p:txBody>
          <a:bodyPr>
            <a:normAutofit/>
          </a:bodyPr>
          <a:lstStyle/>
          <a:p>
            <a:pPr algn="just"/>
            <a:r>
              <a:rPr lang="sk-SK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Bratislava</a:t>
            </a:r>
            <a:r>
              <a:rPr lang="sk-SK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 –letisko -</a:t>
            </a:r>
            <a:r>
              <a:rPr lang="sk-SK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133 </a:t>
            </a:r>
            <a:r>
              <a:rPr lang="sk-SK" b="1" dirty="0" err="1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m.n.m</a:t>
            </a:r>
            <a:r>
              <a:rPr lang="sk-SK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. - N48°</a:t>
            </a:r>
            <a:r>
              <a:rPr lang="en-US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10’</a:t>
            </a:r>
            <a:endParaRPr lang="sk-SK" b="1" dirty="0" smtClean="0">
              <a:ln>
                <a:solidFill>
                  <a:schemeClr val="bg1"/>
                </a:solidFill>
              </a:ln>
              <a:solidFill>
                <a:srgbClr val="7030A0"/>
              </a:solidFill>
            </a:endParaRPr>
          </a:p>
          <a:p>
            <a:pPr algn="just"/>
            <a:r>
              <a:rPr lang="sk-SK" b="1" dirty="0" err="1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Trapani</a:t>
            </a:r>
            <a:r>
              <a:rPr lang="sk-SK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 </a:t>
            </a:r>
            <a:r>
              <a:rPr lang="sk-SK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–letisko -</a:t>
            </a:r>
            <a:r>
              <a:rPr lang="sk-SK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5 </a:t>
            </a:r>
            <a:r>
              <a:rPr lang="sk-SK" b="1" dirty="0" err="1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m.n.m</a:t>
            </a:r>
            <a:r>
              <a:rPr lang="sk-SK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. – N37°55</a:t>
            </a:r>
            <a:r>
              <a:rPr lang="en-US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’</a:t>
            </a:r>
          </a:p>
          <a:p>
            <a:pPr algn="just"/>
            <a:r>
              <a:rPr lang="sk-SK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Približná max. l</a:t>
            </a:r>
            <a:r>
              <a:rPr lang="en-US" b="1" dirty="0" err="1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etov</a:t>
            </a:r>
            <a:r>
              <a:rPr lang="sk-SK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á hladina 10 000 </a:t>
            </a:r>
            <a:r>
              <a:rPr lang="sk-SK" b="1" dirty="0" err="1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m.n.m</a:t>
            </a:r>
            <a:endParaRPr lang="sk-SK" dirty="0">
              <a:ln>
                <a:solidFill>
                  <a:schemeClr val="bg1"/>
                </a:solidFill>
              </a:ln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sk-SK" b="1" dirty="0" smtClean="0">
                <a:solidFill>
                  <a:srgbClr val="7030A0"/>
                </a:solidFill>
              </a:rPr>
              <a:t>Čím som meral:</a:t>
            </a:r>
            <a:endParaRPr lang="sk-SK" b="1" dirty="0">
              <a:solidFill>
                <a:srgbClr val="7030A0"/>
              </a:solidFill>
            </a:endParaRPr>
          </a:p>
        </p:txBody>
      </p:sp>
      <p:sp>
        <p:nvSpPr>
          <p:cNvPr id="6" name="Zástupný symbol obsahu 5"/>
          <p:cNvSpPr>
            <a:spLocks noGrp="1"/>
          </p:cNvSpPr>
          <p:nvPr>
            <p:ph idx="1"/>
          </p:nvPr>
        </p:nvSpPr>
        <p:spPr>
          <a:xfrm>
            <a:off x="457200" y="1600200"/>
            <a:ext cx="5043494" cy="4525963"/>
          </a:xfrm>
        </p:spPr>
        <p:txBody>
          <a:bodyPr/>
          <a:lstStyle/>
          <a:p>
            <a:r>
              <a:rPr lang="sk-SK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45 </a:t>
            </a:r>
            <a:r>
              <a:rPr lang="sk-SK" b="1" dirty="0" err="1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keV</a:t>
            </a:r>
            <a:r>
              <a:rPr lang="sk-SK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 – 1,3MeV</a:t>
            </a:r>
          </a:p>
          <a:p>
            <a:r>
              <a:rPr lang="sk-SK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Priestorovo ekvivalentná dávka H</a:t>
            </a:r>
            <a:r>
              <a:rPr lang="en-US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(10)</a:t>
            </a:r>
          </a:p>
          <a:p>
            <a:r>
              <a:rPr lang="en-US" b="1" dirty="0" smtClean="0">
                <a:ln>
                  <a:solidFill>
                    <a:schemeClr val="bg1"/>
                  </a:solidFill>
                </a:ln>
                <a:solidFill>
                  <a:srgbClr val="7030A0"/>
                </a:solidFill>
              </a:rPr>
              <a:t>10nSv/h – 100mSv/h</a:t>
            </a:r>
            <a:endParaRPr lang="sk-SK" b="1" dirty="0">
              <a:ln>
                <a:solidFill>
                  <a:schemeClr val="bg1"/>
                </a:solidFill>
              </a:ln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sk-SK" dirty="0" smtClean="0">
                <a:solidFill>
                  <a:srgbClr val="FF0000"/>
                </a:solidFill>
              </a:rPr>
              <a:t>Trasa BTS-TPS</a:t>
            </a:r>
            <a:endParaRPr lang="sk-SK" dirty="0">
              <a:solidFill>
                <a:srgbClr val="FF0000"/>
              </a:solidFill>
            </a:endParaRPr>
          </a:p>
        </p:txBody>
      </p:sp>
      <p:sp>
        <p:nvSpPr>
          <p:cNvPr id="4" name="BlokTextu 3"/>
          <p:cNvSpPr txBox="1"/>
          <p:nvPr/>
        </p:nvSpPr>
        <p:spPr>
          <a:xfrm>
            <a:off x="4429124" y="857232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smtClean="0">
                <a:solidFill>
                  <a:srgbClr val="FF0000"/>
                </a:solidFill>
              </a:rPr>
              <a:t>Bratislava</a:t>
            </a:r>
            <a:endParaRPr lang="sk-SK" dirty="0">
              <a:solidFill>
                <a:srgbClr val="FF0000"/>
              </a:solidFill>
            </a:endParaRPr>
          </a:p>
        </p:txBody>
      </p:sp>
      <p:sp>
        <p:nvSpPr>
          <p:cNvPr id="5" name="BlokTextu 4"/>
          <p:cNvSpPr txBox="1"/>
          <p:nvPr/>
        </p:nvSpPr>
        <p:spPr>
          <a:xfrm>
            <a:off x="2500298" y="5786454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err="1" smtClean="0">
                <a:solidFill>
                  <a:srgbClr val="FF0000"/>
                </a:solidFill>
              </a:rPr>
              <a:t>Trapani</a:t>
            </a:r>
            <a:endParaRPr lang="sk-SK" dirty="0">
              <a:solidFill>
                <a:srgbClr val="FF0000"/>
              </a:solidFill>
            </a:endParaRPr>
          </a:p>
        </p:txBody>
      </p:sp>
      <p:sp>
        <p:nvSpPr>
          <p:cNvPr id="6" name="BlokTextu 5"/>
          <p:cNvSpPr txBox="1"/>
          <p:nvPr/>
        </p:nvSpPr>
        <p:spPr>
          <a:xfrm>
            <a:off x="1928794" y="3714752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smtClean="0">
                <a:solidFill>
                  <a:srgbClr val="FF0000"/>
                </a:solidFill>
              </a:rPr>
              <a:t>Rím</a:t>
            </a:r>
            <a:endParaRPr lang="sk-SK" dirty="0">
              <a:solidFill>
                <a:srgbClr val="FF0000"/>
              </a:solidFill>
            </a:endParaRPr>
          </a:p>
        </p:txBody>
      </p:sp>
      <p:sp>
        <p:nvSpPr>
          <p:cNvPr id="7" name="BlokTextu 6"/>
          <p:cNvSpPr txBox="1"/>
          <p:nvPr/>
        </p:nvSpPr>
        <p:spPr>
          <a:xfrm>
            <a:off x="3000364" y="3000372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err="1" smtClean="0">
                <a:solidFill>
                  <a:srgbClr val="FF0000"/>
                </a:solidFill>
              </a:rPr>
              <a:t>Ancona</a:t>
            </a:r>
            <a:endParaRPr lang="sk-SK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sk-SK" dirty="0" smtClean="0"/>
              <a:t>Priebeh dávkového príkonu počas letu</a:t>
            </a:r>
            <a:endParaRPr lang="sk-SK" dirty="0"/>
          </a:p>
        </p:txBody>
      </p:sp>
      <p:pic>
        <p:nvPicPr>
          <p:cNvPr id="4" name="Obrázok 3" descr="graf TAM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39861"/>
            <a:ext cx="9144000" cy="417827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</TotalTime>
  <Words>337</Words>
  <Application>Microsoft Office PowerPoint</Application>
  <PresentationFormat>Prezentácia na obrazovke (4:3)</PresentationFormat>
  <Paragraphs>56</Paragraphs>
  <Slides>15</Slides>
  <Notes>0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15</vt:i4>
      </vt:variant>
    </vt:vector>
  </HeadingPairs>
  <TitlesOfParts>
    <vt:vector size="16" baseType="lpstr">
      <vt:lpstr>Motív Office</vt:lpstr>
      <vt:lpstr>Meranie ionizujúceho žiarenia         v lietadle na trase Bratislava - Trapani</vt:lpstr>
      <vt:lpstr>Úvod:</vt:lpstr>
      <vt:lpstr>Snímka 3</vt:lpstr>
      <vt:lpstr>Kozmické žiarenie:</vt:lpstr>
      <vt:lpstr>Snímka 5</vt:lpstr>
      <vt:lpstr>Parametre letu:</vt:lpstr>
      <vt:lpstr>Čím som meral:</vt:lpstr>
      <vt:lpstr>Trasa BTS-TPS</vt:lpstr>
      <vt:lpstr>Priebeh dávkového príkonu počas letu</vt:lpstr>
      <vt:lpstr>TRASA TPS-BTS</vt:lpstr>
      <vt:lpstr>Priebeh dávkového príkonu počas letu</vt:lpstr>
      <vt:lpstr>Záver:</vt:lpstr>
      <vt:lpstr>Veľmi zjednodušené prirovnania: (PRE PREDSTAVU)!!!</vt:lpstr>
      <vt:lpstr>Literatúra:</vt:lpstr>
      <vt:lpstr>Ďakujem za pozornosť      a prajem šťastnú cestu !</vt:lpstr>
    </vt:vector>
  </TitlesOfParts>
  <Company>FNSP BB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Snímka 1</dc:title>
  <dc:creator>physics</dc:creator>
  <cp:lastModifiedBy>physics</cp:lastModifiedBy>
  <cp:revision>58</cp:revision>
  <dcterms:created xsi:type="dcterms:W3CDTF">2013-07-09T13:55:14Z</dcterms:created>
  <dcterms:modified xsi:type="dcterms:W3CDTF">2014-02-04T10:48:40Z</dcterms:modified>
</cp:coreProperties>
</file>