
<file path=[Content_Types].xml><?xml version="1.0" encoding="utf-8"?>
<Types xmlns="http://schemas.openxmlformats.org/package/2006/content-types">
  <Default Extension="xml" ContentType="application/xml"/>
  <Default Extension="wmv" ContentType="video/unknown"/>
  <Default Extension="wmf" ContentType="image/x-wmf"/>
  <Default Extension="jpeg" ContentType="image/jpeg"/>
  <Default Extension="jpg" ContentType="image/jpeg"/>
  <Default Extension="emf" ContentType="image/x-emf"/>
  <Default Extension="rels" ContentType="application/vnd.openxmlformats-package.relationships+xml"/>
  <Default Extension="vml" ContentType="application/vnd.openxmlformats-officedocument.vmlDrawing"/>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embeddings/oleObject3.bin" ContentType="application/vnd.openxmlformats-officedocument.oleObject"/>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embeddings/oleObject4.bin" ContentType="application/vnd.openxmlformats-officedocument.oleObject"/>
  <Override PartName="/ppt/notesSlides/notesSlide17.xml" ContentType="application/vnd.openxmlformats-officedocument.presentationml.notesSlide+xml"/>
  <Override PartName="/ppt/embeddings/oleObject5.bin" ContentType="application/vnd.openxmlformats-officedocument.oleObject"/>
  <Override PartName="/ppt/charts/chart1.xml" ContentType="application/vnd.openxmlformats-officedocument.drawingml.chart+xml"/>
  <Override PartName="/ppt/drawings/drawing1.xml" ContentType="application/vnd.openxmlformats-officedocument.drawingml.chartshapes+xml"/>
  <Override PartName="/ppt/embeddings/oleObject6.bin" ContentType="application/vnd.openxmlformats-officedocument.oleObject"/>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8"/>
  </p:notesMasterIdLst>
  <p:handoutMasterIdLst>
    <p:handoutMasterId r:id="rId69"/>
  </p:handoutMasterIdLst>
  <p:sldIdLst>
    <p:sldId id="343" r:id="rId2"/>
    <p:sldId id="478" r:id="rId3"/>
    <p:sldId id="470" r:id="rId4"/>
    <p:sldId id="357" r:id="rId5"/>
    <p:sldId id="358" r:id="rId6"/>
    <p:sldId id="361" r:id="rId7"/>
    <p:sldId id="362" r:id="rId8"/>
    <p:sldId id="363" r:id="rId9"/>
    <p:sldId id="541" r:id="rId10"/>
    <p:sldId id="506" r:id="rId11"/>
    <p:sldId id="520" r:id="rId12"/>
    <p:sldId id="521" r:id="rId13"/>
    <p:sldId id="523" r:id="rId14"/>
    <p:sldId id="427" r:id="rId15"/>
    <p:sldId id="429" r:id="rId16"/>
    <p:sldId id="428" r:id="rId17"/>
    <p:sldId id="462" r:id="rId18"/>
    <p:sldId id="444" r:id="rId19"/>
    <p:sldId id="366" r:id="rId20"/>
    <p:sldId id="422" r:id="rId21"/>
    <p:sldId id="406" r:id="rId22"/>
    <p:sldId id="475" r:id="rId23"/>
    <p:sldId id="379" r:id="rId24"/>
    <p:sldId id="445" r:id="rId25"/>
    <p:sldId id="489" r:id="rId26"/>
    <p:sldId id="495" r:id="rId27"/>
    <p:sldId id="414" r:id="rId28"/>
    <p:sldId id="387" r:id="rId29"/>
    <p:sldId id="494" r:id="rId30"/>
    <p:sldId id="359" r:id="rId31"/>
    <p:sldId id="477" r:id="rId32"/>
    <p:sldId id="522" r:id="rId33"/>
    <p:sldId id="524" r:id="rId34"/>
    <p:sldId id="496" r:id="rId35"/>
    <p:sldId id="376" r:id="rId36"/>
    <p:sldId id="505" r:id="rId37"/>
    <p:sldId id="368" r:id="rId38"/>
    <p:sldId id="539" r:id="rId39"/>
    <p:sldId id="540" r:id="rId40"/>
    <p:sldId id="498" r:id="rId41"/>
    <p:sldId id="499" r:id="rId42"/>
    <p:sldId id="500" r:id="rId43"/>
    <p:sldId id="501" r:id="rId44"/>
    <p:sldId id="525" r:id="rId45"/>
    <p:sldId id="538" r:id="rId46"/>
    <p:sldId id="508" r:id="rId47"/>
    <p:sldId id="509" r:id="rId48"/>
    <p:sldId id="378" r:id="rId49"/>
    <p:sldId id="510" r:id="rId50"/>
    <p:sldId id="513" r:id="rId51"/>
    <p:sldId id="514" r:id="rId52"/>
    <p:sldId id="515" r:id="rId53"/>
    <p:sldId id="517" r:id="rId54"/>
    <p:sldId id="519" r:id="rId55"/>
    <p:sldId id="412" r:id="rId56"/>
    <p:sldId id="526" r:id="rId57"/>
    <p:sldId id="527" r:id="rId58"/>
    <p:sldId id="528" r:id="rId59"/>
    <p:sldId id="529" r:id="rId60"/>
    <p:sldId id="530" r:id="rId61"/>
    <p:sldId id="531" r:id="rId62"/>
    <p:sldId id="532" r:id="rId63"/>
    <p:sldId id="533" r:id="rId64"/>
    <p:sldId id="534" r:id="rId65"/>
    <p:sldId id="535" r:id="rId66"/>
    <p:sldId id="537" r:id="rId67"/>
  </p:sldIdLst>
  <p:sldSz cx="9144000" cy="6858000" type="screen4x3"/>
  <p:notesSz cx="6819900" cy="9931400"/>
  <p:defaultTextStyle>
    <a:defPPr>
      <a:defRPr lang="de-AT"/>
    </a:defPPr>
    <a:lvl1pPr algn="l" rtl="0" fontAlgn="base">
      <a:spcBef>
        <a:spcPct val="0"/>
      </a:spcBef>
      <a:spcAft>
        <a:spcPct val="0"/>
      </a:spcAft>
      <a:defRPr sz="1200" b="1" kern="1200">
        <a:solidFill>
          <a:schemeClr val="tx1"/>
        </a:solidFill>
        <a:latin typeface="Arial" charset="0"/>
        <a:ea typeface="+mn-ea"/>
        <a:cs typeface="+mn-cs"/>
      </a:defRPr>
    </a:lvl1pPr>
    <a:lvl2pPr marL="457200" algn="l" rtl="0" fontAlgn="base">
      <a:spcBef>
        <a:spcPct val="0"/>
      </a:spcBef>
      <a:spcAft>
        <a:spcPct val="0"/>
      </a:spcAft>
      <a:defRPr sz="1200" b="1" kern="1200">
        <a:solidFill>
          <a:schemeClr val="tx1"/>
        </a:solidFill>
        <a:latin typeface="Arial" charset="0"/>
        <a:ea typeface="+mn-ea"/>
        <a:cs typeface="+mn-cs"/>
      </a:defRPr>
    </a:lvl2pPr>
    <a:lvl3pPr marL="914400" algn="l" rtl="0" fontAlgn="base">
      <a:spcBef>
        <a:spcPct val="0"/>
      </a:spcBef>
      <a:spcAft>
        <a:spcPct val="0"/>
      </a:spcAft>
      <a:defRPr sz="1200" b="1" kern="1200">
        <a:solidFill>
          <a:schemeClr val="tx1"/>
        </a:solidFill>
        <a:latin typeface="Arial" charset="0"/>
        <a:ea typeface="+mn-ea"/>
        <a:cs typeface="+mn-cs"/>
      </a:defRPr>
    </a:lvl3pPr>
    <a:lvl4pPr marL="1371600" algn="l" rtl="0" fontAlgn="base">
      <a:spcBef>
        <a:spcPct val="0"/>
      </a:spcBef>
      <a:spcAft>
        <a:spcPct val="0"/>
      </a:spcAft>
      <a:defRPr sz="1200" b="1" kern="1200">
        <a:solidFill>
          <a:schemeClr val="tx1"/>
        </a:solidFill>
        <a:latin typeface="Arial" charset="0"/>
        <a:ea typeface="+mn-ea"/>
        <a:cs typeface="+mn-cs"/>
      </a:defRPr>
    </a:lvl4pPr>
    <a:lvl5pPr marL="1828800" algn="l" rtl="0" fontAlgn="base">
      <a:spcBef>
        <a:spcPct val="0"/>
      </a:spcBef>
      <a:spcAft>
        <a:spcPct val="0"/>
      </a:spcAft>
      <a:defRPr sz="1200" b="1" kern="1200">
        <a:solidFill>
          <a:schemeClr val="tx1"/>
        </a:solidFill>
        <a:latin typeface="Arial" charset="0"/>
        <a:ea typeface="+mn-ea"/>
        <a:cs typeface="+mn-cs"/>
      </a:defRPr>
    </a:lvl5pPr>
    <a:lvl6pPr marL="2286000" algn="l" defTabSz="914400" rtl="0" eaLnBrk="1" latinLnBrk="0" hangingPunct="1">
      <a:defRPr sz="1200" b="1" kern="1200">
        <a:solidFill>
          <a:schemeClr val="tx1"/>
        </a:solidFill>
        <a:latin typeface="Arial" charset="0"/>
        <a:ea typeface="+mn-ea"/>
        <a:cs typeface="+mn-cs"/>
      </a:defRPr>
    </a:lvl6pPr>
    <a:lvl7pPr marL="2743200" algn="l" defTabSz="914400" rtl="0" eaLnBrk="1" latinLnBrk="0" hangingPunct="1">
      <a:defRPr sz="1200" b="1" kern="1200">
        <a:solidFill>
          <a:schemeClr val="tx1"/>
        </a:solidFill>
        <a:latin typeface="Arial" charset="0"/>
        <a:ea typeface="+mn-ea"/>
        <a:cs typeface="+mn-cs"/>
      </a:defRPr>
    </a:lvl7pPr>
    <a:lvl8pPr marL="3200400" algn="l" defTabSz="914400" rtl="0" eaLnBrk="1" latinLnBrk="0" hangingPunct="1">
      <a:defRPr sz="1200" b="1" kern="1200">
        <a:solidFill>
          <a:schemeClr val="tx1"/>
        </a:solidFill>
        <a:latin typeface="Arial" charset="0"/>
        <a:ea typeface="+mn-ea"/>
        <a:cs typeface="+mn-cs"/>
      </a:defRPr>
    </a:lvl8pPr>
    <a:lvl9pPr marL="3657600" algn="l" defTabSz="914400" rtl="0" eaLnBrk="1" latinLnBrk="0" hangingPunct="1">
      <a:defRPr sz="12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DDDD"/>
    <a:srgbClr val="0C529D"/>
    <a:srgbClr val="FF0000"/>
    <a:srgbClr val="417DB7"/>
    <a:srgbClr val="86AFCC"/>
    <a:srgbClr val="006E9A"/>
    <a:srgbClr val="A50021"/>
    <a:srgbClr val="777777"/>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07" autoAdjust="0"/>
    <p:restoredTop sz="97411" autoAdjust="0"/>
  </p:normalViewPr>
  <p:slideViewPr>
    <p:cSldViewPr snapToGrid="0">
      <p:cViewPr varScale="1">
        <p:scale>
          <a:sx n="99" d="100"/>
          <a:sy n="99" d="100"/>
        </p:scale>
        <p:origin x="-1896" y="-104"/>
      </p:cViewPr>
      <p:guideLst>
        <p:guide orient="horz" pos="2253"/>
        <p:guide pos="2869"/>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8" d="100"/>
          <a:sy n="78" d="100"/>
        </p:scale>
        <p:origin x="-3984" y="-108"/>
      </p:cViewPr>
      <p:guideLst>
        <p:guide orient="horz" pos="3128"/>
        <p:guide pos="214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notesMaster" Target="notesMasters/notesMaster1.xml"/><Relationship Id="rId69" Type="http://schemas.openxmlformats.org/officeDocument/2006/relationships/handoutMaster" Target="handoutMasters/handoutMaster1.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printerSettings" Target="printerSettings/printerSettings1.bin"/><Relationship Id="rId71" Type="http://schemas.openxmlformats.org/officeDocument/2006/relationships/presProps" Target="presProps.xml"/><Relationship Id="rId72" Type="http://schemas.openxmlformats.org/officeDocument/2006/relationships/viewProps" Target="view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theme" Target="theme/theme1.xml"/><Relationship Id="rId74"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charts/_rels/chart1.xml.rels><?xml version="1.0" encoding="UTF-8" standalone="yes"?>
<Relationships xmlns="http://schemas.openxmlformats.org/package/2006/relationships"><Relationship Id="rId1" Type="http://schemas.openxmlformats.org/officeDocument/2006/relationships/oleObject" Target="file:///H:\Polarity\IC_Polarity_Recombination5.xlsx" TargetMode="External"/><Relationship Id="rId2"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'CC01'!$W$66</c:f>
              <c:strCache>
                <c:ptCount val="1"/>
                <c:pt idx="0">
                  <c:v>Mean(M)</c:v>
                </c:pt>
              </c:strCache>
            </c:strRef>
          </c:tx>
          <c:spPr>
            <a:ln w="28575">
              <a:noFill/>
            </a:ln>
          </c:spPr>
          <c:dPt>
            <c:idx val="0"/>
            <c:marker>
              <c:spPr>
                <a:solidFill>
                  <a:srgbClr val="C0504D"/>
                </a:solidFill>
                <a:ln>
                  <a:noFill/>
                </a:ln>
              </c:spPr>
            </c:marker>
            <c:bubble3D val="0"/>
          </c:dPt>
          <c:dPt>
            <c:idx val="1"/>
            <c:marker>
              <c:spPr>
                <a:solidFill>
                  <a:srgbClr val="C0504D"/>
                </a:solidFill>
                <a:ln>
                  <a:noFill/>
                </a:ln>
              </c:spPr>
            </c:marker>
            <c:bubble3D val="0"/>
          </c:dPt>
          <c:xVal>
            <c:numRef>
              <c:f>'CC01'!$V$67:$V$74</c:f>
              <c:numCache>
                <c:formatCode>0.00</c:formatCode>
                <c:ptCount val="8"/>
                <c:pt idx="0">
                  <c:v>0.0025</c:v>
                </c:pt>
                <c:pt idx="1">
                  <c:v>0.00333333333333334</c:v>
                </c:pt>
                <c:pt idx="2">
                  <c:v>0.00500000000000001</c:v>
                </c:pt>
                <c:pt idx="3">
                  <c:v>0.00666666666666667</c:v>
                </c:pt>
                <c:pt idx="4">
                  <c:v>0.01</c:v>
                </c:pt>
                <c:pt idx="5">
                  <c:v>0.02</c:v>
                </c:pt>
                <c:pt idx="6">
                  <c:v>0.0333333333333333</c:v>
                </c:pt>
                <c:pt idx="7">
                  <c:v>0.0666666666666667</c:v>
                </c:pt>
              </c:numCache>
            </c:numRef>
          </c:xVal>
          <c:yVal>
            <c:numRef>
              <c:f>'CC01'!$X$67:$X$74</c:f>
              <c:numCache>
                <c:formatCode>0.00</c:formatCode>
                <c:ptCount val="8"/>
                <c:pt idx="0">
                  <c:v>3.143682006577025</c:v>
                </c:pt>
                <c:pt idx="1">
                  <c:v>3.153753100237861</c:v>
                </c:pt>
                <c:pt idx="2">
                  <c:v>3.16713174886987</c:v>
                </c:pt>
                <c:pt idx="3">
                  <c:v>3.170347831854651</c:v>
                </c:pt>
                <c:pt idx="4">
                  <c:v>3.176487091090807</c:v>
                </c:pt>
                <c:pt idx="5">
                  <c:v>3.18810522165094</c:v>
                </c:pt>
                <c:pt idx="6">
                  <c:v>3.200976438547781</c:v>
                </c:pt>
                <c:pt idx="7">
                  <c:v>3.234290786250992</c:v>
                </c:pt>
              </c:numCache>
            </c:numRef>
          </c:yVal>
          <c:smooth val="0"/>
        </c:ser>
        <c:ser>
          <c:idx val="1"/>
          <c:order val="1"/>
          <c:spPr>
            <a:ln w="28575">
              <a:noFill/>
            </a:ln>
          </c:spPr>
          <c:trendline>
            <c:trendlineType val="linear"/>
            <c:backward val="0.025"/>
            <c:dispRSqr val="0"/>
            <c:dispEq val="1"/>
            <c:trendlineLbl>
              <c:layout>
                <c:manualLayout>
                  <c:x val="-0.0244886112130648"/>
                  <c:y val="-0.00755471614265082"/>
                </c:manualLayout>
              </c:layout>
              <c:numFmt formatCode="General" sourceLinked="0"/>
            </c:trendlineLbl>
          </c:trendline>
          <c:xVal>
            <c:numRef>
              <c:f>'CC01'!$V$69:$V$74</c:f>
              <c:numCache>
                <c:formatCode>0.00</c:formatCode>
                <c:ptCount val="6"/>
                <c:pt idx="0">
                  <c:v>0.00500000000000001</c:v>
                </c:pt>
                <c:pt idx="1">
                  <c:v>0.00666666666666667</c:v>
                </c:pt>
                <c:pt idx="2">
                  <c:v>0.01</c:v>
                </c:pt>
                <c:pt idx="3">
                  <c:v>0.02</c:v>
                </c:pt>
                <c:pt idx="4">
                  <c:v>0.0333333333333333</c:v>
                </c:pt>
                <c:pt idx="5">
                  <c:v>0.0666666666666667</c:v>
                </c:pt>
              </c:numCache>
            </c:numRef>
          </c:xVal>
          <c:yVal>
            <c:numRef>
              <c:f>'CC01'!$X$69:$X$74</c:f>
              <c:numCache>
                <c:formatCode>0.00</c:formatCode>
                <c:ptCount val="6"/>
                <c:pt idx="0">
                  <c:v>3.16713174886987</c:v>
                </c:pt>
                <c:pt idx="1">
                  <c:v>3.170347831854651</c:v>
                </c:pt>
                <c:pt idx="2">
                  <c:v>3.176487091090807</c:v>
                </c:pt>
                <c:pt idx="3">
                  <c:v>3.18810522165094</c:v>
                </c:pt>
                <c:pt idx="4">
                  <c:v>3.200976438547781</c:v>
                </c:pt>
                <c:pt idx="5">
                  <c:v>3.234290786250992</c:v>
                </c:pt>
              </c:numCache>
            </c:numRef>
          </c:yVal>
          <c:smooth val="0"/>
        </c:ser>
        <c:dLbls>
          <c:showLegendKey val="0"/>
          <c:showVal val="0"/>
          <c:showCatName val="0"/>
          <c:showSerName val="0"/>
          <c:showPercent val="0"/>
          <c:showBubbleSize val="0"/>
        </c:dLbls>
        <c:axId val="2142997880"/>
        <c:axId val="-2105192264"/>
      </c:scatterChart>
      <c:valAx>
        <c:axId val="2142997880"/>
        <c:scaling>
          <c:orientation val="minMax"/>
          <c:min val="0.0"/>
        </c:scaling>
        <c:delete val="0"/>
        <c:axPos val="b"/>
        <c:minorGridlines/>
        <c:title>
          <c:tx>
            <c:rich>
              <a:bodyPr/>
              <a:lstStyle/>
              <a:p>
                <a:pPr>
                  <a:defRPr/>
                </a:pPr>
                <a:r>
                  <a:rPr lang="de-DE"/>
                  <a:t>1/V</a:t>
                </a:r>
              </a:p>
            </c:rich>
          </c:tx>
          <c:layout/>
          <c:overlay val="0"/>
        </c:title>
        <c:numFmt formatCode="0.00" sourceLinked="1"/>
        <c:majorTickMark val="none"/>
        <c:minorTickMark val="none"/>
        <c:tickLblPos val="nextTo"/>
        <c:crossAx val="-2105192264"/>
        <c:crosses val="autoZero"/>
        <c:crossBetween val="midCat"/>
      </c:valAx>
      <c:valAx>
        <c:axId val="-2105192264"/>
        <c:scaling>
          <c:orientation val="minMax"/>
        </c:scaling>
        <c:delete val="0"/>
        <c:axPos val="l"/>
        <c:majorGridlines/>
        <c:title>
          <c:tx>
            <c:rich>
              <a:bodyPr/>
              <a:lstStyle/>
              <a:p>
                <a:pPr>
                  <a:defRPr/>
                </a:pPr>
                <a:r>
                  <a:rPr lang="de-DE"/>
                  <a:t>1/M</a:t>
                </a:r>
              </a:p>
            </c:rich>
          </c:tx>
          <c:layout/>
          <c:overlay val="0"/>
        </c:title>
        <c:numFmt formatCode="0.00" sourceLinked="1"/>
        <c:majorTickMark val="none"/>
        <c:minorTickMark val="none"/>
        <c:tickLblPos val="nextTo"/>
        <c:crossAx val="2142997880"/>
        <c:crosses val="autoZero"/>
        <c:crossBetween val="midCat"/>
      </c:valAx>
    </c:plotArea>
    <c:plotVisOnly val="1"/>
    <c:dispBlanksAs val="gap"/>
    <c:showDLblsOverMax val="0"/>
  </c:chart>
  <c:externalData r:id="rId1">
    <c:autoUpdate val="0"/>
  </c:externalData>
  <c:userShapes r:id="rId2"/>
</c:chartSpace>
</file>

<file path=ppt/drawings/_rels/vmlDrawing1.vml.rels><?xml version="1.0" encoding="UTF-8" standalone="yes"?>
<Relationships xmlns="http://schemas.openxmlformats.org/package/2006/relationships"><Relationship Id="rId1" Type="http://schemas.openxmlformats.org/officeDocument/2006/relationships/image" Target="../media/image27.png"/><Relationship Id="rId2" Type="http://schemas.openxmlformats.org/officeDocument/2006/relationships/image" Target="../media/image2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65.wmf"/></Relationships>
</file>

<file path=ppt/drawings/drawing1.xml><?xml version="1.0" encoding="utf-8"?>
<c:userShapes xmlns:c="http://schemas.openxmlformats.org/drawingml/2006/chart">
  <cdr:relSizeAnchor xmlns:cdr="http://schemas.openxmlformats.org/drawingml/2006/chartDrawing">
    <cdr:from>
      <cdr:x>0.12042</cdr:x>
      <cdr:y>0.7027</cdr:y>
    </cdr:from>
    <cdr:to>
      <cdr:x>0.28272</cdr:x>
      <cdr:y>0.74775</cdr:y>
    </cdr:to>
    <cdr:sp macro="" textlink="">
      <cdr:nvSpPr>
        <cdr:cNvPr id="6" name="Gerade Verbindung mit Pfeil 5"/>
        <cdr:cNvSpPr/>
      </cdr:nvSpPr>
      <cdr:spPr bwMode="auto">
        <a:xfrm xmlns:a="http://schemas.openxmlformats.org/drawingml/2006/main" flipH="1">
          <a:off x="1035114" y="3510390"/>
          <a:ext cx="1395155" cy="225025"/>
        </a:xfrm>
        <a:prstGeom xmlns:a="http://schemas.openxmlformats.org/drawingml/2006/main" prst="straightConnector1">
          <a:avLst/>
        </a:prstGeom>
        <a:solidFill xmlns:a="http://schemas.openxmlformats.org/drawingml/2006/main">
          <a:schemeClr val="accent1"/>
        </a:solidFill>
        <a:ln xmlns:a="http://schemas.openxmlformats.org/drawingml/2006/main" w="9525" cap="flat" cmpd="sng" algn="ctr">
          <a:solidFill>
            <a:schemeClr val="tx1"/>
          </a:solidFill>
          <a:prstDash val="solid"/>
          <a:round/>
          <a:headEnd type="none" w="med" len="med"/>
          <a:tailEnd type="arrow"/>
        </a:ln>
        <a:effectLst xmlns:a="http://schemas.openxmlformats.org/drawingml/2006/main"/>
      </cdr:spPr>
      <cdr:txBody>
        <a:bodyPr xmlns:a="http://schemas.openxmlformats.org/drawingml/2006/main" vertOverflow="clip" vert="horz" wrap="square" lIns="91440" tIns="45720" rIns="91440" bIns="45720" numCol="1" anchor="t" anchorCtr="0" compatLnSpc="1">
          <a:prstTxWarp prst="textNoShape">
            <a:avLst/>
          </a:prstTxWarp>
        </a:bodyPr>
        <a:lstStyle xmlns:a="http://schemas.openxmlformats.org/drawingml/2006/main"/>
        <a:p xmlns:a="http://schemas.openxmlformats.org/drawingml/2006/main">
          <a:endParaRPr lang="de-DE"/>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7746" name="Rectangle 2"/>
          <p:cNvSpPr>
            <a:spLocks noGrp="1" noChangeArrowheads="1"/>
          </p:cNvSpPr>
          <p:nvPr>
            <p:ph type="hdr" sz="quarter"/>
          </p:nvPr>
        </p:nvSpPr>
        <p:spPr bwMode="auto">
          <a:xfrm>
            <a:off x="1" y="0"/>
            <a:ext cx="2955078"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b="0">
                <a:latin typeface="Arial" pitchFamily="34" charset="0"/>
              </a:defRPr>
            </a:lvl1pPr>
          </a:lstStyle>
          <a:p>
            <a:pPr>
              <a:defRPr/>
            </a:pPr>
            <a:endParaRPr lang="de-AT"/>
          </a:p>
        </p:txBody>
      </p:sp>
      <p:sp>
        <p:nvSpPr>
          <p:cNvPr id="287747" name="Rectangle 3"/>
          <p:cNvSpPr>
            <a:spLocks noGrp="1" noChangeArrowheads="1"/>
          </p:cNvSpPr>
          <p:nvPr>
            <p:ph type="dt" sz="quarter" idx="1"/>
          </p:nvPr>
        </p:nvSpPr>
        <p:spPr bwMode="auto">
          <a:xfrm>
            <a:off x="3863233" y="0"/>
            <a:ext cx="2955078"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b="0">
                <a:latin typeface="Arial" pitchFamily="34" charset="0"/>
              </a:defRPr>
            </a:lvl1pPr>
          </a:lstStyle>
          <a:p>
            <a:pPr>
              <a:defRPr/>
            </a:pPr>
            <a:fld id="{3440332D-45C8-4C63-B11F-D631E0871E22}" type="datetimeFigureOut">
              <a:rPr lang="de-AT"/>
              <a:pPr>
                <a:defRPr/>
              </a:pPr>
              <a:t>17.05.14</a:t>
            </a:fld>
            <a:endParaRPr lang="de-AT"/>
          </a:p>
        </p:txBody>
      </p:sp>
      <p:sp>
        <p:nvSpPr>
          <p:cNvPr id="287748" name="Rectangle 4"/>
          <p:cNvSpPr>
            <a:spLocks noGrp="1" noChangeArrowheads="1"/>
          </p:cNvSpPr>
          <p:nvPr>
            <p:ph type="ftr" sz="quarter" idx="2"/>
          </p:nvPr>
        </p:nvSpPr>
        <p:spPr bwMode="auto">
          <a:xfrm>
            <a:off x="1" y="9433239"/>
            <a:ext cx="2955078"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b="0">
                <a:latin typeface="Arial" pitchFamily="34" charset="0"/>
              </a:defRPr>
            </a:lvl1pPr>
          </a:lstStyle>
          <a:p>
            <a:pPr>
              <a:defRPr/>
            </a:pPr>
            <a:endParaRPr lang="de-AT"/>
          </a:p>
        </p:txBody>
      </p:sp>
      <p:sp>
        <p:nvSpPr>
          <p:cNvPr id="287749" name="Rectangle 5"/>
          <p:cNvSpPr>
            <a:spLocks noGrp="1" noChangeArrowheads="1"/>
          </p:cNvSpPr>
          <p:nvPr>
            <p:ph type="sldNum" sz="quarter" idx="3"/>
          </p:nvPr>
        </p:nvSpPr>
        <p:spPr bwMode="auto">
          <a:xfrm>
            <a:off x="3863233" y="9433239"/>
            <a:ext cx="2955078"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b="0">
                <a:latin typeface="Arial" pitchFamily="34" charset="0"/>
              </a:defRPr>
            </a:lvl1pPr>
          </a:lstStyle>
          <a:p>
            <a:pPr>
              <a:defRPr/>
            </a:pPr>
            <a:fld id="{CBC0AB75-8BDE-4EC7-863E-F609C0B364B1}" type="slidenum">
              <a:rPr lang="de-AT"/>
              <a:pPr>
                <a:defRPr/>
              </a:pPr>
              <a:t>‹Nr.›</a:t>
            </a:fld>
            <a:endParaRPr lang="de-AT"/>
          </a:p>
        </p:txBody>
      </p:sp>
    </p:spTree>
    <p:extLst>
      <p:ext uri="{BB962C8B-B14F-4D97-AF65-F5344CB8AC3E}">
        <p14:creationId xmlns:p14="http://schemas.microsoft.com/office/powerpoint/2010/main" val="559604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1" y="0"/>
            <a:ext cx="2955078" cy="496570"/>
          </a:xfrm>
          <a:prstGeom prst="rect">
            <a:avLst/>
          </a:prstGeom>
          <a:noFill/>
          <a:ln w="9525">
            <a:noFill/>
            <a:miter lim="800000"/>
            <a:headEnd/>
            <a:tailEnd/>
          </a:ln>
          <a:effectLst/>
        </p:spPr>
        <p:txBody>
          <a:bodyPr vert="horz" wrap="square" lIns="95918" tIns="47959" rIns="95918" bIns="47959" numCol="1" anchor="t" anchorCtr="0" compatLnSpc="1">
            <a:prstTxWarp prst="textNoShape">
              <a:avLst/>
            </a:prstTxWarp>
          </a:bodyPr>
          <a:lstStyle>
            <a:lvl1pPr defTabSz="958850">
              <a:defRPr sz="1300" b="0">
                <a:latin typeface="Arial" pitchFamily="34" charset="0"/>
              </a:defRPr>
            </a:lvl1pPr>
          </a:lstStyle>
          <a:p>
            <a:pPr>
              <a:defRPr/>
            </a:pPr>
            <a:endParaRPr lang="en-GB"/>
          </a:p>
        </p:txBody>
      </p:sp>
      <p:sp>
        <p:nvSpPr>
          <p:cNvPr id="31747" name="Rectangle 3"/>
          <p:cNvSpPr>
            <a:spLocks noGrp="1" noChangeArrowheads="1"/>
          </p:cNvSpPr>
          <p:nvPr>
            <p:ph type="dt" idx="1"/>
          </p:nvPr>
        </p:nvSpPr>
        <p:spPr bwMode="auto">
          <a:xfrm>
            <a:off x="3863233" y="0"/>
            <a:ext cx="2955078" cy="496570"/>
          </a:xfrm>
          <a:prstGeom prst="rect">
            <a:avLst/>
          </a:prstGeom>
          <a:noFill/>
          <a:ln w="9525">
            <a:noFill/>
            <a:miter lim="800000"/>
            <a:headEnd/>
            <a:tailEnd/>
          </a:ln>
          <a:effectLst/>
        </p:spPr>
        <p:txBody>
          <a:bodyPr vert="horz" wrap="square" lIns="95918" tIns="47959" rIns="95918" bIns="47959" numCol="1" anchor="t" anchorCtr="0" compatLnSpc="1">
            <a:prstTxWarp prst="textNoShape">
              <a:avLst/>
            </a:prstTxWarp>
          </a:bodyPr>
          <a:lstStyle>
            <a:lvl1pPr algn="r" defTabSz="958850">
              <a:defRPr sz="1300" b="0">
                <a:latin typeface="Arial" pitchFamily="34" charset="0"/>
              </a:defRPr>
            </a:lvl1pPr>
          </a:lstStyle>
          <a:p>
            <a:pPr>
              <a:defRPr/>
            </a:pPr>
            <a:fld id="{76BF8B49-406D-4692-BF09-51F282EE6C62}" type="datetimeFigureOut">
              <a:rPr lang="en-GB"/>
              <a:pPr>
                <a:defRPr/>
              </a:pPr>
              <a:t>17.05.14</a:t>
            </a:fld>
            <a:endParaRPr lang="en-GB"/>
          </a:p>
        </p:txBody>
      </p:sp>
      <p:sp>
        <p:nvSpPr>
          <p:cNvPr id="10244" name="Rectangle 4"/>
          <p:cNvSpPr>
            <a:spLocks noGrp="1" noRot="1" noChangeAspect="1" noChangeArrowheads="1" noTextEdit="1"/>
          </p:cNvSpPr>
          <p:nvPr>
            <p:ph type="sldImg" idx="2"/>
          </p:nvPr>
        </p:nvSpPr>
        <p:spPr bwMode="auto">
          <a:xfrm>
            <a:off x="927100" y="744538"/>
            <a:ext cx="4965700" cy="3724275"/>
          </a:xfrm>
          <a:prstGeom prst="rect">
            <a:avLst/>
          </a:prstGeom>
          <a:noFill/>
          <a:ln w="9525">
            <a:solidFill>
              <a:srgbClr val="000000"/>
            </a:solidFill>
            <a:miter lim="800000"/>
            <a:headEnd/>
            <a:tailEnd/>
          </a:ln>
        </p:spPr>
      </p:sp>
      <p:sp>
        <p:nvSpPr>
          <p:cNvPr id="31749" name="Rectangle 5"/>
          <p:cNvSpPr>
            <a:spLocks noGrp="1" noChangeArrowheads="1"/>
          </p:cNvSpPr>
          <p:nvPr>
            <p:ph type="body" sz="quarter" idx="3"/>
          </p:nvPr>
        </p:nvSpPr>
        <p:spPr bwMode="auto">
          <a:xfrm>
            <a:off x="680718" y="4717415"/>
            <a:ext cx="5458464" cy="4469130"/>
          </a:xfrm>
          <a:prstGeom prst="rect">
            <a:avLst/>
          </a:prstGeom>
          <a:noFill/>
          <a:ln w="9525">
            <a:noFill/>
            <a:miter lim="800000"/>
            <a:headEnd/>
            <a:tailEnd/>
          </a:ln>
          <a:effectLst/>
        </p:spPr>
        <p:txBody>
          <a:bodyPr vert="horz" wrap="square" lIns="95918" tIns="47959" rIns="95918" bIns="47959" numCol="1" anchor="t" anchorCtr="0" compatLnSpc="1">
            <a:prstTxWarp prst="textNoShape">
              <a:avLst/>
            </a:prstTxWarp>
          </a:bodyPr>
          <a:lstStyle/>
          <a:p>
            <a:pPr lvl="0"/>
            <a:r>
              <a:rPr lang="en-GB" noProof="0" smtClean="0"/>
              <a:t>Textmasterformate durch Klicken bearbeiten</a:t>
            </a:r>
          </a:p>
          <a:p>
            <a:pPr lvl="1"/>
            <a:r>
              <a:rPr lang="en-GB" noProof="0" smtClean="0"/>
              <a:t>Zweite Ebene</a:t>
            </a:r>
          </a:p>
          <a:p>
            <a:pPr lvl="2"/>
            <a:r>
              <a:rPr lang="en-GB" noProof="0" smtClean="0"/>
              <a:t>Dritte Ebene</a:t>
            </a:r>
          </a:p>
          <a:p>
            <a:pPr lvl="3"/>
            <a:r>
              <a:rPr lang="en-GB" noProof="0" smtClean="0"/>
              <a:t>Vierte Ebene</a:t>
            </a:r>
          </a:p>
          <a:p>
            <a:pPr lvl="4"/>
            <a:r>
              <a:rPr lang="en-GB" noProof="0" smtClean="0"/>
              <a:t>Fünfte Ebene</a:t>
            </a:r>
          </a:p>
        </p:txBody>
      </p:sp>
      <p:sp>
        <p:nvSpPr>
          <p:cNvPr id="31750" name="Rectangle 6"/>
          <p:cNvSpPr>
            <a:spLocks noGrp="1" noChangeArrowheads="1"/>
          </p:cNvSpPr>
          <p:nvPr>
            <p:ph type="ftr" sz="quarter" idx="4"/>
          </p:nvPr>
        </p:nvSpPr>
        <p:spPr bwMode="auto">
          <a:xfrm>
            <a:off x="1" y="9433239"/>
            <a:ext cx="2955078" cy="496570"/>
          </a:xfrm>
          <a:prstGeom prst="rect">
            <a:avLst/>
          </a:prstGeom>
          <a:noFill/>
          <a:ln w="9525">
            <a:noFill/>
            <a:miter lim="800000"/>
            <a:headEnd/>
            <a:tailEnd/>
          </a:ln>
          <a:effectLst/>
        </p:spPr>
        <p:txBody>
          <a:bodyPr vert="horz" wrap="square" lIns="95918" tIns="47959" rIns="95918" bIns="47959" numCol="1" anchor="b" anchorCtr="0" compatLnSpc="1">
            <a:prstTxWarp prst="textNoShape">
              <a:avLst/>
            </a:prstTxWarp>
          </a:bodyPr>
          <a:lstStyle>
            <a:lvl1pPr defTabSz="958850">
              <a:defRPr sz="1300" b="0">
                <a:latin typeface="Arial" pitchFamily="34" charset="0"/>
              </a:defRPr>
            </a:lvl1pPr>
          </a:lstStyle>
          <a:p>
            <a:pPr>
              <a:defRPr/>
            </a:pPr>
            <a:endParaRPr lang="en-GB"/>
          </a:p>
        </p:txBody>
      </p:sp>
      <p:sp>
        <p:nvSpPr>
          <p:cNvPr id="31751" name="Rectangle 7"/>
          <p:cNvSpPr>
            <a:spLocks noGrp="1" noChangeArrowheads="1"/>
          </p:cNvSpPr>
          <p:nvPr>
            <p:ph type="sldNum" sz="quarter" idx="5"/>
          </p:nvPr>
        </p:nvSpPr>
        <p:spPr bwMode="auto">
          <a:xfrm>
            <a:off x="3863233" y="9433239"/>
            <a:ext cx="2955078" cy="496570"/>
          </a:xfrm>
          <a:prstGeom prst="rect">
            <a:avLst/>
          </a:prstGeom>
          <a:noFill/>
          <a:ln w="9525">
            <a:noFill/>
            <a:miter lim="800000"/>
            <a:headEnd/>
            <a:tailEnd/>
          </a:ln>
          <a:effectLst/>
        </p:spPr>
        <p:txBody>
          <a:bodyPr vert="horz" wrap="square" lIns="95918" tIns="47959" rIns="95918" bIns="47959" numCol="1" anchor="b" anchorCtr="0" compatLnSpc="1">
            <a:prstTxWarp prst="textNoShape">
              <a:avLst/>
            </a:prstTxWarp>
          </a:bodyPr>
          <a:lstStyle>
            <a:lvl1pPr algn="r" defTabSz="958850">
              <a:defRPr sz="1300" b="0">
                <a:latin typeface="Arial" pitchFamily="34" charset="0"/>
              </a:defRPr>
            </a:lvl1pPr>
          </a:lstStyle>
          <a:p>
            <a:pPr>
              <a:defRPr/>
            </a:pPr>
            <a:fld id="{79462065-F841-4E2E-8C84-C31F12B2E41A}" type="slidenum">
              <a:rPr lang="en-GB"/>
              <a:pPr>
                <a:defRPr/>
              </a:pPr>
              <a:t>‹Nr.›</a:t>
            </a:fld>
            <a:endParaRPr lang="en-GB"/>
          </a:p>
        </p:txBody>
      </p:sp>
    </p:spTree>
    <p:extLst>
      <p:ext uri="{BB962C8B-B14F-4D97-AF65-F5344CB8AC3E}">
        <p14:creationId xmlns:p14="http://schemas.microsoft.com/office/powerpoint/2010/main" val="283478819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Grp="1" noChangeArrowheads="1"/>
          </p:cNvSpPr>
          <p:nvPr>
            <p:ph type="sldNum" sz="quarter" idx="5"/>
          </p:nvPr>
        </p:nvSpPr>
        <p:spPr>
          <a:noFill/>
        </p:spPr>
        <p:txBody>
          <a:bodyPr/>
          <a:lstStyle/>
          <a:p>
            <a:fld id="{838235A9-426E-4788-A3F3-E7E348F9AFEC}" type="slidenum">
              <a:rPr lang="en-GB" smtClean="0">
                <a:latin typeface="Arial" charset="0"/>
              </a:rPr>
              <a:pPr/>
              <a:t>6</a:t>
            </a:fld>
            <a:endParaRPr lang="en-GB" smtClean="0">
              <a:latin typeface="Arial" charset="0"/>
            </a:endParaRPr>
          </a:p>
        </p:txBody>
      </p:sp>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p:spPr>
        <p:txBody>
          <a:bodyPr/>
          <a:lstStyle/>
          <a:p>
            <a:pPr>
              <a:lnSpc>
                <a:spcPct val="90000"/>
              </a:lnSpc>
            </a:pPr>
            <a:endParaRPr lang="en-GB" dirty="0" smtClean="0">
              <a:latin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Rot="1" noChangeAspect="1" noChangeArrowheads="1" noTextEdit="1"/>
          </p:cNvSpPr>
          <p:nvPr>
            <p:ph type="sldImg"/>
          </p:nvPr>
        </p:nvSpPr>
        <p:spPr>
          <a:ln/>
        </p:spPr>
      </p:sp>
      <p:sp>
        <p:nvSpPr>
          <p:cNvPr id="51202" name="Rectangle 3"/>
          <p:cNvSpPr>
            <a:spLocks noGrp="1" noChangeArrowheads="1"/>
          </p:cNvSpPr>
          <p:nvPr>
            <p:ph type="body" idx="1"/>
          </p:nvPr>
        </p:nvSpPr>
        <p:spPr>
          <a:noFill/>
          <a:ln/>
        </p:spPr>
        <p:txBody>
          <a:bodyPr/>
          <a:lstStyle/>
          <a:p>
            <a:r>
              <a:rPr lang="de-AT" smtClean="0">
                <a:latin typeface="Arial" charset="0"/>
              </a:rPr>
              <a:t>Clinically acceptable plans can be created with existing TPS</a:t>
            </a:r>
          </a:p>
          <a:p>
            <a:r>
              <a:rPr lang="de-AT" smtClean="0">
                <a:latin typeface="Arial" charset="0"/>
              </a:rPr>
              <a:t>Vassiliev - Eclipse</a:t>
            </a:r>
          </a:p>
          <a:p>
            <a:r>
              <a:rPr lang="de-AT" smtClean="0">
                <a:latin typeface="Arial" charset="0"/>
              </a:rPr>
              <a:t>Stathakis - Pinnacle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Rot="1" noChangeAspect="1" noChangeArrowheads="1" noTextEdit="1"/>
          </p:cNvSpPr>
          <p:nvPr>
            <p:ph type="sldImg"/>
          </p:nvPr>
        </p:nvSpPr>
        <p:spPr>
          <a:ln/>
        </p:spPr>
      </p:sp>
      <p:sp>
        <p:nvSpPr>
          <p:cNvPr id="51202" name="Rectangle 3"/>
          <p:cNvSpPr>
            <a:spLocks noGrp="1" noChangeArrowheads="1"/>
          </p:cNvSpPr>
          <p:nvPr>
            <p:ph type="body" idx="1"/>
          </p:nvPr>
        </p:nvSpPr>
        <p:spPr>
          <a:noFill/>
          <a:ln/>
        </p:spPr>
        <p:txBody>
          <a:bodyPr/>
          <a:lstStyle/>
          <a:p>
            <a:r>
              <a:rPr lang="de-AT" smtClean="0">
                <a:latin typeface="Arial" charset="0"/>
              </a:rPr>
              <a:t>Clinically acceptable plans can be created with existing TPS</a:t>
            </a:r>
          </a:p>
          <a:p>
            <a:r>
              <a:rPr lang="de-AT" smtClean="0">
                <a:latin typeface="Arial" charset="0"/>
              </a:rPr>
              <a:t>Vassiliev - Eclipse</a:t>
            </a:r>
          </a:p>
          <a:p>
            <a:r>
              <a:rPr lang="de-AT" smtClean="0">
                <a:latin typeface="Arial" charset="0"/>
              </a:rPr>
              <a:t>Stathakis - Pinnacle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Rot="1" noChangeAspect="1" noChangeArrowheads="1" noTextEdit="1"/>
          </p:cNvSpPr>
          <p:nvPr>
            <p:ph type="sldImg"/>
          </p:nvPr>
        </p:nvSpPr>
        <p:spPr>
          <a:ln/>
        </p:spPr>
      </p:sp>
      <p:sp>
        <p:nvSpPr>
          <p:cNvPr id="46082" name="Rectangle 3"/>
          <p:cNvSpPr>
            <a:spLocks noGrp="1" noChangeArrowheads="1"/>
          </p:cNvSpPr>
          <p:nvPr>
            <p:ph type="body" idx="1"/>
          </p:nvPr>
        </p:nvSpPr>
        <p:spPr>
          <a:noFill/>
          <a:ln/>
        </p:spPr>
        <p:txBody>
          <a:bodyPr/>
          <a:lstStyle/>
          <a:p>
            <a:endParaRPr lang="de-DE" smtClean="0">
              <a:latin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2"/>
          <p:cNvSpPr>
            <a:spLocks noGrp="1" noRot="1" noChangeAspect="1" noChangeArrowheads="1" noTextEdit="1"/>
          </p:cNvSpPr>
          <p:nvPr>
            <p:ph type="sldImg"/>
          </p:nvPr>
        </p:nvSpPr>
        <p:spPr>
          <a:ln/>
        </p:spPr>
      </p:sp>
      <p:sp>
        <p:nvSpPr>
          <p:cNvPr id="76802" name="Rectangle 3"/>
          <p:cNvSpPr>
            <a:spLocks noGrp="1" noChangeArrowheads="1"/>
          </p:cNvSpPr>
          <p:nvPr>
            <p:ph type="body" idx="1"/>
          </p:nvPr>
        </p:nvSpPr>
        <p:spPr>
          <a:noFill/>
          <a:ln/>
        </p:spPr>
        <p:txBody>
          <a:bodyPr/>
          <a:lstStyle/>
          <a:p>
            <a:endParaRPr lang="de-DE" smtClean="0">
              <a:latin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Folienbildplatzhalter 1"/>
          <p:cNvSpPr>
            <a:spLocks noGrp="1" noRot="1" noChangeAspect="1" noTextEdit="1"/>
          </p:cNvSpPr>
          <p:nvPr>
            <p:ph type="sldImg"/>
          </p:nvPr>
        </p:nvSpPr>
        <p:spPr>
          <a:ln/>
        </p:spPr>
      </p:sp>
      <p:sp>
        <p:nvSpPr>
          <p:cNvPr id="67586" name="Notizenplatzhalter 2"/>
          <p:cNvSpPr>
            <a:spLocks noGrp="1"/>
          </p:cNvSpPr>
          <p:nvPr>
            <p:ph type="body" idx="1"/>
          </p:nvPr>
        </p:nvSpPr>
        <p:spPr>
          <a:noFill/>
          <a:ln/>
        </p:spPr>
        <p:txBody>
          <a:bodyPr/>
          <a:lstStyle/>
          <a:p>
            <a:endParaRPr lang="de-DE" smtClean="0">
              <a:latin typeface="Arial" charset="0"/>
            </a:endParaRPr>
          </a:p>
        </p:txBody>
      </p:sp>
      <p:sp>
        <p:nvSpPr>
          <p:cNvPr id="67587" name="Foliennummernplatzhalter 3"/>
          <p:cNvSpPr txBox="1">
            <a:spLocks noGrp="1"/>
          </p:cNvSpPr>
          <p:nvPr/>
        </p:nvSpPr>
        <p:spPr bwMode="auto">
          <a:xfrm>
            <a:off x="3863233" y="9433239"/>
            <a:ext cx="2955078" cy="496570"/>
          </a:xfrm>
          <a:prstGeom prst="rect">
            <a:avLst/>
          </a:prstGeom>
          <a:noFill/>
          <a:ln w="9525">
            <a:noFill/>
            <a:miter lim="800000"/>
            <a:headEnd/>
            <a:tailEnd/>
          </a:ln>
        </p:spPr>
        <p:txBody>
          <a:bodyPr lIns="95918" tIns="47959" rIns="95918" bIns="47959" anchor="b"/>
          <a:lstStyle/>
          <a:p>
            <a:pPr algn="r" defTabSz="958850"/>
            <a:fld id="{A8805C53-4D7A-4BC2-B95A-F7C7C1B84DB5}" type="slidenum">
              <a:rPr lang="de-AT" sz="1300" b="0"/>
              <a:pPr algn="r" defTabSz="958850"/>
              <a:t>46</a:t>
            </a:fld>
            <a:endParaRPr lang="de-AT" sz="1300" b="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7"/>
          <p:cNvSpPr txBox="1">
            <a:spLocks noGrp="1" noChangeArrowheads="1"/>
          </p:cNvSpPr>
          <p:nvPr/>
        </p:nvSpPr>
        <p:spPr bwMode="auto">
          <a:xfrm>
            <a:off x="3863233" y="9433239"/>
            <a:ext cx="2955078" cy="496570"/>
          </a:xfrm>
          <a:prstGeom prst="rect">
            <a:avLst/>
          </a:prstGeom>
          <a:noFill/>
          <a:ln w="9525">
            <a:noFill/>
            <a:miter lim="800000"/>
            <a:headEnd/>
            <a:tailEnd/>
          </a:ln>
        </p:spPr>
        <p:txBody>
          <a:bodyPr lIns="95918" tIns="47959" rIns="95918" bIns="47959" anchor="b"/>
          <a:lstStyle/>
          <a:p>
            <a:pPr algn="r" defTabSz="958850"/>
            <a:fld id="{157B4285-A8BE-45AC-AEB9-24125059C8F2}" type="slidenum">
              <a:rPr lang="de-AT" sz="1300" b="0"/>
              <a:pPr algn="r" defTabSz="958850"/>
              <a:t>47</a:t>
            </a:fld>
            <a:endParaRPr lang="de-AT" sz="1300" b="0"/>
          </a:p>
        </p:txBody>
      </p:sp>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a:noFill/>
          <a:ln/>
        </p:spPr>
        <p:txBody>
          <a:bodyPr/>
          <a:lstStyle/>
          <a:p>
            <a:r>
              <a:rPr lang="en-GB" smtClean="0">
                <a:latin typeface="Arial" charset="0"/>
              </a:rPr>
              <a:t>First I want to present some dose profiles for the 15cm x 15cm field size for the 4 configurations, 6MV and 10MV and flattened and unflattened beams.</a:t>
            </a:r>
          </a:p>
          <a:p>
            <a:endParaRPr lang="en-GB" smtClean="0">
              <a:latin typeface="Arial" charset="0"/>
            </a:endParaRPr>
          </a:p>
          <a:p>
            <a:r>
              <a:rPr lang="en-GB" b="1" smtClean="0">
                <a:latin typeface="Arial" charset="0"/>
              </a:rPr>
              <a:t>50% isodose:</a:t>
            </a:r>
          </a:p>
          <a:p>
            <a:r>
              <a:rPr lang="en-GB" smtClean="0">
                <a:latin typeface="Arial" charset="0"/>
              </a:rPr>
              <a:t>Consider the 50% Isodose of the flattening filter free beam you can see, that it is smaller for 10MV than for 6MV. For the beam with flattening Filter the 50% Isodose is almost the same for 10MV and 6MV. </a:t>
            </a:r>
          </a:p>
          <a:p>
            <a:r>
              <a:rPr lang="en-GB" smtClean="0">
                <a:latin typeface="Arial" charset="0"/>
              </a:rPr>
              <a:t>The 50% isodose is always larger for the flattened beam.</a:t>
            </a:r>
          </a:p>
          <a:p>
            <a:r>
              <a:rPr lang="en-GB" smtClean="0">
                <a:latin typeface="Arial" charset="0"/>
              </a:rPr>
              <a:t>.</a:t>
            </a:r>
          </a:p>
          <a:p>
            <a:r>
              <a:rPr lang="en-GB" b="1" smtClean="0">
                <a:latin typeface="Arial" charset="0"/>
              </a:rPr>
              <a:t>Shape:</a:t>
            </a:r>
          </a:p>
          <a:p>
            <a:r>
              <a:rPr lang="en-GB" smtClean="0">
                <a:latin typeface="Arial" charset="0"/>
              </a:rPr>
              <a:t>Its obvious that the 10MV peak of the flattening filter free photon beam is more forward peaked than the 6MV beam. You see in this figure that the begin of the peak of the 6MV beam is at the point of 78% relative dose and for the 10MV beam it is at the point of 72% relative dose.</a:t>
            </a:r>
          </a:p>
          <a:p>
            <a:r>
              <a:rPr lang="en-GB" smtClean="0">
                <a:latin typeface="Arial" charset="0"/>
              </a:rPr>
              <a:t>For the calculation of this point two tangents were cutted.</a:t>
            </a:r>
          </a:p>
          <a:p>
            <a:endParaRPr lang="en-GB" b="1" smtClean="0">
              <a:latin typeface="Arial" charset="0"/>
            </a:endParaRPr>
          </a:p>
          <a:p>
            <a:endParaRPr lang="en-GB" b="1" smtClean="0">
              <a:latin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Folienbildplatzhalter 1"/>
          <p:cNvSpPr>
            <a:spLocks noGrp="1" noRot="1" noChangeAspect="1" noTextEdit="1"/>
          </p:cNvSpPr>
          <p:nvPr>
            <p:ph type="sldImg"/>
          </p:nvPr>
        </p:nvSpPr>
        <p:spPr>
          <a:ln/>
        </p:spPr>
      </p:sp>
      <p:sp>
        <p:nvSpPr>
          <p:cNvPr id="40962" name="Notizenplatzhalter 2"/>
          <p:cNvSpPr>
            <a:spLocks noGrp="1"/>
          </p:cNvSpPr>
          <p:nvPr>
            <p:ph type="body" idx="1"/>
          </p:nvPr>
        </p:nvSpPr>
        <p:spPr>
          <a:noFill/>
          <a:ln/>
        </p:spPr>
        <p:txBody>
          <a:bodyPr/>
          <a:lstStyle/>
          <a:p>
            <a:endParaRPr lang="de-DE" smtClean="0">
              <a:latin typeface="Arial" charset="0"/>
            </a:endParaRPr>
          </a:p>
        </p:txBody>
      </p:sp>
      <p:sp>
        <p:nvSpPr>
          <p:cNvPr id="40963" name="Foliennummernplatzhalter 3"/>
          <p:cNvSpPr txBox="1">
            <a:spLocks noGrp="1"/>
          </p:cNvSpPr>
          <p:nvPr/>
        </p:nvSpPr>
        <p:spPr bwMode="auto">
          <a:xfrm>
            <a:off x="3863233" y="9433239"/>
            <a:ext cx="2955078" cy="496570"/>
          </a:xfrm>
          <a:prstGeom prst="rect">
            <a:avLst/>
          </a:prstGeom>
          <a:noFill/>
          <a:ln w="9525">
            <a:noFill/>
            <a:miter lim="800000"/>
            <a:headEnd/>
            <a:tailEnd/>
          </a:ln>
        </p:spPr>
        <p:txBody>
          <a:bodyPr lIns="95918" tIns="47959" rIns="95918" bIns="47959" anchor="b"/>
          <a:lstStyle/>
          <a:p>
            <a:pPr algn="r" defTabSz="958850"/>
            <a:fld id="{1A58DEBB-9428-406C-A156-165E6EA9EE4D}" type="slidenum">
              <a:rPr lang="de-AT" sz="1300" b="0"/>
              <a:pPr algn="r" defTabSz="958850"/>
              <a:t>52</a:t>
            </a:fld>
            <a:endParaRPr lang="de-AT" sz="1300" b="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txBox="1">
            <a:spLocks noGrp="1" noChangeArrowheads="1"/>
          </p:cNvSpPr>
          <p:nvPr/>
        </p:nvSpPr>
        <p:spPr bwMode="auto">
          <a:xfrm>
            <a:off x="3864823" y="9560150"/>
            <a:ext cx="2955078" cy="371250"/>
          </a:xfrm>
          <a:prstGeom prst="rect">
            <a:avLst/>
          </a:prstGeom>
          <a:noFill/>
          <a:ln w="9525">
            <a:noFill/>
            <a:miter lim="800000"/>
            <a:headEnd/>
            <a:tailEnd/>
          </a:ln>
        </p:spPr>
        <p:txBody>
          <a:bodyPr lIns="92400" tIns="46200" rIns="92400" bIns="46200" anchor="b">
            <a:spAutoFit/>
          </a:bodyPr>
          <a:lstStyle/>
          <a:p>
            <a:pPr algn="r" defTabSz="923925" eaLnBrk="0" hangingPunct="0">
              <a:lnSpc>
                <a:spcPct val="150000"/>
              </a:lnSpc>
              <a:spcBef>
                <a:spcPts val="613"/>
              </a:spcBef>
              <a:buFont typeface="Symbol" pitchFamily="18" charset="2"/>
              <a:buChar char="·"/>
            </a:pPr>
            <a:fld id="{9465E634-7E5E-43C2-860B-EDB2575F448A}" type="slidenum">
              <a:rPr lang="en-GB" b="0">
                <a:latin typeface="Tahoma" pitchFamily="34" charset="0"/>
              </a:rPr>
              <a:pPr algn="r" defTabSz="923925" eaLnBrk="0" hangingPunct="0">
                <a:lnSpc>
                  <a:spcPct val="150000"/>
                </a:lnSpc>
                <a:spcBef>
                  <a:spcPts val="613"/>
                </a:spcBef>
                <a:buFont typeface="Symbol" pitchFamily="18" charset="2"/>
                <a:buChar char="·"/>
              </a:pPr>
              <a:t>58</a:t>
            </a:fld>
            <a:endParaRPr lang="en-GB" b="0">
              <a:latin typeface="Tahoma" pitchFamily="34" charset="0"/>
            </a:endParaRPr>
          </a:p>
        </p:txBody>
      </p:sp>
      <p:sp>
        <p:nvSpPr>
          <p:cNvPr id="31746" name="Rectangle 2"/>
          <p:cNvSpPr>
            <a:spLocks noGrp="1" noRot="1" noChangeAspect="1" noChangeArrowheads="1" noTextEdit="1"/>
          </p:cNvSpPr>
          <p:nvPr>
            <p:ph type="sldImg"/>
          </p:nvPr>
        </p:nvSpPr>
        <p:spPr>
          <a:xfrm>
            <a:off x="927100" y="744538"/>
            <a:ext cx="4967288" cy="3725862"/>
          </a:xfrm>
          <a:ln/>
        </p:spPr>
      </p:sp>
      <p:sp>
        <p:nvSpPr>
          <p:cNvPr id="31747" name="Rectangle 3"/>
          <p:cNvSpPr>
            <a:spLocks noChangeArrowheads="1"/>
          </p:cNvSpPr>
          <p:nvPr/>
        </p:nvSpPr>
        <p:spPr bwMode="auto">
          <a:xfrm>
            <a:off x="889069" y="5163056"/>
            <a:ext cx="5000412" cy="2396905"/>
          </a:xfrm>
          <a:prstGeom prst="rect">
            <a:avLst/>
          </a:prstGeom>
          <a:noFill/>
          <a:ln w="9525">
            <a:noFill/>
            <a:miter lim="800000"/>
            <a:headEnd/>
            <a:tailEnd/>
          </a:ln>
        </p:spPr>
        <p:txBody>
          <a:bodyPr lIns="92400" tIns="46200" rIns="92400" bIns="46200">
            <a:spAutoFit/>
          </a:bodyPr>
          <a:lstStyle/>
          <a:p>
            <a:pPr defTabSz="923925" eaLnBrk="0" hangingPunct="0">
              <a:lnSpc>
                <a:spcPct val="105000"/>
              </a:lnSpc>
              <a:spcBef>
                <a:spcPct val="50000"/>
              </a:spcBef>
              <a:buFontTx/>
              <a:buChar char="•"/>
            </a:pPr>
            <a:r>
              <a:rPr kumimoji="1" lang="en-GB" sz="1800">
                <a:latin typeface="Times New Roman" pitchFamily="18" charset="0"/>
              </a:rPr>
              <a:t> </a:t>
            </a:r>
            <a:r>
              <a:rPr kumimoji="1" lang="en-GB" sz="1800" u="sng">
                <a:latin typeface="Times New Roman" pitchFamily="18" charset="0"/>
              </a:rPr>
              <a:t>Typical effects</a:t>
            </a:r>
            <a:r>
              <a:rPr kumimoji="1" lang="en-GB" sz="1800">
                <a:latin typeface="Times New Roman" pitchFamily="18" charset="0"/>
              </a:rPr>
              <a:t> of changing the dose rate within every dose pulse </a:t>
            </a:r>
            <a:r>
              <a:rPr kumimoji="1" lang="en-GB" sz="1800" i="1">
                <a:latin typeface="Times New Roman" pitchFamily="18" charset="0"/>
              </a:rPr>
              <a:t>(</a:t>
            </a:r>
            <a:r>
              <a:rPr kumimoji="1" lang="en-GB" sz="1800" i="1" u="sng">
                <a:latin typeface="Times New Roman" pitchFamily="18" charset="0"/>
              </a:rPr>
              <a:t>SSD</a:t>
            </a:r>
            <a:r>
              <a:rPr kumimoji="1" lang="en-GB" sz="1800" i="1">
                <a:latin typeface="Times New Roman" pitchFamily="18" charset="0"/>
              </a:rPr>
              <a:t>)</a:t>
            </a:r>
            <a:r>
              <a:rPr kumimoji="1" lang="en-GB" sz="1800">
                <a:latin typeface="Times New Roman" pitchFamily="18" charset="0"/>
              </a:rPr>
              <a:t>.</a:t>
            </a:r>
          </a:p>
          <a:p>
            <a:pPr defTabSz="923925" eaLnBrk="0" hangingPunct="0">
              <a:lnSpc>
                <a:spcPct val="105000"/>
              </a:lnSpc>
              <a:spcBef>
                <a:spcPct val="50000"/>
              </a:spcBef>
              <a:buFontTx/>
              <a:buChar char="•"/>
            </a:pPr>
            <a:r>
              <a:rPr kumimoji="1" lang="en-GB" sz="1800">
                <a:latin typeface="Times New Roman" pitchFamily="18" charset="0"/>
              </a:rPr>
              <a:t> The diode actually gives a </a:t>
            </a:r>
            <a:r>
              <a:rPr kumimoji="1" lang="en-GB" sz="1800" u="sng">
                <a:latin typeface="Times New Roman" pitchFamily="18" charset="0"/>
              </a:rPr>
              <a:t>higher signal</a:t>
            </a:r>
            <a:r>
              <a:rPr kumimoji="1" lang="en-GB" sz="1800">
                <a:latin typeface="Times New Roman" pitchFamily="18" charset="0"/>
              </a:rPr>
              <a:t> for higher dose rates (so-called super linearity?). Results differ...</a:t>
            </a:r>
          </a:p>
          <a:p>
            <a:pPr defTabSz="923925" eaLnBrk="0" hangingPunct="0">
              <a:lnSpc>
                <a:spcPct val="105000"/>
              </a:lnSpc>
              <a:spcBef>
                <a:spcPct val="50000"/>
              </a:spcBef>
              <a:buFont typeface="Symbol" pitchFamily="18" charset="2"/>
              <a:buChar char="·"/>
            </a:pPr>
            <a:r>
              <a:rPr kumimoji="1" lang="sv-SE" sz="1800">
                <a:latin typeface="Times New Roman" pitchFamily="18" charset="0"/>
              </a:rPr>
              <a:t>LIC not intended for pulsed radiation, i.e. not a fair test.</a:t>
            </a:r>
            <a:endParaRPr kumimoji="1" lang="en-GB" sz="1800">
              <a:latin typeface="Times New Roman"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noRot="1" noChangeAspect="1" noChangeArrowheads="1" noTextEdit="1"/>
          </p:cNvSpPr>
          <p:nvPr>
            <p:ph type="sldImg"/>
          </p:nvPr>
        </p:nvSpPr>
        <p:spPr>
          <a:ln/>
        </p:spPr>
      </p:sp>
      <p:sp>
        <p:nvSpPr>
          <p:cNvPr id="81922" name="Rectangle 3"/>
          <p:cNvSpPr>
            <a:spLocks noGrp="1" noChangeArrowheads="1"/>
          </p:cNvSpPr>
          <p:nvPr>
            <p:ph type="body" idx="1"/>
          </p:nvPr>
        </p:nvSpPr>
        <p:spPr>
          <a:noFill/>
          <a:ln/>
        </p:spPr>
        <p:txBody>
          <a:bodyPr/>
          <a:lstStyle/>
          <a:p>
            <a:endParaRPr lang="de-DE" smtClean="0">
              <a:latin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ChangeArrowheads="1" noTextEdit="1"/>
          </p:cNvSpPr>
          <p:nvPr>
            <p:ph type="sldImg"/>
          </p:nvPr>
        </p:nvSpPr>
        <p:spPr>
          <a:xfrm>
            <a:off x="927100" y="744538"/>
            <a:ext cx="4965700" cy="3725862"/>
          </a:xfrm>
          <a:ln/>
        </p:spPr>
      </p:sp>
      <p:sp>
        <p:nvSpPr>
          <p:cNvPr id="26626" name="Rectangle 3"/>
          <p:cNvSpPr>
            <a:spLocks noGrp="1" noChangeArrowheads="1"/>
          </p:cNvSpPr>
          <p:nvPr>
            <p:ph type="body" idx="1"/>
          </p:nvPr>
        </p:nvSpPr>
        <p:spPr>
          <a:xfrm>
            <a:off x="682309" y="4719007"/>
            <a:ext cx="5455284" cy="4467538"/>
          </a:xfrm>
          <a:noFill/>
          <a:ln/>
        </p:spPr>
        <p:txBody>
          <a:bodyPr/>
          <a:lstStyle/>
          <a:p>
            <a:pPr>
              <a:buFontTx/>
              <a:buChar char="•"/>
            </a:pPr>
            <a:r>
              <a:rPr lang="en-GB" smtClean="0">
                <a:latin typeface="Arial" charset="0"/>
              </a:rPr>
              <a:t>for determination of field size and penumbras</a:t>
            </a:r>
          </a:p>
          <a:p>
            <a:pPr>
              <a:buFontTx/>
              <a:buChar char="•"/>
            </a:pPr>
            <a:r>
              <a:rPr lang="en-GB" smtClean="0">
                <a:latin typeface="Arial" charset="0"/>
              </a:rPr>
              <a:t>renormalization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p:spPr>
        <p:txBody>
          <a:bodyPr/>
          <a:lstStyle/>
          <a:p>
            <a:fld id="{4F7DA5C1-7F0F-4262-A666-D9AEDD4DE989}" type="slidenum">
              <a:rPr lang="en-GB" smtClean="0">
                <a:latin typeface="Arial" charset="0"/>
              </a:rPr>
              <a:pPr/>
              <a:t>10</a:t>
            </a:fld>
            <a:endParaRPr lang="en-GB" smtClean="0">
              <a:latin typeface="Arial" charset="0"/>
            </a:endParaRPr>
          </a:p>
        </p:txBody>
      </p:sp>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ln/>
        </p:spPr>
        <p:txBody>
          <a:bodyPr/>
          <a:lstStyle/>
          <a:p>
            <a:r>
              <a:rPr lang="de-AT" smtClean="0">
                <a:latin typeface="Arial" charset="0"/>
              </a:rPr>
              <a:t>all estimations for X6</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ChangeArrowheads="1" noTextEdit="1"/>
          </p:cNvSpPr>
          <p:nvPr>
            <p:ph type="sldImg"/>
          </p:nvPr>
        </p:nvSpPr>
        <p:spPr>
          <a:ln/>
        </p:spPr>
      </p:sp>
      <p:sp>
        <p:nvSpPr>
          <p:cNvPr id="14338" name="Rectangle 3"/>
          <p:cNvSpPr>
            <a:spLocks noGrp="1" noChangeArrowheads="1"/>
          </p:cNvSpPr>
          <p:nvPr>
            <p:ph type="body" idx="1"/>
          </p:nvPr>
        </p:nvSpPr>
        <p:spPr>
          <a:noFill/>
          <a:ln/>
        </p:spPr>
        <p:txBody>
          <a:bodyPr/>
          <a:lstStyle/>
          <a:p>
            <a:pPr>
              <a:buFont typeface="Arial" pitchFamily="34" charset="0"/>
              <a:buChar char="•"/>
            </a:pPr>
            <a:r>
              <a:rPr lang="de-AT" dirty="0" smtClean="0">
                <a:latin typeface="Arial" charset="0"/>
              </a:rPr>
              <a:t>7-beam CRT [OMP]</a:t>
            </a:r>
          </a:p>
          <a:p>
            <a:pPr>
              <a:buFont typeface="Arial" pitchFamily="34" charset="0"/>
              <a:buChar char="•"/>
            </a:pPr>
            <a:r>
              <a:rPr lang="de-AT" dirty="0" smtClean="0">
                <a:latin typeface="Arial" charset="0"/>
              </a:rPr>
              <a:t>6-IMRT (FF 19 </a:t>
            </a:r>
            <a:r>
              <a:rPr lang="de-AT" dirty="0" err="1" smtClean="0">
                <a:latin typeface="Arial" charset="0"/>
              </a:rPr>
              <a:t>Seg</a:t>
            </a:r>
            <a:r>
              <a:rPr lang="de-AT" dirty="0" smtClean="0">
                <a:latin typeface="Arial" charset="0"/>
              </a:rPr>
              <a:t>; FFF 15Seg) [Monaco]</a:t>
            </a:r>
          </a:p>
          <a:p>
            <a:pPr defTabSz="955182">
              <a:buFont typeface="Arial" pitchFamily="34" charset="0"/>
              <a:buChar char="•"/>
              <a:defRPr/>
            </a:pPr>
            <a:r>
              <a:rPr lang="de-AT" dirty="0" smtClean="0">
                <a:latin typeface="Arial" charset="0"/>
              </a:rPr>
              <a:t>2</a:t>
            </a:r>
            <a:r>
              <a:rPr lang="de-AT" baseline="0" dirty="0" smtClean="0">
                <a:latin typeface="Arial" charset="0"/>
              </a:rPr>
              <a:t> partial </a:t>
            </a:r>
            <a:r>
              <a:rPr lang="de-AT" baseline="0" dirty="0" err="1" smtClean="0">
                <a:latin typeface="Arial" charset="0"/>
              </a:rPr>
              <a:t>arc</a:t>
            </a:r>
            <a:r>
              <a:rPr lang="de-AT" baseline="0" dirty="0" smtClean="0">
                <a:latin typeface="Arial" charset="0"/>
              </a:rPr>
              <a:t> VMAT (180° - 220°, 40° -180°) </a:t>
            </a:r>
            <a:r>
              <a:rPr lang="de-AT" dirty="0" smtClean="0">
                <a:latin typeface="Arial" charset="0"/>
              </a:rPr>
              <a:t>(FF 142 CP; FFF 119 CP) [Monaco]</a:t>
            </a:r>
          </a:p>
          <a:p>
            <a:pPr>
              <a:buFont typeface="Arial" pitchFamily="34" charset="0"/>
              <a:buChar char="•"/>
            </a:pPr>
            <a:endParaRPr lang="de-AT" dirty="0" smtClean="0">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lienbildplatzhalter 1"/>
          <p:cNvSpPr>
            <a:spLocks noGrp="1" noRot="1" noChangeAspect="1" noTextEdit="1"/>
          </p:cNvSpPr>
          <p:nvPr>
            <p:ph type="sldImg"/>
          </p:nvPr>
        </p:nvSpPr>
        <p:spPr>
          <a:ln/>
        </p:spPr>
      </p:sp>
      <p:sp>
        <p:nvSpPr>
          <p:cNvPr id="10243" name="Notizenplatzhalter 2"/>
          <p:cNvSpPr>
            <a:spLocks noGrp="1"/>
          </p:cNvSpPr>
          <p:nvPr>
            <p:ph type="body" idx="1"/>
          </p:nvPr>
        </p:nvSpPr>
        <p:spPr>
          <a:noFill/>
          <a:ln/>
        </p:spPr>
        <p:txBody>
          <a:bodyPr/>
          <a:lstStyle/>
          <a:p>
            <a:endParaRPr lang="de-DE" smtClean="0">
              <a:latin typeface="Arial" charset="0"/>
            </a:endParaRPr>
          </a:p>
        </p:txBody>
      </p:sp>
      <p:sp>
        <p:nvSpPr>
          <p:cNvPr id="4" name="Foliennummernplatzhalter 3"/>
          <p:cNvSpPr>
            <a:spLocks noGrp="1"/>
          </p:cNvSpPr>
          <p:nvPr>
            <p:ph type="sldNum" sz="quarter" idx="5"/>
          </p:nvPr>
        </p:nvSpPr>
        <p:spPr/>
        <p:txBody>
          <a:bodyPr/>
          <a:lstStyle/>
          <a:p>
            <a:pPr>
              <a:defRPr/>
            </a:pPr>
            <a:fld id="{1692A9F7-C48D-4824-9994-5BC81663DEB2}" type="slidenum">
              <a:rPr lang="en-GB" smtClean="0"/>
              <a:pPr>
                <a:defRPr/>
              </a:pPr>
              <a:t>14</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smtClean="0"/>
              <a:t>50/60 Gy</a:t>
            </a:r>
            <a:r>
              <a:rPr lang="de-AT" baseline="0" dirty="0" smtClean="0"/>
              <a:t> in 28 </a:t>
            </a:r>
            <a:r>
              <a:rPr lang="de-AT" baseline="0" dirty="0" err="1" smtClean="0"/>
              <a:t>Fractions</a:t>
            </a:r>
            <a:endParaRPr lang="de-AT" baseline="0" dirty="0" smtClean="0"/>
          </a:p>
          <a:p>
            <a:endParaRPr lang="de-AT" baseline="0" dirty="0" smtClean="0"/>
          </a:p>
          <a:p>
            <a:r>
              <a:rPr lang="de-AT" baseline="0" dirty="0" smtClean="0"/>
              <a:t>Initial </a:t>
            </a:r>
            <a:r>
              <a:rPr lang="de-AT" baseline="0" dirty="0" err="1" smtClean="0"/>
              <a:t>plans</a:t>
            </a:r>
            <a:r>
              <a:rPr lang="de-AT" baseline="0" dirty="0" smtClean="0"/>
              <a:t> </a:t>
            </a:r>
            <a:r>
              <a:rPr lang="de-AT" baseline="0" dirty="0" err="1" smtClean="0"/>
              <a:t>very</a:t>
            </a:r>
            <a:r>
              <a:rPr lang="de-AT" baseline="0" dirty="0" smtClean="0"/>
              <a:t> </a:t>
            </a:r>
            <a:r>
              <a:rPr lang="de-AT" baseline="0" dirty="0" err="1" smtClean="0"/>
              <a:t>similar</a:t>
            </a:r>
            <a:endParaRPr lang="de-AT" dirty="0"/>
          </a:p>
        </p:txBody>
      </p:sp>
      <p:sp>
        <p:nvSpPr>
          <p:cNvPr id="4" name="Foliennummernplatzhalter 3"/>
          <p:cNvSpPr>
            <a:spLocks noGrp="1"/>
          </p:cNvSpPr>
          <p:nvPr>
            <p:ph type="sldNum" sz="quarter" idx="10"/>
          </p:nvPr>
        </p:nvSpPr>
        <p:spPr/>
        <p:txBody>
          <a:bodyPr/>
          <a:lstStyle/>
          <a:p>
            <a:pPr>
              <a:defRPr/>
            </a:pPr>
            <a:fld id="{7FAEA2B7-826C-4CEB-8B8C-88B32CEBA7DA}" type="slidenum">
              <a:rPr lang="en-GB" smtClean="0"/>
              <a:pPr>
                <a:defRPr/>
              </a:pPr>
              <a:t>15</a:t>
            </a:fld>
            <a:endParaRPr lang="en-GB"/>
          </a:p>
        </p:txBody>
      </p:sp>
    </p:spTree>
    <p:extLst>
      <p:ext uri="{BB962C8B-B14F-4D97-AF65-F5344CB8AC3E}">
        <p14:creationId xmlns:p14="http://schemas.microsoft.com/office/powerpoint/2010/main" val="16660634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AT" dirty="0" smtClean="0"/>
              <a:t>50/60 Gy</a:t>
            </a:r>
            <a:r>
              <a:rPr lang="de-AT" baseline="0" dirty="0" smtClean="0"/>
              <a:t> in 28 </a:t>
            </a:r>
            <a:r>
              <a:rPr lang="de-AT" baseline="0" dirty="0" err="1" smtClean="0"/>
              <a:t>Fractions</a:t>
            </a:r>
            <a:endParaRPr lang="de-AT" baseline="0" dirty="0" smtClean="0"/>
          </a:p>
          <a:p>
            <a:endParaRPr lang="de-AT" baseline="0" dirty="0" smtClean="0"/>
          </a:p>
          <a:p>
            <a:r>
              <a:rPr lang="de-AT" baseline="0" dirty="0" smtClean="0"/>
              <a:t>Initial </a:t>
            </a:r>
            <a:r>
              <a:rPr lang="de-AT" baseline="0" dirty="0" err="1" smtClean="0"/>
              <a:t>plans</a:t>
            </a:r>
            <a:r>
              <a:rPr lang="de-AT" baseline="0" dirty="0" smtClean="0"/>
              <a:t> </a:t>
            </a:r>
            <a:r>
              <a:rPr lang="de-AT" baseline="0" dirty="0" err="1" smtClean="0"/>
              <a:t>very</a:t>
            </a:r>
            <a:r>
              <a:rPr lang="de-AT" baseline="0" dirty="0" smtClean="0"/>
              <a:t> </a:t>
            </a:r>
            <a:r>
              <a:rPr lang="de-AT" baseline="0" dirty="0" err="1" smtClean="0"/>
              <a:t>similar</a:t>
            </a:r>
            <a:endParaRPr lang="de-AT" dirty="0"/>
          </a:p>
        </p:txBody>
      </p:sp>
      <p:sp>
        <p:nvSpPr>
          <p:cNvPr id="4" name="Foliennummernplatzhalter 3"/>
          <p:cNvSpPr>
            <a:spLocks noGrp="1"/>
          </p:cNvSpPr>
          <p:nvPr>
            <p:ph type="sldNum" sz="quarter" idx="10"/>
          </p:nvPr>
        </p:nvSpPr>
        <p:spPr/>
        <p:txBody>
          <a:bodyPr/>
          <a:lstStyle/>
          <a:p>
            <a:pPr>
              <a:defRPr/>
            </a:pPr>
            <a:fld id="{7FAEA2B7-826C-4CEB-8B8C-88B32CEBA7DA}" type="slidenum">
              <a:rPr lang="en-GB" smtClean="0"/>
              <a:pPr>
                <a:defRPr/>
              </a:pPr>
              <a:t>16</a:t>
            </a:fld>
            <a:endParaRPr lang="en-GB"/>
          </a:p>
        </p:txBody>
      </p:sp>
    </p:spTree>
    <p:extLst>
      <p:ext uri="{BB962C8B-B14F-4D97-AF65-F5344CB8AC3E}">
        <p14:creationId xmlns:p14="http://schemas.microsoft.com/office/powerpoint/2010/main" val="16660634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Folienbildplatzhalter 1"/>
          <p:cNvSpPr>
            <a:spLocks noGrp="1" noRot="1" noChangeAspect="1"/>
          </p:cNvSpPr>
          <p:nvPr>
            <p:ph type="sldImg"/>
          </p:nvPr>
        </p:nvSpPr>
        <p:spPr>
          <a:ln/>
        </p:spPr>
      </p:sp>
      <p:sp>
        <p:nvSpPr>
          <p:cNvPr id="74754" name="Notizenplatzhalter 2"/>
          <p:cNvSpPr>
            <a:spLocks noGrp="1"/>
          </p:cNvSpPr>
          <p:nvPr>
            <p:ph type="body" idx="1"/>
          </p:nvPr>
        </p:nvSpPr>
        <p:spPr>
          <a:noFill/>
          <a:ln/>
        </p:spPr>
        <p:txBody>
          <a:bodyPr/>
          <a:lstStyle/>
          <a:p>
            <a:pPr marL="171450" indent="-171450">
              <a:buFontTx/>
              <a:buChar char="•"/>
            </a:pPr>
            <a:r>
              <a:rPr lang="de-AT" smtClean="0">
                <a:latin typeface="Arial" charset="0"/>
              </a:rPr>
              <a:t>Mention ArcCheck and Delta4</a:t>
            </a:r>
            <a:endParaRPr lang="en-GB" smtClean="0">
              <a:latin typeface="Arial" charset="0"/>
            </a:endParaRPr>
          </a:p>
        </p:txBody>
      </p:sp>
      <p:sp>
        <p:nvSpPr>
          <p:cNvPr id="74755" name="Foliennummernplatzhalter 3"/>
          <p:cNvSpPr>
            <a:spLocks noGrp="1"/>
          </p:cNvSpPr>
          <p:nvPr>
            <p:ph type="sldNum" sz="quarter" idx="5"/>
          </p:nvPr>
        </p:nvSpPr>
        <p:spPr>
          <a:noFill/>
        </p:spPr>
        <p:txBody>
          <a:bodyPr/>
          <a:lstStyle/>
          <a:p>
            <a:fld id="{FBB459E2-85EC-4F39-8361-63B9CCD5EE3E}" type="slidenum">
              <a:rPr lang="en-GB" smtClean="0">
                <a:latin typeface="Arial" charset="0"/>
              </a:rPr>
              <a:pPr/>
              <a:t>17</a:t>
            </a:fld>
            <a:endParaRPr lang="en-GB" smtClean="0">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Rot="1" noChangeAspect="1" noChangeArrowheads="1" noTextEdit="1"/>
          </p:cNvSpPr>
          <p:nvPr>
            <p:ph type="sldImg"/>
          </p:nvPr>
        </p:nvSpPr>
        <p:spPr>
          <a:ln/>
        </p:spPr>
      </p:sp>
      <p:sp>
        <p:nvSpPr>
          <p:cNvPr id="36866" name="Rectangle 3"/>
          <p:cNvSpPr>
            <a:spLocks noGrp="1" noChangeArrowheads="1"/>
          </p:cNvSpPr>
          <p:nvPr>
            <p:ph type="body" idx="1"/>
          </p:nvPr>
        </p:nvSpPr>
        <p:spPr>
          <a:noFill/>
          <a:ln/>
        </p:spPr>
        <p:txBody>
          <a:bodyPr/>
          <a:lstStyle/>
          <a:p>
            <a:pPr eaLnBrk="1" hangingPunct="1"/>
            <a:endParaRPr lang="de-DE" smtClean="0">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Rot="1" noChangeAspect="1" noChangeArrowheads="1" noTextEdit="1"/>
          </p:cNvSpPr>
          <p:nvPr>
            <p:ph type="sldImg"/>
          </p:nvPr>
        </p:nvSpPr>
        <p:spPr>
          <a:ln/>
        </p:spPr>
      </p:sp>
      <p:sp>
        <p:nvSpPr>
          <p:cNvPr id="38914" name="Rectangle 3"/>
          <p:cNvSpPr>
            <a:spLocks noGrp="1" noChangeArrowheads="1"/>
          </p:cNvSpPr>
          <p:nvPr>
            <p:ph type="body" idx="1"/>
          </p:nvPr>
        </p:nvSpPr>
        <p:spPr>
          <a:noFill/>
          <a:ln/>
        </p:spPr>
        <p:txBody>
          <a:bodyPr/>
          <a:lstStyle/>
          <a:p>
            <a:pPr eaLnBrk="1" hangingPunct="1"/>
            <a:endParaRPr lang="de-DE"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6" Type="http://schemas.openxmlformats.org/officeDocument/2006/relationships/image" Target="../media/image6.png"/><Relationship Id="rId7" Type="http://schemas.openxmlformats.org/officeDocument/2006/relationships/image" Target="../media/image7.jpeg"/><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jpeg"/><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 slide">
    <p:spTree>
      <p:nvGrpSpPr>
        <p:cNvPr id="1" name=""/>
        <p:cNvGrpSpPr/>
        <p:nvPr/>
      </p:nvGrpSpPr>
      <p:grpSpPr>
        <a:xfrm>
          <a:off x="0" y="0"/>
          <a:ext cx="0" cy="0"/>
          <a:chOff x="0" y="0"/>
          <a:chExt cx="0" cy="0"/>
        </a:xfrm>
      </p:grpSpPr>
      <p:sp>
        <p:nvSpPr>
          <p:cNvPr id="4" name="Line 11"/>
          <p:cNvSpPr>
            <a:spLocks noChangeShapeType="1"/>
          </p:cNvSpPr>
          <p:nvPr/>
        </p:nvSpPr>
        <p:spPr bwMode="auto">
          <a:xfrm>
            <a:off x="1476375" y="3544888"/>
            <a:ext cx="7667625" cy="0"/>
          </a:xfrm>
          <a:prstGeom prst="line">
            <a:avLst/>
          </a:prstGeom>
          <a:noFill/>
          <a:ln w="28575">
            <a:solidFill>
              <a:srgbClr val="A6A8AA"/>
            </a:solidFill>
            <a:round/>
            <a:headEnd/>
            <a:tailEnd/>
          </a:ln>
          <a:effectLst/>
        </p:spPr>
        <p:txBody>
          <a:bodyPr/>
          <a:lstStyle/>
          <a:p>
            <a:pPr>
              <a:defRPr/>
            </a:pPr>
            <a:endParaRPr lang="de-DE">
              <a:latin typeface="+mn-lt"/>
            </a:endParaRPr>
          </a:p>
        </p:txBody>
      </p:sp>
      <p:sp>
        <p:nvSpPr>
          <p:cNvPr id="5" name="Rectangle 14"/>
          <p:cNvSpPr>
            <a:spLocks noChangeArrowheads="1"/>
          </p:cNvSpPr>
          <p:nvPr/>
        </p:nvSpPr>
        <p:spPr bwMode="auto">
          <a:xfrm>
            <a:off x="0" y="6500813"/>
            <a:ext cx="9144000" cy="357187"/>
          </a:xfrm>
          <a:prstGeom prst="rect">
            <a:avLst/>
          </a:prstGeom>
          <a:solidFill>
            <a:srgbClr val="0C529D"/>
          </a:solidFill>
          <a:ln w="9525">
            <a:solidFill>
              <a:srgbClr val="0C529D"/>
            </a:solidFill>
            <a:miter lim="800000"/>
            <a:headEnd/>
            <a:tailEnd/>
          </a:ln>
          <a:effectLst/>
        </p:spPr>
        <p:txBody>
          <a:bodyPr wrap="none" anchor="ctr"/>
          <a:lstStyle/>
          <a:p>
            <a:pPr>
              <a:defRPr/>
            </a:pPr>
            <a:endParaRPr lang="de-DE">
              <a:latin typeface="+mn-lt"/>
            </a:endParaRPr>
          </a:p>
        </p:txBody>
      </p:sp>
      <p:sp>
        <p:nvSpPr>
          <p:cNvPr id="6" name="Rectangle 20"/>
          <p:cNvSpPr>
            <a:spLocks noChangeArrowheads="1"/>
          </p:cNvSpPr>
          <p:nvPr/>
        </p:nvSpPr>
        <p:spPr bwMode="auto">
          <a:xfrm>
            <a:off x="0" y="6500813"/>
            <a:ext cx="9144000" cy="357187"/>
          </a:xfrm>
          <a:prstGeom prst="rect">
            <a:avLst/>
          </a:prstGeom>
          <a:noFill/>
          <a:ln w="9525">
            <a:noFill/>
            <a:miter lim="800000"/>
            <a:headEnd/>
            <a:tailEnd/>
          </a:ln>
          <a:effectLst/>
        </p:spPr>
        <p:txBody>
          <a:bodyPr anchor="ctr"/>
          <a:lstStyle/>
          <a:p>
            <a:pPr algn="ctr">
              <a:defRPr/>
            </a:pPr>
            <a:r>
              <a:rPr lang="de-AT" dirty="0" smtClean="0">
                <a:solidFill>
                  <a:srgbClr val="A6A8AA"/>
                </a:solidFill>
                <a:latin typeface="Calibri" pitchFamily="34" charset="0"/>
              </a:rPr>
              <a:t>2014 – Meeting </a:t>
            </a:r>
            <a:r>
              <a:rPr lang="de-AT" dirty="0" err="1" smtClean="0">
                <a:solidFill>
                  <a:srgbClr val="A6A8AA"/>
                </a:solidFill>
                <a:latin typeface="Calibri" pitchFamily="34" charset="0"/>
              </a:rPr>
              <a:t>Slovak</a:t>
            </a:r>
            <a:r>
              <a:rPr lang="de-AT" dirty="0" smtClean="0">
                <a:solidFill>
                  <a:srgbClr val="A6A8AA"/>
                </a:solidFill>
                <a:latin typeface="Calibri" pitchFamily="34" charset="0"/>
              </a:rPr>
              <a:t> RO Society / Georg – FFF </a:t>
            </a:r>
            <a:r>
              <a:rPr lang="de-AT" dirty="0" err="1" smtClean="0">
                <a:solidFill>
                  <a:srgbClr val="A6A8AA"/>
                </a:solidFill>
                <a:latin typeface="Calibri" pitchFamily="34" charset="0"/>
              </a:rPr>
              <a:t>beams</a:t>
            </a:r>
            <a:endParaRPr lang="de-AT" dirty="0">
              <a:solidFill>
                <a:srgbClr val="A6A8AA"/>
              </a:solidFill>
              <a:latin typeface="Calibri" pitchFamily="34" charset="0"/>
            </a:endParaRPr>
          </a:p>
        </p:txBody>
      </p:sp>
      <p:pic>
        <p:nvPicPr>
          <p:cNvPr id="7" name="Grafik 17" descr="radonc_logo_300dpi_cut_woBG.png"/>
          <p:cNvPicPr>
            <a:picLocks noChangeAspect="1"/>
          </p:cNvPicPr>
          <p:nvPr/>
        </p:nvPicPr>
        <p:blipFill>
          <a:blip r:embed="rId2" cstate="print"/>
          <a:srcRect/>
          <a:stretch>
            <a:fillRect/>
          </a:stretch>
        </p:blipFill>
        <p:spPr bwMode="auto">
          <a:xfrm>
            <a:off x="82550" y="6540500"/>
            <a:ext cx="392113" cy="287338"/>
          </a:xfrm>
          <a:prstGeom prst="rect">
            <a:avLst/>
          </a:prstGeom>
          <a:noFill/>
          <a:ln w="9525">
            <a:noFill/>
            <a:miter lim="800000"/>
            <a:headEnd/>
            <a:tailEnd/>
          </a:ln>
        </p:spPr>
      </p:pic>
      <p:sp>
        <p:nvSpPr>
          <p:cNvPr id="8" name="Foliennummernplatzhalter 2"/>
          <p:cNvSpPr txBox="1">
            <a:spLocks noGrp="1"/>
          </p:cNvSpPr>
          <p:nvPr userDrawn="1"/>
        </p:nvSpPr>
        <p:spPr>
          <a:xfrm>
            <a:off x="8501063" y="6500813"/>
            <a:ext cx="561975" cy="357187"/>
          </a:xfrm>
          <a:prstGeom prst="rect">
            <a:avLst/>
          </a:prstGeom>
          <a:noFill/>
        </p:spPr>
        <p:txBody>
          <a:bodyPr anchor="ctr"/>
          <a:lstStyle/>
          <a:p>
            <a:pPr algn="r">
              <a:defRPr/>
            </a:pPr>
            <a:fld id="{E704D4ED-35CD-4561-80EC-345588E871E6}" type="slidenum">
              <a:rPr lang="de-DE">
                <a:solidFill>
                  <a:schemeClr val="tx1">
                    <a:tint val="75000"/>
                  </a:schemeClr>
                </a:solidFill>
                <a:latin typeface="+mj-lt"/>
              </a:rPr>
              <a:pPr algn="r">
                <a:defRPr/>
              </a:pPr>
              <a:t>‹Nr.›</a:t>
            </a:fld>
            <a:endParaRPr lang="de-DE" dirty="0">
              <a:solidFill>
                <a:schemeClr val="tx1">
                  <a:tint val="75000"/>
                </a:schemeClr>
              </a:solidFill>
              <a:latin typeface="+mj-lt"/>
            </a:endParaRPr>
          </a:p>
        </p:txBody>
      </p:sp>
      <p:sp>
        <p:nvSpPr>
          <p:cNvPr id="6146" name="Rectangle 2"/>
          <p:cNvSpPr>
            <a:spLocks noGrp="1" noChangeArrowheads="1"/>
          </p:cNvSpPr>
          <p:nvPr>
            <p:ph type="ctrTitle"/>
          </p:nvPr>
        </p:nvSpPr>
        <p:spPr>
          <a:xfrm>
            <a:off x="685800" y="1958975"/>
            <a:ext cx="7773988" cy="1470025"/>
          </a:xfrm>
        </p:spPr>
        <p:txBody>
          <a:bodyPr/>
          <a:lstStyle>
            <a:lvl1pPr>
              <a:defRPr sz="3600" baseline="0">
                <a:latin typeface="+mn-lt"/>
              </a:defRPr>
            </a:lvl1pPr>
          </a:lstStyle>
          <a:p>
            <a:r>
              <a:rPr lang="en-US" dirty="0" err="1" smtClean="0"/>
              <a:t>Titelmasterformat durch Klicken bearbeiten</a:t>
            </a:r>
            <a:endParaRPr lang="en-GB" dirty="0"/>
          </a:p>
        </p:txBody>
      </p:sp>
      <p:sp>
        <p:nvSpPr>
          <p:cNvPr id="6147" name="Rectangle 3"/>
          <p:cNvSpPr>
            <a:spLocks noGrp="1" noChangeArrowheads="1"/>
          </p:cNvSpPr>
          <p:nvPr>
            <p:ph type="subTitle" idx="1"/>
          </p:nvPr>
        </p:nvSpPr>
        <p:spPr>
          <a:xfrm>
            <a:off x="1504950" y="3857628"/>
            <a:ext cx="6967520" cy="2460622"/>
          </a:xfrm>
        </p:spPr>
        <p:txBody>
          <a:bodyPr/>
          <a:lstStyle>
            <a:lvl1pPr marL="342900" marR="0" indent="-342900" algn="r" defTabSz="914400" rtl="0" eaLnBrk="0" fontAlgn="base" latinLnBrk="0" hangingPunct="0">
              <a:lnSpc>
                <a:spcPct val="130000"/>
              </a:lnSpc>
              <a:spcBef>
                <a:spcPct val="20000"/>
              </a:spcBef>
              <a:spcAft>
                <a:spcPct val="0"/>
              </a:spcAft>
              <a:buClr>
                <a:srgbClr val="0C529D"/>
              </a:buClr>
              <a:buSzTx/>
              <a:buFontTx/>
              <a:buNone/>
              <a:tabLst/>
              <a:defRPr sz="2400" baseline="0">
                <a:solidFill>
                  <a:srgbClr val="777777"/>
                </a:solidFill>
                <a:latin typeface="+mn-lt"/>
              </a:defRPr>
            </a:lvl1pPr>
          </a:lstStyle>
          <a:p>
            <a:pPr lvl="0"/>
            <a:r>
              <a:rPr lang="en-US" dirty="0" err="1" smtClean="0"/>
              <a:t>Formatvorlage des Untertitelmasters durch Klicken bearbeiten</a:t>
            </a:r>
            <a:endParaRPr lang="de-DE" dirty="0" smtClean="0"/>
          </a:p>
        </p:txBody>
      </p:sp>
      <p:grpSp>
        <p:nvGrpSpPr>
          <p:cNvPr id="14" name="Gruppieren 13"/>
          <p:cNvGrpSpPr/>
          <p:nvPr userDrawn="1"/>
        </p:nvGrpSpPr>
        <p:grpSpPr>
          <a:xfrm>
            <a:off x="441324" y="71438"/>
            <a:ext cx="8226131" cy="1639247"/>
            <a:chOff x="441324" y="71438"/>
            <a:chExt cx="8226131" cy="1639247"/>
          </a:xfrm>
        </p:grpSpPr>
        <p:grpSp>
          <p:nvGrpSpPr>
            <p:cNvPr id="15" name="Gruppieren 14"/>
            <p:cNvGrpSpPr/>
            <p:nvPr userDrawn="1"/>
          </p:nvGrpSpPr>
          <p:grpSpPr>
            <a:xfrm>
              <a:off x="441324" y="71438"/>
              <a:ext cx="8226131" cy="1467352"/>
              <a:chOff x="441324" y="71438"/>
              <a:chExt cx="8226131" cy="1467352"/>
            </a:xfrm>
          </p:grpSpPr>
          <p:pic>
            <p:nvPicPr>
              <p:cNvPr id="17" name="Picture 18" descr="radonc_logo_300dpi"/>
              <p:cNvPicPr>
                <a:picLocks noChangeAspect="1" noChangeArrowheads="1"/>
              </p:cNvPicPr>
              <p:nvPr userDrawn="1"/>
            </p:nvPicPr>
            <p:blipFill>
              <a:blip r:embed="rId3" cstate="print"/>
              <a:srcRect/>
              <a:stretch>
                <a:fillRect/>
              </a:stretch>
            </p:blipFill>
            <p:spPr bwMode="auto">
              <a:xfrm>
                <a:off x="7047274" y="210987"/>
                <a:ext cx="1620181" cy="1327803"/>
              </a:xfrm>
              <a:prstGeom prst="rect">
                <a:avLst/>
              </a:prstGeom>
              <a:noFill/>
              <a:ln w="9525">
                <a:noFill/>
                <a:miter lim="800000"/>
                <a:headEnd/>
                <a:tailEnd/>
              </a:ln>
            </p:spPr>
          </p:pic>
          <p:pic>
            <p:nvPicPr>
              <p:cNvPr id="18" name="Picture 12" descr="MUW_engl_cmyc"/>
              <p:cNvPicPr>
                <a:picLocks noChangeAspect="1" noChangeArrowheads="1"/>
              </p:cNvPicPr>
              <p:nvPr userDrawn="1"/>
            </p:nvPicPr>
            <p:blipFill>
              <a:blip r:embed="rId4" cstate="print"/>
              <a:srcRect r="7500"/>
              <a:stretch>
                <a:fillRect/>
              </a:stretch>
            </p:blipFill>
            <p:spPr bwMode="auto">
              <a:xfrm>
                <a:off x="441324" y="71438"/>
                <a:ext cx="2375481" cy="1017302"/>
              </a:xfrm>
              <a:prstGeom prst="rect">
                <a:avLst/>
              </a:prstGeom>
              <a:noFill/>
              <a:ln w="9525">
                <a:noFill/>
                <a:miter lim="800000"/>
                <a:headEnd/>
                <a:tailEnd/>
              </a:ln>
            </p:spPr>
          </p:pic>
          <p:pic>
            <p:nvPicPr>
              <p:cNvPr id="19" name="Picture 10" descr="Inst_Kliniken"/>
              <p:cNvPicPr>
                <a:picLocks noChangeAspect="1" noChangeArrowheads="1"/>
              </p:cNvPicPr>
              <p:nvPr userDrawn="1"/>
            </p:nvPicPr>
            <p:blipFill>
              <a:blip r:embed="rId5" cstate="print"/>
              <a:srcRect/>
              <a:stretch>
                <a:fillRect/>
              </a:stretch>
            </p:blipFill>
            <p:spPr bwMode="auto">
              <a:xfrm>
                <a:off x="2929222" y="433388"/>
                <a:ext cx="3176588" cy="817562"/>
              </a:xfrm>
              <a:prstGeom prst="rect">
                <a:avLst/>
              </a:prstGeom>
              <a:noFill/>
              <a:ln w="9525">
                <a:noFill/>
                <a:miter lim="800000"/>
                <a:headEnd/>
                <a:tailEnd/>
              </a:ln>
            </p:spPr>
          </p:pic>
          <p:pic>
            <p:nvPicPr>
              <p:cNvPr id="20" name="Picture 18" descr="RadoncBild2"/>
              <p:cNvPicPr>
                <a:picLocks noChangeAspect="1" noChangeArrowheads="1"/>
              </p:cNvPicPr>
              <p:nvPr userDrawn="1"/>
            </p:nvPicPr>
            <p:blipFill>
              <a:blip r:embed="rId6" cstate="print"/>
              <a:srcRect/>
              <a:stretch>
                <a:fillRect/>
              </a:stretch>
            </p:blipFill>
            <p:spPr bwMode="auto">
              <a:xfrm>
                <a:off x="6093110" y="430213"/>
                <a:ext cx="819150" cy="819150"/>
              </a:xfrm>
              <a:prstGeom prst="rect">
                <a:avLst/>
              </a:prstGeom>
              <a:noFill/>
              <a:ln w="9525">
                <a:noFill/>
                <a:miter lim="800000"/>
                <a:headEnd/>
                <a:tailEnd/>
              </a:ln>
            </p:spPr>
          </p:pic>
        </p:grpSp>
        <p:pic>
          <p:nvPicPr>
            <p:cNvPr id="16" name="Grafik 15" descr="CDG_Bildmarke_4C.jpg"/>
            <p:cNvPicPr>
              <a:picLocks noChangeAspect="1"/>
            </p:cNvPicPr>
            <p:nvPr userDrawn="1"/>
          </p:nvPicPr>
          <p:blipFill>
            <a:blip r:embed="rId7" cstate="print"/>
            <a:stretch>
              <a:fillRect/>
            </a:stretch>
          </p:blipFill>
          <p:spPr>
            <a:xfrm>
              <a:off x="1331640" y="818710"/>
              <a:ext cx="1260139" cy="891975"/>
            </a:xfrm>
            <a:prstGeom prst="rect">
              <a:avLst/>
            </a:prstGeom>
            <a:noFill/>
            <a:ln w="9525">
              <a:noFill/>
              <a:miter lim="800000"/>
              <a:headEnd/>
              <a:tailEnd/>
            </a:ln>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Acknowledgements">
    <p:spTree>
      <p:nvGrpSpPr>
        <p:cNvPr id="1" name=""/>
        <p:cNvGrpSpPr/>
        <p:nvPr/>
      </p:nvGrpSpPr>
      <p:grpSpPr>
        <a:xfrm>
          <a:off x="0" y="0"/>
          <a:ext cx="0" cy="0"/>
          <a:chOff x="0" y="0"/>
          <a:chExt cx="0" cy="0"/>
        </a:xfrm>
      </p:grpSpPr>
      <p:pic>
        <p:nvPicPr>
          <p:cNvPr id="4" name="Grafik 7" descr="MUW_watermark.png"/>
          <p:cNvPicPr>
            <a:picLocks noChangeAspect="1"/>
          </p:cNvPicPr>
          <p:nvPr/>
        </p:nvPicPr>
        <p:blipFill>
          <a:blip r:embed="rId2" cstate="print"/>
          <a:srcRect/>
          <a:stretch>
            <a:fillRect/>
          </a:stretch>
        </p:blipFill>
        <p:spPr bwMode="auto">
          <a:xfrm>
            <a:off x="1682750" y="1073150"/>
            <a:ext cx="5746750" cy="5427663"/>
          </a:xfrm>
          <a:prstGeom prst="rect">
            <a:avLst/>
          </a:prstGeom>
          <a:noFill/>
          <a:ln w="9525">
            <a:noFill/>
            <a:miter lim="800000"/>
            <a:headEnd/>
            <a:tailEnd/>
          </a:ln>
        </p:spPr>
      </p:pic>
      <p:sp>
        <p:nvSpPr>
          <p:cNvPr id="5" name="Rectangle 14"/>
          <p:cNvSpPr>
            <a:spLocks noChangeArrowheads="1"/>
          </p:cNvSpPr>
          <p:nvPr/>
        </p:nvSpPr>
        <p:spPr bwMode="auto">
          <a:xfrm>
            <a:off x="0" y="6500813"/>
            <a:ext cx="9144000" cy="357187"/>
          </a:xfrm>
          <a:prstGeom prst="rect">
            <a:avLst/>
          </a:prstGeom>
          <a:solidFill>
            <a:srgbClr val="0C529D"/>
          </a:solidFill>
          <a:ln w="9525">
            <a:solidFill>
              <a:srgbClr val="0C529D"/>
            </a:solidFill>
            <a:miter lim="800000"/>
            <a:headEnd/>
            <a:tailEnd/>
          </a:ln>
          <a:effectLst/>
        </p:spPr>
        <p:txBody>
          <a:bodyPr wrap="none" anchor="ctr"/>
          <a:lstStyle/>
          <a:p>
            <a:pPr>
              <a:defRPr/>
            </a:pPr>
            <a:endParaRPr lang="de-DE">
              <a:latin typeface="Arial" pitchFamily="34" charset="0"/>
            </a:endParaRPr>
          </a:p>
        </p:txBody>
      </p:sp>
      <p:sp>
        <p:nvSpPr>
          <p:cNvPr id="6" name="Line 7"/>
          <p:cNvSpPr>
            <a:spLocks noChangeShapeType="1"/>
          </p:cNvSpPr>
          <p:nvPr/>
        </p:nvSpPr>
        <p:spPr bwMode="auto">
          <a:xfrm>
            <a:off x="900113" y="1071563"/>
            <a:ext cx="8243887" cy="0"/>
          </a:xfrm>
          <a:prstGeom prst="line">
            <a:avLst/>
          </a:prstGeom>
          <a:noFill/>
          <a:ln w="19050">
            <a:solidFill>
              <a:srgbClr val="A6A8AA"/>
            </a:solidFill>
            <a:round/>
            <a:headEnd/>
            <a:tailEnd/>
          </a:ln>
          <a:effectLst/>
        </p:spPr>
        <p:txBody>
          <a:bodyPr/>
          <a:lstStyle/>
          <a:p>
            <a:pPr>
              <a:defRPr/>
            </a:pPr>
            <a:endParaRPr lang="de-DE">
              <a:latin typeface="Arial" pitchFamily="34" charset="0"/>
            </a:endParaRPr>
          </a:p>
        </p:txBody>
      </p:sp>
      <p:sp>
        <p:nvSpPr>
          <p:cNvPr id="7" name="Rectangle 20"/>
          <p:cNvSpPr>
            <a:spLocks noChangeArrowheads="1"/>
          </p:cNvSpPr>
          <p:nvPr/>
        </p:nvSpPr>
        <p:spPr bwMode="auto">
          <a:xfrm>
            <a:off x="0" y="6500813"/>
            <a:ext cx="9144000" cy="357187"/>
          </a:xfrm>
          <a:prstGeom prst="rect">
            <a:avLst/>
          </a:prstGeom>
          <a:noFill/>
          <a:ln w="9525">
            <a:noFill/>
            <a:miter lim="800000"/>
            <a:headEnd/>
            <a:tailEnd/>
          </a:ln>
          <a:effectLst/>
        </p:spPr>
        <p:txBody>
          <a:bodyPr anchor="ctr"/>
          <a:lstStyle/>
          <a:p>
            <a:pPr algn="ctr">
              <a:defRPr/>
            </a:pPr>
            <a:r>
              <a:rPr lang="de-AT" dirty="0" err="1">
                <a:solidFill>
                  <a:srgbClr val="A6A8AA"/>
                </a:solidFill>
                <a:latin typeface="Calibri" pitchFamily="34" charset="0"/>
              </a:rPr>
              <a:t>year</a:t>
            </a:r>
            <a:r>
              <a:rPr lang="de-AT" dirty="0">
                <a:solidFill>
                  <a:srgbClr val="A6A8AA"/>
                </a:solidFill>
                <a:latin typeface="Calibri" pitchFamily="34" charset="0"/>
              </a:rPr>
              <a:t> – </a:t>
            </a:r>
            <a:r>
              <a:rPr lang="de-AT" dirty="0" err="1">
                <a:solidFill>
                  <a:srgbClr val="A6A8AA"/>
                </a:solidFill>
                <a:latin typeface="Calibri" pitchFamily="34" charset="0"/>
              </a:rPr>
              <a:t>conference</a:t>
            </a:r>
            <a:r>
              <a:rPr lang="de-AT" dirty="0">
                <a:solidFill>
                  <a:srgbClr val="A6A8AA"/>
                </a:solidFill>
                <a:latin typeface="Calibri" pitchFamily="34" charset="0"/>
              </a:rPr>
              <a:t>/</a:t>
            </a:r>
            <a:r>
              <a:rPr lang="de-AT" dirty="0" err="1">
                <a:solidFill>
                  <a:srgbClr val="A6A8AA"/>
                </a:solidFill>
                <a:latin typeface="Calibri" pitchFamily="34" charset="0"/>
              </a:rPr>
              <a:t>short</a:t>
            </a:r>
            <a:r>
              <a:rPr lang="de-AT" dirty="0">
                <a:solidFill>
                  <a:srgbClr val="A6A8AA"/>
                </a:solidFill>
                <a:latin typeface="Calibri" pitchFamily="34" charset="0"/>
              </a:rPr>
              <a:t>  </a:t>
            </a:r>
            <a:r>
              <a:rPr lang="de-AT" dirty="0" err="1">
                <a:solidFill>
                  <a:srgbClr val="A6A8AA"/>
                </a:solidFill>
                <a:latin typeface="Calibri" pitchFamily="34" charset="0"/>
              </a:rPr>
              <a:t>presentation</a:t>
            </a:r>
            <a:r>
              <a:rPr lang="de-AT" dirty="0">
                <a:solidFill>
                  <a:srgbClr val="A6A8AA"/>
                </a:solidFill>
                <a:latin typeface="Calibri" pitchFamily="34" charset="0"/>
              </a:rPr>
              <a:t> title - </a:t>
            </a:r>
            <a:r>
              <a:rPr lang="de-AT" dirty="0" err="1">
                <a:solidFill>
                  <a:srgbClr val="A6A8AA"/>
                </a:solidFill>
                <a:latin typeface="Calibri" pitchFamily="34" charset="0"/>
              </a:rPr>
              <a:t>name</a:t>
            </a:r>
            <a:endParaRPr lang="de-AT" dirty="0">
              <a:solidFill>
                <a:srgbClr val="A6A8AA"/>
              </a:solidFill>
              <a:latin typeface="Calibri" pitchFamily="34" charset="0"/>
            </a:endParaRPr>
          </a:p>
        </p:txBody>
      </p:sp>
      <p:pic>
        <p:nvPicPr>
          <p:cNvPr id="8" name="Grafik 12" descr="radonc_logo_300dpi_cut_woBG.png"/>
          <p:cNvPicPr>
            <a:picLocks noChangeAspect="1"/>
          </p:cNvPicPr>
          <p:nvPr/>
        </p:nvPicPr>
        <p:blipFill>
          <a:blip r:embed="rId3" cstate="print"/>
          <a:srcRect/>
          <a:stretch>
            <a:fillRect/>
          </a:stretch>
        </p:blipFill>
        <p:spPr bwMode="auto">
          <a:xfrm>
            <a:off x="82550" y="6540500"/>
            <a:ext cx="392113" cy="287338"/>
          </a:xfrm>
          <a:prstGeom prst="rect">
            <a:avLst/>
          </a:prstGeom>
          <a:noFill/>
          <a:ln w="9525">
            <a:noFill/>
            <a:miter lim="800000"/>
            <a:headEnd/>
            <a:tailEnd/>
          </a:ln>
        </p:spPr>
      </p:pic>
      <p:sp>
        <p:nvSpPr>
          <p:cNvPr id="9" name="Rectangle 14"/>
          <p:cNvSpPr>
            <a:spLocks noChangeArrowheads="1"/>
          </p:cNvSpPr>
          <p:nvPr/>
        </p:nvSpPr>
        <p:spPr bwMode="auto">
          <a:xfrm>
            <a:off x="0" y="6500813"/>
            <a:ext cx="9144000" cy="357187"/>
          </a:xfrm>
          <a:prstGeom prst="rect">
            <a:avLst/>
          </a:prstGeom>
          <a:solidFill>
            <a:srgbClr val="0C529D"/>
          </a:solidFill>
          <a:ln w="9525">
            <a:solidFill>
              <a:srgbClr val="0C529D"/>
            </a:solidFill>
            <a:miter lim="800000"/>
            <a:headEnd/>
            <a:tailEnd/>
          </a:ln>
          <a:effectLst/>
        </p:spPr>
        <p:txBody>
          <a:bodyPr wrap="none" anchor="ctr"/>
          <a:lstStyle/>
          <a:p>
            <a:pPr>
              <a:defRPr/>
            </a:pPr>
            <a:endParaRPr lang="de-DE">
              <a:latin typeface="Arial" pitchFamily="34" charset="0"/>
            </a:endParaRPr>
          </a:p>
        </p:txBody>
      </p:sp>
      <p:sp>
        <p:nvSpPr>
          <p:cNvPr id="10" name="Textfeld 9"/>
          <p:cNvSpPr txBox="1"/>
          <p:nvPr/>
        </p:nvSpPr>
        <p:spPr>
          <a:xfrm>
            <a:off x="328613" y="133350"/>
            <a:ext cx="8567737" cy="863600"/>
          </a:xfrm>
          <a:prstGeom prst="rect">
            <a:avLst/>
          </a:prstGeom>
          <a:noFill/>
        </p:spPr>
        <p:txBody>
          <a:bodyPr anchor="ctr">
            <a:spAutoFit/>
          </a:bodyPr>
          <a:lstStyle/>
          <a:p>
            <a:pPr>
              <a:defRPr/>
            </a:pPr>
            <a:r>
              <a:rPr lang="de-DE" sz="3200" dirty="0" err="1">
                <a:solidFill>
                  <a:srgbClr val="0C529D"/>
                </a:solidFill>
                <a:latin typeface="+mj-lt"/>
                <a:ea typeface="+mj-ea"/>
                <a:cs typeface="+mj-cs"/>
              </a:rPr>
              <a:t>Acknowledgements</a:t>
            </a:r>
            <a:endParaRPr lang="de-DE" sz="3200" dirty="0">
              <a:solidFill>
                <a:srgbClr val="0C529D"/>
              </a:solidFill>
              <a:latin typeface="+mj-lt"/>
              <a:ea typeface="+mj-ea"/>
              <a:cs typeface="+mj-cs"/>
            </a:endParaRPr>
          </a:p>
        </p:txBody>
      </p:sp>
      <p:sp>
        <p:nvSpPr>
          <p:cNvPr id="11" name="Textfeld 10"/>
          <p:cNvSpPr txBox="1"/>
          <p:nvPr/>
        </p:nvSpPr>
        <p:spPr>
          <a:xfrm>
            <a:off x="315913" y="5408613"/>
            <a:ext cx="8567737" cy="1006475"/>
          </a:xfrm>
          <a:prstGeom prst="rect">
            <a:avLst/>
          </a:prstGeom>
          <a:noFill/>
        </p:spPr>
        <p:txBody>
          <a:bodyPr>
            <a:spAutoFit/>
          </a:bodyPr>
          <a:lstStyle/>
          <a:p>
            <a:pPr algn="just">
              <a:defRPr/>
            </a:pPr>
            <a:r>
              <a:rPr lang="en-US" sz="2000" b="0" i="1">
                <a:solidFill>
                  <a:srgbClr val="777777"/>
                </a:solidFill>
                <a:latin typeface="Calibri" pitchFamily="34" charset="0"/>
              </a:rPr>
              <a:t>The financial support by the Federal Ministry of Economy, Family and Youth and the National Foundation for Research, Technology and Development is gratefully acknowledged</a:t>
            </a:r>
            <a:r>
              <a:rPr lang="en-US" sz="2000" b="0" i="1">
                <a:solidFill>
                  <a:srgbClr val="777777"/>
                </a:solidFill>
              </a:rPr>
              <a:t>. </a:t>
            </a:r>
            <a:endParaRPr lang="de-DE" sz="2000" b="0" i="1">
              <a:solidFill>
                <a:srgbClr val="777777"/>
              </a:solidFill>
              <a:latin typeface="Calibri" pitchFamily="34" charset="0"/>
            </a:endParaRPr>
          </a:p>
        </p:txBody>
      </p:sp>
      <p:sp>
        <p:nvSpPr>
          <p:cNvPr id="12" name="Rectangle 20"/>
          <p:cNvSpPr>
            <a:spLocks noChangeArrowheads="1"/>
          </p:cNvSpPr>
          <p:nvPr/>
        </p:nvSpPr>
        <p:spPr bwMode="auto">
          <a:xfrm>
            <a:off x="0" y="6500813"/>
            <a:ext cx="9144000" cy="357187"/>
          </a:xfrm>
          <a:prstGeom prst="rect">
            <a:avLst/>
          </a:prstGeom>
          <a:noFill/>
          <a:ln w="9525">
            <a:noFill/>
            <a:miter lim="800000"/>
            <a:headEnd/>
            <a:tailEnd/>
          </a:ln>
          <a:effectLst/>
        </p:spPr>
        <p:txBody>
          <a:bodyPr anchor="ctr"/>
          <a:lstStyle/>
          <a:p>
            <a:pPr algn="ctr">
              <a:defRPr/>
            </a:pPr>
            <a:r>
              <a:rPr lang="de-AT" dirty="0" smtClean="0">
                <a:solidFill>
                  <a:srgbClr val="A6A8AA"/>
                </a:solidFill>
                <a:latin typeface="Calibri" pitchFamily="34" charset="0"/>
              </a:rPr>
              <a:t>2014 – Meeting </a:t>
            </a:r>
            <a:r>
              <a:rPr lang="de-AT" dirty="0" err="1" smtClean="0">
                <a:solidFill>
                  <a:srgbClr val="A6A8AA"/>
                </a:solidFill>
                <a:latin typeface="Calibri" pitchFamily="34" charset="0"/>
              </a:rPr>
              <a:t>Slovak</a:t>
            </a:r>
            <a:r>
              <a:rPr lang="de-AT" dirty="0" smtClean="0">
                <a:solidFill>
                  <a:srgbClr val="A6A8AA"/>
                </a:solidFill>
                <a:latin typeface="Calibri" pitchFamily="34" charset="0"/>
              </a:rPr>
              <a:t> RO Society / Georg – FFF </a:t>
            </a:r>
            <a:r>
              <a:rPr lang="de-AT" dirty="0" err="1" smtClean="0">
                <a:solidFill>
                  <a:srgbClr val="A6A8AA"/>
                </a:solidFill>
                <a:latin typeface="Calibri" pitchFamily="34" charset="0"/>
              </a:rPr>
              <a:t>beams</a:t>
            </a:r>
            <a:endParaRPr lang="de-AT" dirty="0">
              <a:solidFill>
                <a:srgbClr val="A6A8AA"/>
              </a:solidFill>
              <a:latin typeface="Calibri" pitchFamily="34" charset="0"/>
            </a:endParaRPr>
          </a:p>
        </p:txBody>
      </p:sp>
      <p:pic>
        <p:nvPicPr>
          <p:cNvPr id="13" name="Grafik 15" descr="radonc_logo_300dpi_cut_woBG.png"/>
          <p:cNvPicPr>
            <a:picLocks noChangeAspect="1"/>
          </p:cNvPicPr>
          <p:nvPr/>
        </p:nvPicPr>
        <p:blipFill>
          <a:blip r:embed="rId3" cstate="print"/>
          <a:srcRect/>
          <a:stretch>
            <a:fillRect/>
          </a:stretch>
        </p:blipFill>
        <p:spPr bwMode="auto">
          <a:xfrm>
            <a:off x="82550" y="6540500"/>
            <a:ext cx="392113" cy="287338"/>
          </a:xfrm>
          <a:prstGeom prst="rect">
            <a:avLst/>
          </a:prstGeom>
          <a:noFill/>
          <a:ln w="9525">
            <a:noFill/>
            <a:miter lim="800000"/>
            <a:headEnd/>
            <a:tailEnd/>
          </a:ln>
        </p:spPr>
      </p:pic>
      <p:pic>
        <p:nvPicPr>
          <p:cNvPr id="14" name="Picture 18" descr="radonc_logo_300dpi"/>
          <p:cNvPicPr>
            <a:picLocks noChangeAspect="1" noChangeArrowheads="1"/>
          </p:cNvPicPr>
          <p:nvPr userDrawn="1"/>
        </p:nvPicPr>
        <p:blipFill>
          <a:blip r:embed="rId4" cstate="print"/>
          <a:srcRect/>
          <a:stretch>
            <a:fillRect/>
          </a:stretch>
        </p:blipFill>
        <p:spPr bwMode="auto">
          <a:xfrm>
            <a:off x="7564438" y="1103313"/>
            <a:ext cx="1322387" cy="1084262"/>
          </a:xfrm>
          <a:prstGeom prst="rect">
            <a:avLst/>
          </a:prstGeom>
          <a:noFill/>
          <a:ln w="9525">
            <a:noFill/>
            <a:miter lim="800000"/>
            <a:headEnd/>
            <a:tailEnd/>
          </a:ln>
        </p:spPr>
      </p:pic>
      <p:sp>
        <p:nvSpPr>
          <p:cNvPr id="3" name="Inhaltsplatzhalter 2"/>
          <p:cNvSpPr>
            <a:spLocks noGrp="1"/>
          </p:cNvSpPr>
          <p:nvPr>
            <p:ph idx="1"/>
          </p:nvPr>
        </p:nvSpPr>
        <p:spPr>
          <a:xfrm>
            <a:off x="323850" y="1142984"/>
            <a:ext cx="6543405" cy="3708416"/>
          </a:xfrm>
        </p:spPr>
        <p:txBody>
          <a:bodyPr/>
          <a:lstStyle>
            <a:lvl1pPr>
              <a:defRPr sz="2400"/>
            </a:lvl1pPr>
            <a:lvl2pPr>
              <a:defRPr sz="2200"/>
            </a:lvl2pPr>
            <a:lvl3pPr>
              <a:defRPr sz="2200"/>
            </a:lvl3pPr>
            <a:lvl4pPr>
              <a:defRPr sz="1800"/>
            </a:lvl4pPr>
            <a:lvl5pPr>
              <a:defRPr sz="1800"/>
            </a:lvl5pPr>
          </a:lstStyle>
          <a:p>
            <a:pPr lvl="0"/>
            <a:r>
              <a:rPr lang="en-GB" dirty="0" err="1" smtClean="0"/>
              <a:t>Textmasterformate</a:t>
            </a:r>
            <a:r>
              <a:rPr lang="en-GB" dirty="0" smtClean="0"/>
              <a:t> </a:t>
            </a:r>
            <a:r>
              <a:rPr lang="en-GB" dirty="0" err="1" smtClean="0"/>
              <a:t>durch</a:t>
            </a:r>
            <a:r>
              <a:rPr lang="en-GB" dirty="0" smtClean="0"/>
              <a:t> </a:t>
            </a:r>
            <a:r>
              <a:rPr lang="en-GB" dirty="0" err="1" smtClean="0"/>
              <a:t>Klicken</a:t>
            </a:r>
            <a:r>
              <a:rPr lang="en-GB" dirty="0" smtClean="0"/>
              <a:t> </a:t>
            </a:r>
            <a:r>
              <a:rPr lang="en-GB" dirty="0" err="1" smtClean="0"/>
              <a:t>bearbeiten</a:t>
            </a:r>
            <a:endParaRPr lang="en-GB" dirty="0" smtClean="0"/>
          </a:p>
          <a:p>
            <a:pPr lvl="1"/>
            <a:r>
              <a:rPr lang="en-GB" dirty="0" err="1" smtClean="0"/>
              <a:t>Zweite</a:t>
            </a:r>
            <a:r>
              <a:rPr lang="en-GB" dirty="0" smtClean="0"/>
              <a:t> </a:t>
            </a:r>
            <a:r>
              <a:rPr lang="en-GB" dirty="0" err="1" smtClean="0"/>
              <a:t>Ebene</a:t>
            </a:r>
            <a:endParaRPr lang="en-GB" dirty="0" smtClean="0"/>
          </a:p>
          <a:p>
            <a:pPr lvl="2"/>
            <a:r>
              <a:rPr lang="en-GB" dirty="0" err="1" smtClean="0"/>
              <a:t>Dritte</a:t>
            </a:r>
            <a:r>
              <a:rPr lang="en-GB" dirty="0" smtClean="0"/>
              <a:t> </a:t>
            </a:r>
            <a:r>
              <a:rPr lang="en-GB" dirty="0" err="1" smtClean="0"/>
              <a:t>Ebene</a:t>
            </a:r>
            <a:endParaRPr lang="en-GB" dirty="0" smtClean="0"/>
          </a:p>
        </p:txBody>
      </p:sp>
      <p:sp>
        <p:nvSpPr>
          <p:cNvPr id="15" name="Foliennummernplatzhalter 8"/>
          <p:cNvSpPr>
            <a:spLocks noGrp="1"/>
          </p:cNvSpPr>
          <p:nvPr>
            <p:ph type="sldNum" sz="quarter" idx="10"/>
          </p:nvPr>
        </p:nvSpPr>
        <p:spPr/>
        <p:txBody>
          <a:bodyPr/>
          <a:lstStyle>
            <a:lvl1pPr algn="r">
              <a:defRPr sz="1200">
                <a:solidFill>
                  <a:schemeClr val="tx1">
                    <a:tint val="75000"/>
                  </a:schemeClr>
                </a:solidFill>
                <a:latin typeface="+mj-lt"/>
              </a:defRPr>
            </a:lvl1pPr>
          </a:lstStyle>
          <a:p>
            <a:pPr>
              <a:defRPr/>
            </a:pPr>
            <a:fld id="{695149A5-3416-4C27-B9CF-56D940B572DA}" type="slidenum">
              <a:rPr lang="de-DE"/>
              <a:pPr>
                <a:defRPr/>
              </a:pPr>
              <a:t>‹Nr.›</a:t>
            </a:fld>
            <a:endParaRPr lang="de-DE"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lide">
    <p:spTree>
      <p:nvGrpSpPr>
        <p:cNvPr id="1" name=""/>
        <p:cNvGrpSpPr/>
        <p:nvPr/>
      </p:nvGrpSpPr>
      <p:grpSpPr>
        <a:xfrm>
          <a:off x="0" y="0"/>
          <a:ext cx="0" cy="0"/>
          <a:chOff x="0" y="0"/>
          <a:chExt cx="0" cy="0"/>
        </a:xfrm>
      </p:grpSpPr>
      <p:pic>
        <p:nvPicPr>
          <p:cNvPr id="4" name="Grafik 7" descr="MUW_watermark.png"/>
          <p:cNvPicPr>
            <a:picLocks noChangeAspect="1"/>
          </p:cNvPicPr>
          <p:nvPr/>
        </p:nvPicPr>
        <p:blipFill>
          <a:blip r:embed="rId2" cstate="print"/>
          <a:srcRect/>
          <a:stretch>
            <a:fillRect/>
          </a:stretch>
        </p:blipFill>
        <p:spPr bwMode="auto">
          <a:xfrm>
            <a:off x="1682750" y="1073150"/>
            <a:ext cx="5746750" cy="5427663"/>
          </a:xfrm>
          <a:prstGeom prst="rect">
            <a:avLst/>
          </a:prstGeom>
          <a:noFill/>
          <a:ln w="9525">
            <a:noFill/>
            <a:miter lim="800000"/>
            <a:headEnd/>
            <a:tailEnd/>
          </a:ln>
        </p:spPr>
      </p:pic>
      <p:sp>
        <p:nvSpPr>
          <p:cNvPr id="2" name="Titel 1"/>
          <p:cNvSpPr>
            <a:spLocks noGrp="1"/>
          </p:cNvSpPr>
          <p:nvPr>
            <p:ph type="title"/>
          </p:nvPr>
        </p:nvSpPr>
        <p:spPr/>
        <p:txBody>
          <a:bodyPr/>
          <a:lstStyle>
            <a:lvl1pPr>
              <a:defRPr sz="3200"/>
            </a:lvl1pPr>
          </a:lstStyle>
          <a:p>
            <a:r>
              <a:rPr lang="de-DE" dirty="0" smtClean="0"/>
              <a:t>Titelmasterformat durch Klicken bearbeiten</a:t>
            </a:r>
            <a:endParaRPr lang="de-DE" dirty="0"/>
          </a:p>
        </p:txBody>
      </p:sp>
      <p:sp>
        <p:nvSpPr>
          <p:cNvPr id="3" name="Inhaltsplatzhalter 2"/>
          <p:cNvSpPr>
            <a:spLocks noGrp="1"/>
          </p:cNvSpPr>
          <p:nvPr>
            <p:ph idx="1"/>
          </p:nvPr>
        </p:nvSpPr>
        <p:spPr>
          <a:xfrm>
            <a:off x="323850" y="1142984"/>
            <a:ext cx="8569325" cy="5143536"/>
          </a:xfrm>
        </p:spPr>
        <p:txBody>
          <a:bodyPr/>
          <a:lstStyle>
            <a:lvl1pPr>
              <a:defRPr sz="2400"/>
            </a:lvl1pPr>
            <a:lvl2pPr>
              <a:defRPr sz="2200"/>
            </a:lvl2pPr>
            <a:lvl3pPr>
              <a:defRPr sz="2200"/>
            </a:lvl3pPr>
            <a:lvl4pPr>
              <a:defRPr sz="1800"/>
            </a:lvl4pPr>
            <a:lvl5pPr>
              <a:defRPr sz="1800"/>
            </a:lvl5pPr>
          </a:lstStyle>
          <a:p>
            <a:pPr lvl="0"/>
            <a:r>
              <a:rPr lang="en-GB" dirty="0" err="1" smtClean="0"/>
              <a:t>Textmasterformate</a:t>
            </a:r>
            <a:r>
              <a:rPr lang="en-GB" dirty="0" smtClean="0"/>
              <a:t> </a:t>
            </a:r>
            <a:r>
              <a:rPr lang="en-GB" dirty="0" err="1" smtClean="0"/>
              <a:t>durch</a:t>
            </a:r>
            <a:r>
              <a:rPr lang="en-GB" dirty="0" smtClean="0"/>
              <a:t> </a:t>
            </a:r>
            <a:r>
              <a:rPr lang="en-GB" dirty="0" err="1" smtClean="0"/>
              <a:t>Klicken</a:t>
            </a:r>
            <a:r>
              <a:rPr lang="en-GB" dirty="0" smtClean="0"/>
              <a:t> </a:t>
            </a:r>
            <a:r>
              <a:rPr lang="en-GB" dirty="0" err="1" smtClean="0"/>
              <a:t>bearbeiten</a:t>
            </a:r>
            <a:endParaRPr lang="en-GB" dirty="0" smtClean="0"/>
          </a:p>
          <a:p>
            <a:pPr lvl="1"/>
            <a:r>
              <a:rPr lang="en-GB" dirty="0" err="1" smtClean="0"/>
              <a:t>Zweite</a:t>
            </a:r>
            <a:r>
              <a:rPr lang="en-GB" dirty="0" smtClean="0"/>
              <a:t> </a:t>
            </a:r>
            <a:r>
              <a:rPr lang="en-GB" dirty="0" err="1" smtClean="0"/>
              <a:t>Ebene</a:t>
            </a:r>
            <a:endParaRPr lang="en-GB" dirty="0" smtClean="0"/>
          </a:p>
          <a:p>
            <a:pPr lvl="2"/>
            <a:r>
              <a:rPr lang="en-GB" dirty="0" err="1" smtClean="0"/>
              <a:t>Dritte</a:t>
            </a:r>
            <a:r>
              <a:rPr lang="en-GB" dirty="0" smtClean="0"/>
              <a:t> </a:t>
            </a:r>
            <a:r>
              <a:rPr lang="en-GB" dirty="0" err="1" smtClean="0"/>
              <a:t>Ebene</a:t>
            </a:r>
            <a:endParaRPr lang="en-GB" dirty="0" smtClean="0"/>
          </a:p>
        </p:txBody>
      </p:sp>
      <p:sp>
        <p:nvSpPr>
          <p:cNvPr id="5" name="Foliennummernplatzhalter 8"/>
          <p:cNvSpPr>
            <a:spLocks noGrp="1"/>
          </p:cNvSpPr>
          <p:nvPr>
            <p:ph type="sldNum" sz="quarter" idx="10"/>
          </p:nvPr>
        </p:nvSpPr>
        <p:spPr/>
        <p:txBody>
          <a:bodyPr/>
          <a:lstStyle>
            <a:lvl1pPr algn="r">
              <a:defRPr sz="1200">
                <a:solidFill>
                  <a:schemeClr val="tx1">
                    <a:tint val="75000"/>
                  </a:schemeClr>
                </a:solidFill>
                <a:latin typeface="+mj-lt"/>
              </a:defRPr>
            </a:lvl1pPr>
          </a:lstStyle>
          <a:p>
            <a:pPr>
              <a:defRPr/>
            </a:pPr>
            <a:fld id="{6344C4B2-4BB4-49BE-8CF1-11D3273C0B0D}" type="slidenum">
              <a:rPr lang="de-DE"/>
              <a:pPr>
                <a:defRPr/>
              </a:pPr>
              <a:t>‹Nr.›</a:t>
            </a:fld>
            <a:endParaRPr lang="de-DE"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pic>
        <p:nvPicPr>
          <p:cNvPr id="4" name="Grafik 7" descr="MUW_watermark.png"/>
          <p:cNvPicPr>
            <a:picLocks noChangeAspect="1"/>
          </p:cNvPicPr>
          <p:nvPr/>
        </p:nvPicPr>
        <p:blipFill>
          <a:blip r:embed="rId2" cstate="print"/>
          <a:srcRect/>
          <a:stretch>
            <a:fillRect/>
          </a:stretch>
        </p:blipFill>
        <p:spPr bwMode="auto">
          <a:xfrm>
            <a:off x="1682750" y="1073150"/>
            <a:ext cx="5746750" cy="5427663"/>
          </a:xfrm>
          <a:prstGeom prst="rect">
            <a:avLst/>
          </a:prstGeom>
          <a:noFill/>
          <a:ln w="9525">
            <a:noFill/>
            <a:miter lim="800000"/>
            <a:headEnd/>
            <a:tailEnd/>
          </a:ln>
        </p:spPr>
      </p:pic>
      <p:sp>
        <p:nvSpPr>
          <p:cNvPr id="5" name="Textfeld 4"/>
          <p:cNvSpPr txBox="1"/>
          <p:nvPr/>
        </p:nvSpPr>
        <p:spPr>
          <a:xfrm>
            <a:off x="5283200" y="5829300"/>
            <a:ext cx="3600450" cy="461963"/>
          </a:xfrm>
          <a:prstGeom prst="rect">
            <a:avLst/>
          </a:prstGeom>
          <a:noFill/>
        </p:spPr>
        <p:txBody>
          <a:bodyPr wrap="none">
            <a:spAutoFit/>
          </a:bodyPr>
          <a:lstStyle/>
          <a:p>
            <a:pPr algn="r">
              <a:defRPr/>
            </a:pPr>
            <a:r>
              <a:rPr lang="de-DE" sz="2400" dirty="0" err="1">
                <a:solidFill>
                  <a:srgbClr val="0C529D"/>
                </a:solidFill>
                <a:latin typeface="+mn-lt"/>
              </a:rPr>
              <a:t>Thanks</a:t>
            </a:r>
            <a:r>
              <a:rPr lang="de-DE" sz="2400" dirty="0">
                <a:solidFill>
                  <a:srgbClr val="0C529D"/>
                </a:solidFill>
                <a:latin typeface="+mn-lt"/>
              </a:rPr>
              <a:t> </a:t>
            </a:r>
            <a:r>
              <a:rPr lang="de-DE" sz="2400" dirty="0" err="1">
                <a:solidFill>
                  <a:srgbClr val="0C529D"/>
                </a:solidFill>
                <a:latin typeface="+mn-lt"/>
              </a:rPr>
              <a:t>for</a:t>
            </a:r>
            <a:r>
              <a:rPr lang="de-DE" sz="2400" dirty="0">
                <a:solidFill>
                  <a:srgbClr val="0C529D"/>
                </a:solidFill>
                <a:latin typeface="+mn-lt"/>
              </a:rPr>
              <a:t> </a:t>
            </a:r>
            <a:r>
              <a:rPr lang="de-DE" sz="2400" dirty="0" err="1">
                <a:solidFill>
                  <a:srgbClr val="0C529D"/>
                </a:solidFill>
                <a:latin typeface="+mn-lt"/>
              </a:rPr>
              <a:t>your</a:t>
            </a:r>
            <a:r>
              <a:rPr lang="de-DE" sz="2400" dirty="0">
                <a:solidFill>
                  <a:srgbClr val="0C529D"/>
                </a:solidFill>
                <a:latin typeface="+mn-lt"/>
              </a:rPr>
              <a:t> </a:t>
            </a:r>
            <a:r>
              <a:rPr lang="de-DE" sz="2400" dirty="0" err="1">
                <a:solidFill>
                  <a:srgbClr val="0C529D"/>
                </a:solidFill>
                <a:latin typeface="+mn-lt"/>
              </a:rPr>
              <a:t>attention</a:t>
            </a:r>
            <a:r>
              <a:rPr lang="de-DE" sz="2400" dirty="0">
                <a:solidFill>
                  <a:srgbClr val="0C529D"/>
                </a:solidFill>
                <a:latin typeface="+mn-lt"/>
              </a:rPr>
              <a:t>!</a:t>
            </a:r>
          </a:p>
        </p:txBody>
      </p:sp>
      <p:sp>
        <p:nvSpPr>
          <p:cNvPr id="2" name="Titel 1"/>
          <p:cNvSpPr>
            <a:spLocks noGrp="1"/>
          </p:cNvSpPr>
          <p:nvPr>
            <p:ph type="title"/>
          </p:nvPr>
        </p:nvSpPr>
        <p:spPr/>
        <p:txBody>
          <a:bodyPr/>
          <a:lstStyle>
            <a:lvl1pPr>
              <a:defRPr sz="3200" baseline="0"/>
            </a:lvl1pPr>
          </a:lstStyle>
          <a:p>
            <a:r>
              <a:rPr lang="en-US" dirty="0" err="1" smtClean="0"/>
              <a:t>Titelmasterformat durch Klicken bearbeiten</a:t>
            </a:r>
            <a:endParaRPr lang="de-DE" dirty="0"/>
          </a:p>
        </p:txBody>
      </p:sp>
      <p:sp>
        <p:nvSpPr>
          <p:cNvPr id="3" name="Inhaltsplatzhalter 2"/>
          <p:cNvSpPr>
            <a:spLocks noGrp="1"/>
          </p:cNvSpPr>
          <p:nvPr>
            <p:ph idx="1"/>
          </p:nvPr>
        </p:nvSpPr>
        <p:spPr>
          <a:xfrm>
            <a:off x="323850" y="1142984"/>
            <a:ext cx="8569325" cy="5143536"/>
          </a:xfrm>
        </p:spPr>
        <p:txBody>
          <a:bodyPr/>
          <a:lstStyle>
            <a:lvl1pPr>
              <a:defRPr sz="2400"/>
            </a:lvl1pPr>
            <a:lvl2pPr>
              <a:defRPr sz="2200"/>
            </a:lvl2pPr>
            <a:lvl3pPr>
              <a:defRPr sz="2200"/>
            </a:lvl3pPr>
            <a:lvl4pPr>
              <a:defRPr sz="1800"/>
            </a:lvl4pPr>
            <a:lvl5pPr>
              <a:defRPr sz="1800"/>
            </a:lvl5pPr>
          </a:lstStyle>
          <a:p>
            <a:pPr lvl="0"/>
            <a:r>
              <a:rPr lang="en-GB" dirty="0" err="1" smtClean="0"/>
              <a:t>Textmasterformate</a:t>
            </a:r>
            <a:r>
              <a:rPr lang="en-GB" dirty="0" smtClean="0"/>
              <a:t> </a:t>
            </a:r>
            <a:r>
              <a:rPr lang="en-GB" dirty="0" err="1" smtClean="0"/>
              <a:t>durch</a:t>
            </a:r>
            <a:r>
              <a:rPr lang="en-GB" dirty="0" smtClean="0"/>
              <a:t> </a:t>
            </a:r>
            <a:r>
              <a:rPr lang="en-GB" dirty="0" err="1" smtClean="0"/>
              <a:t>Klicken</a:t>
            </a:r>
            <a:r>
              <a:rPr lang="en-GB" dirty="0" smtClean="0"/>
              <a:t> </a:t>
            </a:r>
            <a:r>
              <a:rPr lang="en-GB" dirty="0" err="1" smtClean="0"/>
              <a:t>bearbeiten</a:t>
            </a:r>
            <a:endParaRPr lang="en-GB" dirty="0" smtClean="0"/>
          </a:p>
          <a:p>
            <a:pPr lvl="1"/>
            <a:r>
              <a:rPr lang="en-GB" dirty="0" err="1" smtClean="0"/>
              <a:t>Zweite</a:t>
            </a:r>
            <a:r>
              <a:rPr lang="en-GB" dirty="0" smtClean="0"/>
              <a:t> </a:t>
            </a:r>
            <a:r>
              <a:rPr lang="en-GB" dirty="0" err="1" smtClean="0"/>
              <a:t>Ebene</a:t>
            </a:r>
            <a:endParaRPr lang="en-GB" dirty="0" smtClean="0"/>
          </a:p>
          <a:p>
            <a:pPr lvl="2"/>
            <a:r>
              <a:rPr lang="en-GB" dirty="0" err="1" smtClean="0"/>
              <a:t>Dritte</a:t>
            </a:r>
            <a:r>
              <a:rPr lang="en-GB" dirty="0" smtClean="0"/>
              <a:t> </a:t>
            </a:r>
            <a:r>
              <a:rPr lang="en-GB" dirty="0" err="1" smtClean="0"/>
              <a:t>Ebene</a:t>
            </a:r>
            <a:endParaRPr lang="en-GB" dirty="0" smtClean="0"/>
          </a:p>
        </p:txBody>
      </p:sp>
      <p:sp>
        <p:nvSpPr>
          <p:cNvPr id="6" name="Foliennummernplatzhalter 8"/>
          <p:cNvSpPr>
            <a:spLocks noGrp="1"/>
          </p:cNvSpPr>
          <p:nvPr>
            <p:ph type="sldNum" sz="quarter" idx="10"/>
          </p:nvPr>
        </p:nvSpPr>
        <p:spPr/>
        <p:txBody>
          <a:bodyPr/>
          <a:lstStyle>
            <a:lvl1pPr algn="r">
              <a:defRPr sz="1200">
                <a:solidFill>
                  <a:schemeClr val="tx1">
                    <a:tint val="75000"/>
                  </a:schemeClr>
                </a:solidFill>
                <a:latin typeface="+mj-lt"/>
              </a:defRPr>
            </a:lvl1pPr>
          </a:lstStyle>
          <a:p>
            <a:pPr>
              <a:defRPr/>
            </a:pPr>
            <a:fld id="{AA095F33-4862-4F96-91A1-402408D70C94}" type="slidenum">
              <a:rPr lang="de-DE"/>
              <a:pPr>
                <a:defRPr/>
              </a:pPr>
              <a:t>‹Nr.›</a:t>
            </a:fld>
            <a:endParaRPr lang="de-DE"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AT"/>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4" name="Foliennummernplatzhalter 3"/>
          <p:cNvSpPr>
            <a:spLocks noGrp="1"/>
          </p:cNvSpPr>
          <p:nvPr>
            <p:ph type="sldNum" sz="quarter" idx="10"/>
          </p:nvPr>
        </p:nvSpPr>
        <p:spPr/>
        <p:txBody>
          <a:bodyPr/>
          <a:lstStyle>
            <a:lvl1pPr>
              <a:defRPr/>
            </a:lvl1pPr>
          </a:lstStyle>
          <a:p>
            <a:pPr>
              <a:defRPr/>
            </a:pPr>
            <a:fld id="{10E71DB8-C554-4F55-8173-BA65FA0A79AE}" type="slidenum">
              <a:rPr lang="de-AT"/>
              <a:pPr>
                <a:defRPr/>
              </a:pPr>
              <a:t>‹Nr.›</a:t>
            </a:fld>
            <a:endParaRPr lang="de-AT"/>
          </a:p>
        </p:txBody>
      </p:sp>
    </p:spTree>
  </p:cSld>
  <p:clrMapOvr>
    <a:masterClrMapping/>
  </p:clrMapOvr>
  <p:transition xmlns:p14="http://schemas.microsoft.com/office/powerpoint/2010/mai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323850" y="115888"/>
            <a:ext cx="8569325" cy="865187"/>
          </a:xfrm>
        </p:spPr>
        <p:txBody>
          <a:bodyPr/>
          <a:lstStyle/>
          <a:p>
            <a:r>
              <a:rPr lang="de-DE" smtClean="0"/>
              <a:t>Titelmasterformat durch Klicken bearbeiten</a:t>
            </a:r>
            <a:endParaRPr lang="de-AT"/>
          </a:p>
        </p:txBody>
      </p:sp>
      <p:sp>
        <p:nvSpPr>
          <p:cNvPr id="3" name="Inhaltsplatzhalter 2"/>
          <p:cNvSpPr>
            <a:spLocks noGrp="1"/>
          </p:cNvSpPr>
          <p:nvPr>
            <p:ph idx="1"/>
          </p:nvPr>
        </p:nvSpPr>
        <p:spPr>
          <a:xfrm>
            <a:off x="323850" y="1143000"/>
            <a:ext cx="8569325" cy="5175250"/>
          </a:xfr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AT"/>
          </a:p>
        </p:txBody>
      </p:sp>
      <p:sp>
        <p:nvSpPr>
          <p:cNvPr id="4" name="Foliennummernplatzhalter 8"/>
          <p:cNvSpPr>
            <a:spLocks noGrp="1"/>
          </p:cNvSpPr>
          <p:nvPr>
            <p:ph type="sldNum" sz="quarter" idx="10"/>
          </p:nvPr>
        </p:nvSpPr>
        <p:spPr/>
        <p:txBody>
          <a:bodyPr/>
          <a:lstStyle>
            <a:lvl1pPr>
              <a:defRPr/>
            </a:lvl1pPr>
          </a:lstStyle>
          <a:p>
            <a:pPr>
              <a:defRPr/>
            </a:pPr>
            <a:fld id="{2B0BF32B-D684-45D0-9D0D-B04334DED7B4}" type="slidenum">
              <a:rPr lang="de-DE"/>
              <a:pPr>
                <a:defRPr/>
              </a:pPr>
              <a:t>‹Nr.›</a:t>
            </a:fld>
            <a:endParaRPr lang="de-DE"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8" Type="http://schemas.openxmlformats.org/officeDocument/2006/relationships/image" Target="../media/image1.png"/><Relationship Id="rId9"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9698" name="Grafik 7" descr="MUW_watermark.png"/>
          <p:cNvPicPr>
            <a:picLocks noChangeAspect="1"/>
          </p:cNvPicPr>
          <p:nvPr/>
        </p:nvPicPr>
        <p:blipFill>
          <a:blip r:embed="rId8" cstate="print"/>
          <a:srcRect/>
          <a:stretch>
            <a:fillRect/>
          </a:stretch>
        </p:blipFill>
        <p:spPr bwMode="auto">
          <a:xfrm>
            <a:off x="1682750" y="1073150"/>
            <a:ext cx="5746750" cy="5427663"/>
          </a:xfrm>
          <a:prstGeom prst="rect">
            <a:avLst/>
          </a:prstGeom>
          <a:noFill/>
          <a:ln w="9525">
            <a:noFill/>
            <a:miter lim="800000"/>
            <a:headEnd/>
            <a:tailEnd/>
          </a:ln>
        </p:spPr>
      </p:pic>
      <p:sp>
        <p:nvSpPr>
          <p:cNvPr id="1038" name="Rectangle 14"/>
          <p:cNvSpPr>
            <a:spLocks noChangeArrowheads="1"/>
          </p:cNvSpPr>
          <p:nvPr/>
        </p:nvSpPr>
        <p:spPr bwMode="auto">
          <a:xfrm>
            <a:off x="0" y="6500813"/>
            <a:ext cx="9144000" cy="357187"/>
          </a:xfrm>
          <a:prstGeom prst="rect">
            <a:avLst/>
          </a:prstGeom>
          <a:solidFill>
            <a:srgbClr val="0C529D"/>
          </a:solidFill>
          <a:ln w="9525">
            <a:solidFill>
              <a:srgbClr val="0C529D"/>
            </a:solidFill>
            <a:miter lim="800000"/>
            <a:headEnd/>
            <a:tailEnd/>
          </a:ln>
          <a:effectLst/>
        </p:spPr>
        <p:txBody>
          <a:bodyPr wrap="none" anchor="ctr"/>
          <a:lstStyle/>
          <a:p>
            <a:pPr>
              <a:defRPr/>
            </a:pPr>
            <a:endParaRPr lang="de-DE">
              <a:latin typeface="Arial" pitchFamily="34" charset="0"/>
            </a:endParaRPr>
          </a:p>
        </p:txBody>
      </p:sp>
      <p:sp>
        <p:nvSpPr>
          <p:cNvPr id="29700" name="Rectangle 2"/>
          <p:cNvSpPr>
            <a:spLocks noGrp="1" noChangeArrowheads="1"/>
          </p:cNvSpPr>
          <p:nvPr>
            <p:ph type="title"/>
          </p:nvPr>
        </p:nvSpPr>
        <p:spPr bwMode="auto">
          <a:xfrm>
            <a:off x="323850" y="115888"/>
            <a:ext cx="8569325" cy="86518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Titelmasterformat durch Klicken bearbeiten</a:t>
            </a:r>
          </a:p>
        </p:txBody>
      </p:sp>
      <p:sp>
        <p:nvSpPr>
          <p:cNvPr id="29701" name="Rectangle 3"/>
          <p:cNvSpPr>
            <a:spLocks noGrp="1" noChangeArrowheads="1"/>
          </p:cNvSpPr>
          <p:nvPr>
            <p:ph type="body" idx="1"/>
          </p:nvPr>
        </p:nvSpPr>
        <p:spPr bwMode="auto">
          <a:xfrm>
            <a:off x="323850" y="1143000"/>
            <a:ext cx="8569325" cy="5175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smtClean="0"/>
              <a:t>Textmasterformate durch Klicken bearbeiten</a:t>
            </a:r>
          </a:p>
          <a:p>
            <a:pPr lvl="1"/>
            <a:r>
              <a:rPr lang="en-GB" smtClean="0"/>
              <a:t>Zweite Ebene</a:t>
            </a:r>
          </a:p>
          <a:p>
            <a:pPr lvl="2"/>
            <a:r>
              <a:rPr lang="en-GB" smtClean="0"/>
              <a:t>Dritte Ebene</a:t>
            </a:r>
          </a:p>
        </p:txBody>
      </p:sp>
      <p:sp>
        <p:nvSpPr>
          <p:cNvPr id="1031" name="Line 7"/>
          <p:cNvSpPr>
            <a:spLocks noChangeShapeType="1"/>
          </p:cNvSpPr>
          <p:nvPr/>
        </p:nvSpPr>
        <p:spPr bwMode="auto">
          <a:xfrm>
            <a:off x="900113" y="1071563"/>
            <a:ext cx="8243887" cy="0"/>
          </a:xfrm>
          <a:prstGeom prst="line">
            <a:avLst/>
          </a:prstGeom>
          <a:noFill/>
          <a:ln w="19050">
            <a:solidFill>
              <a:srgbClr val="A6A8AA"/>
            </a:solidFill>
            <a:round/>
            <a:headEnd/>
            <a:tailEnd/>
          </a:ln>
          <a:effectLst/>
        </p:spPr>
        <p:txBody>
          <a:bodyPr/>
          <a:lstStyle/>
          <a:p>
            <a:pPr>
              <a:defRPr/>
            </a:pPr>
            <a:endParaRPr lang="de-DE">
              <a:latin typeface="Arial" pitchFamily="34" charset="0"/>
            </a:endParaRPr>
          </a:p>
        </p:txBody>
      </p:sp>
      <p:sp>
        <p:nvSpPr>
          <p:cNvPr id="1044" name="Rectangle 20"/>
          <p:cNvSpPr>
            <a:spLocks noChangeArrowheads="1"/>
          </p:cNvSpPr>
          <p:nvPr/>
        </p:nvSpPr>
        <p:spPr bwMode="auto">
          <a:xfrm>
            <a:off x="0" y="6500813"/>
            <a:ext cx="9144000" cy="357187"/>
          </a:xfrm>
          <a:prstGeom prst="rect">
            <a:avLst/>
          </a:prstGeom>
          <a:noFill/>
          <a:ln w="9525">
            <a:noFill/>
            <a:miter lim="800000"/>
            <a:headEnd/>
            <a:tailEnd/>
          </a:ln>
          <a:effectLst/>
        </p:spPr>
        <p:txBody>
          <a:bodyPr anchor="ctr"/>
          <a:lstStyle/>
          <a:p>
            <a:pPr algn="ctr">
              <a:defRPr/>
            </a:pPr>
            <a:r>
              <a:rPr lang="de-AT" dirty="0" smtClean="0">
                <a:solidFill>
                  <a:srgbClr val="A6A8AA"/>
                </a:solidFill>
                <a:latin typeface="Calibri" pitchFamily="34" charset="0"/>
              </a:rPr>
              <a:t>2014 </a:t>
            </a:r>
            <a:r>
              <a:rPr lang="de-AT" dirty="0">
                <a:solidFill>
                  <a:srgbClr val="A6A8AA"/>
                </a:solidFill>
                <a:latin typeface="Calibri" pitchFamily="34" charset="0"/>
              </a:rPr>
              <a:t>– </a:t>
            </a:r>
            <a:r>
              <a:rPr lang="de-AT" dirty="0" smtClean="0">
                <a:solidFill>
                  <a:srgbClr val="A6A8AA"/>
                </a:solidFill>
                <a:latin typeface="Calibri" pitchFamily="34" charset="0"/>
              </a:rPr>
              <a:t>Meeting </a:t>
            </a:r>
            <a:r>
              <a:rPr lang="de-AT" dirty="0" err="1" smtClean="0">
                <a:solidFill>
                  <a:srgbClr val="A6A8AA"/>
                </a:solidFill>
                <a:latin typeface="Calibri" pitchFamily="34" charset="0"/>
              </a:rPr>
              <a:t>Slovak</a:t>
            </a:r>
            <a:r>
              <a:rPr lang="de-AT" dirty="0" smtClean="0">
                <a:solidFill>
                  <a:srgbClr val="A6A8AA"/>
                </a:solidFill>
                <a:latin typeface="Calibri" pitchFamily="34" charset="0"/>
              </a:rPr>
              <a:t> RO Society / Georg – FFF </a:t>
            </a:r>
            <a:r>
              <a:rPr lang="de-AT" dirty="0" err="1" smtClean="0">
                <a:solidFill>
                  <a:srgbClr val="A6A8AA"/>
                </a:solidFill>
                <a:latin typeface="Calibri" pitchFamily="34" charset="0"/>
              </a:rPr>
              <a:t>beams</a:t>
            </a:r>
            <a:endParaRPr lang="de-AT" dirty="0">
              <a:solidFill>
                <a:srgbClr val="A6A8AA"/>
              </a:solidFill>
              <a:latin typeface="Calibri" pitchFamily="34" charset="0"/>
            </a:endParaRPr>
          </a:p>
        </p:txBody>
      </p:sp>
      <p:sp>
        <p:nvSpPr>
          <p:cNvPr id="9" name="Foliennummernplatzhalter 8"/>
          <p:cNvSpPr>
            <a:spLocks noGrp="1"/>
          </p:cNvSpPr>
          <p:nvPr>
            <p:ph type="sldNum" sz="quarter" idx="4"/>
          </p:nvPr>
        </p:nvSpPr>
        <p:spPr>
          <a:xfrm>
            <a:off x="8501063" y="6500813"/>
            <a:ext cx="561975" cy="357187"/>
          </a:xfrm>
          <a:prstGeom prst="rect">
            <a:avLst/>
          </a:prstGeom>
        </p:spPr>
        <p:txBody>
          <a:bodyPr vert="horz" lIns="91440" tIns="45720" rIns="91440" bIns="45720" rtlCol="0" anchor="ctr"/>
          <a:lstStyle>
            <a:lvl1pPr algn="r">
              <a:defRPr sz="1200">
                <a:solidFill>
                  <a:schemeClr val="tx1">
                    <a:tint val="75000"/>
                  </a:schemeClr>
                </a:solidFill>
                <a:latin typeface="+mj-lt"/>
              </a:defRPr>
            </a:lvl1pPr>
          </a:lstStyle>
          <a:p>
            <a:pPr>
              <a:defRPr/>
            </a:pPr>
            <a:fld id="{ADD5F761-AD6C-4740-86C9-4A930C9B57E8}" type="slidenum">
              <a:rPr lang="de-DE"/>
              <a:pPr>
                <a:defRPr/>
              </a:pPr>
              <a:t>‹Nr.›</a:t>
            </a:fld>
            <a:endParaRPr lang="de-DE" dirty="0"/>
          </a:p>
        </p:txBody>
      </p:sp>
      <p:pic>
        <p:nvPicPr>
          <p:cNvPr id="29705" name="Grafik 12" descr="radonc_logo_300dpi_cut_woBG.png"/>
          <p:cNvPicPr>
            <a:picLocks noChangeAspect="1"/>
          </p:cNvPicPr>
          <p:nvPr/>
        </p:nvPicPr>
        <p:blipFill>
          <a:blip r:embed="rId9" cstate="print"/>
          <a:srcRect/>
          <a:stretch>
            <a:fillRect/>
          </a:stretch>
        </p:blipFill>
        <p:spPr bwMode="auto">
          <a:xfrm>
            <a:off x="82550" y="6540500"/>
            <a:ext cx="392113" cy="28733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56" r:id="rId6"/>
  </p:sldLayoutIdLst>
  <p:hf hdr="0" dt="0"/>
  <p:txStyles>
    <p:titleStyle>
      <a:lvl1pPr algn="l" rtl="0" eaLnBrk="0" fontAlgn="base" hangingPunct="0">
        <a:spcBef>
          <a:spcPct val="0"/>
        </a:spcBef>
        <a:spcAft>
          <a:spcPct val="0"/>
        </a:spcAft>
        <a:defRPr sz="3200" b="1">
          <a:solidFill>
            <a:srgbClr val="0C529D"/>
          </a:solidFill>
          <a:latin typeface="+mj-lt"/>
          <a:ea typeface="+mj-ea"/>
          <a:cs typeface="+mj-cs"/>
        </a:defRPr>
      </a:lvl1pPr>
      <a:lvl2pPr algn="l" rtl="0" eaLnBrk="0" fontAlgn="base" hangingPunct="0">
        <a:spcBef>
          <a:spcPct val="0"/>
        </a:spcBef>
        <a:spcAft>
          <a:spcPct val="0"/>
        </a:spcAft>
        <a:defRPr sz="3200" b="1">
          <a:solidFill>
            <a:srgbClr val="0C529D"/>
          </a:solidFill>
          <a:latin typeface="Calibri" pitchFamily="34" charset="0"/>
        </a:defRPr>
      </a:lvl2pPr>
      <a:lvl3pPr algn="l" rtl="0" eaLnBrk="0" fontAlgn="base" hangingPunct="0">
        <a:spcBef>
          <a:spcPct val="0"/>
        </a:spcBef>
        <a:spcAft>
          <a:spcPct val="0"/>
        </a:spcAft>
        <a:defRPr sz="3200" b="1">
          <a:solidFill>
            <a:srgbClr val="0C529D"/>
          </a:solidFill>
          <a:latin typeface="Calibri" pitchFamily="34" charset="0"/>
        </a:defRPr>
      </a:lvl3pPr>
      <a:lvl4pPr algn="l" rtl="0" eaLnBrk="0" fontAlgn="base" hangingPunct="0">
        <a:spcBef>
          <a:spcPct val="0"/>
        </a:spcBef>
        <a:spcAft>
          <a:spcPct val="0"/>
        </a:spcAft>
        <a:defRPr sz="3200" b="1">
          <a:solidFill>
            <a:srgbClr val="0C529D"/>
          </a:solidFill>
          <a:latin typeface="Calibri" pitchFamily="34" charset="0"/>
        </a:defRPr>
      </a:lvl4pPr>
      <a:lvl5pPr algn="l" rtl="0" eaLnBrk="0" fontAlgn="base" hangingPunct="0">
        <a:spcBef>
          <a:spcPct val="0"/>
        </a:spcBef>
        <a:spcAft>
          <a:spcPct val="0"/>
        </a:spcAft>
        <a:defRPr sz="3200" b="1">
          <a:solidFill>
            <a:srgbClr val="0C529D"/>
          </a:solidFill>
          <a:latin typeface="Calibri" pitchFamily="34" charset="0"/>
        </a:defRPr>
      </a:lvl5pPr>
      <a:lvl6pPr marL="457200" algn="l" rtl="0" fontAlgn="base">
        <a:spcBef>
          <a:spcPct val="0"/>
        </a:spcBef>
        <a:spcAft>
          <a:spcPct val="0"/>
        </a:spcAft>
        <a:defRPr sz="2400" b="1">
          <a:solidFill>
            <a:srgbClr val="0C529D"/>
          </a:solidFill>
          <a:latin typeface="Calibri" pitchFamily="34" charset="0"/>
        </a:defRPr>
      </a:lvl6pPr>
      <a:lvl7pPr marL="914400" algn="l" rtl="0" fontAlgn="base">
        <a:spcBef>
          <a:spcPct val="0"/>
        </a:spcBef>
        <a:spcAft>
          <a:spcPct val="0"/>
        </a:spcAft>
        <a:defRPr sz="2400" b="1">
          <a:solidFill>
            <a:srgbClr val="0C529D"/>
          </a:solidFill>
          <a:latin typeface="Calibri" pitchFamily="34" charset="0"/>
        </a:defRPr>
      </a:lvl7pPr>
      <a:lvl8pPr marL="1371600" algn="l" rtl="0" fontAlgn="base">
        <a:spcBef>
          <a:spcPct val="0"/>
        </a:spcBef>
        <a:spcAft>
          <a:spcPct val="0"/>
        </a:spcAft>
        <a:defRPr sz="2400" b="1">
          <a:solidFill>
            <a:srgbClr val="0C529D"/>
          </a:solidFill>
          <a:latin typeface="Calibri" pitchFamily="34" charset="0"/>
        </a:defRPr>
      </a:lvl8pPr>
      <a:lvl9pPr marL="1828800" algn="l" rtl="0" fontAlgn="base">
        <a:spcBef>
          <a:spcPct val="0"/>
        </a:spcBef>
        <a:spcAft>
          <a:spcPct val="0"/>
        </a:spcAft>
        <a:defRPr sz="2400" b="1">
          <a:solidFill>
            <a:srgbClr val="0C529D"/>
          </a:solidFill>
          <a:latin typeface="Calibri" pitchFamily="34" charset="0"/>
        </a:defRPr>
      </a:lvl9pPr>
    </p:titleStyle>
    <p:bodyStyle>
      <a:lvl1pPr marL="342900" indent="-342900" algn="l" rtl="0" eaLnBrk="0" fontAlgn="base" hangingPunct="0">
        <a:lnSpc>
          <a:spcPct val="130000"/>
        </a:lnSpc>
        <a:spcBef>
          <a:spcPct val="20000"/>
        </a:spcBef>
        <a:spcAft>
          <a:spcPct val="0"/>
        </a:spcAft>
        <a:buClr>
          <a:srgbClr val="0C529D"/>
        </a:buClr>
        <a:buSzPct val="110000"/>
        <a:buChar char="•"/>
        <a:defRPr sz="2400">
          <a:solidFill>
            <a:schemeClr val="tx1"/>
          </a:solidFill>
          <a:latin typeface="+mn-lt"/>
          <a:ea typeface="+mn-ea"/>
          <a:cs typeface="+mn-cs"/>
        </a:defRPr>
      </a:lvl1pPr>
      <a:lvl2pPr marL="742950" indent="-285750" algn="l" rtl="0" eaLnBrk="0" fontAlgn="base" hangingPunct="0">
        <a:lnSpc>
          <a:spcPct val="130000"/>
        </a:lnSpc>
        <a:spcBef>
          <a:spcPct val="20000"/>
        </a:spcBef>
        <a:spcAft>
          <a:spcPct val="0"/>
        </a:spcAft>
        <a:buClr>
          <a:srgbClr val="0C529D"/>
        </a:buClr>
        <a:buSzPct val="80000"/>
        <a:buFont typeface="Wingdings" pitchFamily="2" charset="2"/>
        <a:buChar char=""/>
        <a:defRPr lang="en-GB" sz="2200" dirty="0">
          <a:solidFill>
            <a:schemeClr val="tx1"/>
          </a:solidFill>
          <a:latin typeface="+mn-lt"/>
        </a:defRPr>
      </a:lvl2pPr>
      <a:lvl3pPr marL="1143000" indent="-228600" algn="l" rtl="0" eaLnBrk="0" fontAlgn="base" hangingPunct="0">
        <a:lnSpc>
          <a:spcPct val="130000"/>
        </a:lnSpc>
        <a:spcBef>
          <a:spcPct val="20000"/>
        </a:spcBef>
        <a:spcAft>
          <a:spcPct val="0"/>
        </a:spcAft>
        <a:buClr>
          <a:srgbClr val="0C529D"/>
        </a:buClr>
        <a:buSzPct val="70000"/>
        <a:buFont typeface="Courier New" pitchFamily="49" charset="0"/>
        <a:buChar char="o"/>
        <a:defRPr lang="en-GB" sz="2200" dirty="0">
          <a:solidFill>
            <a:schemeClr val="tx1"/>
          </a:solidFill>
          <a:latin typeface="+mn-lt"/>
        </a:defRPr>
      </a:lvl3pPr>
      <a:lvl4pPr marL="1600200" indent="-228600" algn="l" rtl="0" eaLnBrk="0" fontAlgn="base" hangingPunct="0">
        <a:lnSpc>
          <a:spcPct val="130000"/>
        </a:lnSpc>
        <a:spcBef>
          <a:spcPct val="20000"/>
        </a:spcBef>
        <a:spcAft>
          <a:spcPct val="0"/>
        </a:spcAft>
        <a:buClr>
          <a:srgbClr val="0C529D"/>
        </a:buClr>
        <a:buChar char="•"/>
        <a:defRPr sz="2200">
          <a:solidFill>
            <a:schemeClr val="tx1"/>
          </a:solidFill>
          <a:latin typeface="+mn-lt"/>
        </a:defRPr>
      </a:lvl4pPr>
      <a:lvl5pPr marL="2057400" indent="-228600" algn="l" rtl="0" eaLnBrk="0" fontAlgn="base" hangingPunct="0">
        <a:lnSpc>
          <a:spcPct val="130000"/>
        </a:lnSpc>
        <a:spcBef>
          <a:spcPct val="20000"/>
        </a:spcBef>
        <a:spcAft>
          <a:spcPct val="0"/>
        </a:spcAft>
        <a:buClr>
          <a:srgbClr val="0C529D"/>
        </a:buClr>
        <a:buChar char="•"/>
        <a:defRPr sz="2200">
          <a:solidFill>
            <a:schemeClr val="tx1"/>
          </a:solidFill>
          <a:latin typeface="+mn-lt"/>
        </a:defRPr>
      </a:lvl5pPr>
      <a:lvl6pPr marL="2514600" indent="-228600" algn="l" rtl="0" fontAlgn="base">
        <a:lnSpc>
          <a:spcPct val="130000"/>
        </a:lnSpc>
        <a:spcBef>
          <a:spcPct val="20000"/>
        </a:spcBef>
        <a:spcAft>
          <a:spcPct val="0"/>
        </a:spcAft>
        <a:buClr>
          <a:srgbClr val="0C529D"/>
        </a:buClr>
        <a:buChar char="•"/>
        <a:defRPr sz="1400">
          <a:solidFill>
            <a:schemeClr val="tx1"/>
          </a:solidFill>
          <a:latin typeface="+mn-lt"/>
        </a:defRPr>
      </a:lvl6pPr>
      <a:lvl7pPr marL="2971800" indent="-228600" algn="l" rtl="0" fontAlgn="base">
        <a:lnSpc>
          <a:spcPct val="130000"/>
        </a:lnSpc>
        <a:spcBef>
          <a:spcPct val="20000"/>
        </a:spcBef>
        <a:spcAft>
          <a:spcPct val="0"/>
        </a:spcAft>
        <a:buClr>
          <a:srgbClr val="0C529D"/>
        </a:buClr>
        <a:buChar char="•"/>
        <a:defRPr sz="1400">
          <a:solidFill>
            <a:schemeClr val="tx1"/>
          </a:solidFill>
          <a:latin typeface="+mn-lt"/>
        </a:defRPr>
      </a:lvl7pPr>
      <a:lvl8pPr marL="3429000" indent="-228600" algn="l" rtl="0" fontAlgn="base">
        <a:lnSpc>
          <a:spcPct val="130000"/>
        </a:lnSpc>
        <a:spcBef>
          <a:spcPct val="20000"/>
        </a:spcBef>
        <a:spcAft>
          <a:spcPct val="0"/>
        </a:spcAft>
        <a:buClr>
          <a:srgbClr val="0C529D"/>
        </a:buClr>
        <a:buChar char="•"/>
        <a:defRPr sz="1400">
          <a:solidFill>
            <a:schemeClr val="tx1"/>
          </a:solidFill>
          <a:latin typeface="+mn-lt"/>
        </a:defRPr>
      </a:lvl8pPr>
      <a:lvl9pPr marL="3886200" indent="-228600" algn="l" rtl="0" fontAlgn="base">
        <a:lnSpc>
          <a:spcPct val="130000"/>
        </a:lnSpc>
        <a:spcBef>
          <a:spcPct val="20000"/>
        </a:spcBef>
        <a:spcAft>
          <a:spcPct val="0"/>
        </a:spcAft>
        <a:buClr>
          <a:srgbClr val="0C529D"/>
        </a:buClr>
        <a:buChar char="•"/>
        <a:defRPr sz="14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png"/><Relationship Id="rId6" Type="http://schemas.openxmlformats.org/officeDocument/2006/relationships/image" Target="../media/image32.png"/><Relationship Id="rId7" Type="http://schemas.openxmlformats.org/officeDocument/2006/relationships/image" Target="../media/image33.png"/><Relationship Id="rId1" Type="http://schemas.openxmlformats.org/officeDocument/2006/relationships/slideLayout" Target="../slideLayouts/slideLayout5.xml"/><Relationship Id="rId2" Type="http://schemas.openxmlformats.org/officeDocument/2006/relationships/notesSlide" Target="../notesSlides/notesSlide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5" Type="http://schemas.openxmlformats.org/officeDocument/2006/relationships/image" Target="../media/image37.png"/><Relationship Id="rId6" Type="http://schemas.openxmlformats.org/officeDocument/2006/relationships/image" Target="../media/image38.png"/><Relationship Id="rId7" Type="http://schemas.openxmlformats.org/officeDocument/2006/relationships/image" Target="../media/image39.png"/><Relationship Id="rId8" Type="http://schemas.openxmlformats.org/officeDocument/2006/relationships/image" Target="../media/image40.png"/><Relationship Id="rId9" Type="http://schemas.openxmlformats.org/officeDocument/2006/relationships/image" Target="../media/image41.png"/><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4" Type="http://schemas.openxmlformats.org/officeDocument/2006/relationships/image" Target="../media/image42.png"/><Relationship Id="rId1" Type="http://schemas.microsoft.com/office/2007/relationships/media" Target="../media/media1.wmv"/><Relationship Id="rId2" Type="http://schemas.openxmlformats.org/officeDocument/2006/relationships/video" Target="../media/media1.wmv"/></Relationships>
</file>

<file path=ppt/slides/_rels/slide14.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4.png"/><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4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46.png"/></Relationships>
</file>

<file path=ppt/slides/_rels/slide17.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48.png"/><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18.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1.png"/><Relationship Id="rId1" Type="http://schemas.openxmlformats.org/officeDocument/2006/relationships/slideLayout" Target="../slideLayouts/slideLayout6.xml"/><Relationship Id="rId2" Type="http://schemas.openxmlformats.org/officeDocument/2006/relationships/image" Target="../media/image4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52.jpeg"/><Relationship Id="rId3" Type="http://schemas.openxmlformats.org/officeDocument/2006/relationships/image" Target="../media/image53.jpeg"/></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png"/><Relationship Id="rId1" Type="http://schemas.openxmlformats.org/officeDocument/2006/relationships/slideLayout" Target="../slideLayouts/slideLayout6.xml"/><Relationship Id="rId2" Type="http://schemas.openxmlformats.org/officeDocument/2006/relationships/image" Target="../media/image8.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4.jpeg"/><Relationship Id="rId3" Type="http://schemas.openxmlformats.org/officeDocument/2006/relationships/image" Target="../media/image55.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56.jpeg"/></Relationships>
</file>

<file path=ppt/slides/_rels/slide22.xml.rels><?xml version="1.0" encoding="UTF-8" standalone="yes"?>
<Relationships xmlns="http://schemas.openxmlformats.org/package/2006/relationships"><Relationship Id="rId3" Type="http://schemas.openxmlformats.org/officeDocument/2006/relationships/image" Target="../media/image57.jpeg"/><Relationship Id="rId4" Type="http://schemas.openxmlformats.org/officeDocument/2006/relationships/image" Target="../media/image58.png"/><Relationship Id="rId5" Type="http://schemas.openxmlformats.org/officeDocument/2006/relationships/image" Target="../media/image59.png"/><Relationship Id="rId6" Type="http://schemas.openxmlformats.org/officeDocument/2006/relationships/image" Target="../media/image60.png"/><Relationship Id="rId7" Type="http://schemas.openxmlformats.org/officeDocument/2006/relationships/image" Target="../media/image61.png"/><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_rels/slide23.xml.rels><?xml version="1.0" encoding="UTF-8" standalone="yes"?>
<Relationships xmlns="http://schemas.openxmlformats.org/package/2006/relationships"><Relationship Id="rId3" Type="http://schemas.openxmlformats.org/officeDocument/2006/relationships/image" Target="../media/image63.png"/><Relationship Id="rId4" Type="http://schemas.openxmlformats.org/officeDocument/2006/relationships/image" Target="../media/image64.png"/><Relationship Id="rId1" Type="http://schemas.openxmlformats.org/officeDocument/2006/relationships/slideLayout" Target="../slideLayouts/slideLayout5.xml"/><Relationship Id="rId2" Type="http://schemas.openxmlformats.org/officeDocument/2006/relationships/image" Target="../media/image6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5.jpeg"/><Relationship Id="rId3" Type="http://schemas.openxmlformats.org/officeDocument/2006/relationships/image" Target="../media/image66.png"/></Relationships>
</file>

<file path=ppt/slides/_rels/slide25.xml.rels><?xml version="1.0" encoding="UTF-8" standalone="yes"?>
<Relationships xmlns="http://schemas.openxmlformats.org/package/2006/relationships"><Relationship Id="rId9" Type="http://schemas.openxmlformats.org/officeDocument/2006/relationships/image" Target="../media/image74.jpeg"/><Relationship Id="rId20" Type="http://schemas.openxmlformats.org/officeDocument/2006/relationships/image" Target="../media/image85.jpeg"/><Relationship Id="rId21" Type="http://schemas.openxmlformats.org/officeDocument/2006/relationships/image" Target="../media/image86.jpeg"/><Relationship Id="rId22" Type="http://schemas.openxmlformats.org/officeDocument/2006/relationships/image" Target="../media/image87.jpeg"/><Relationship Id="rId23" Type="http://schemas.openxmlformats.org/officeDocument/2006/relationships/image" Target="../media/image88.jpeg"/><Relationship Id="rId24" Type="http://schemas.openxmlformats.org/officeDocument/2006/relationships/image" Target="../media/image89.jpeg"/><Relationship Id="rId25" Type="http://schemas.openxmlformats.org/officeDocument/2006/relationships/image" Target="../media/image90.jpeg"/><Relationship Id="rId26" Type="http://schemas.openxmlformats.org/officeDocument/2006/relationships/image" Target="../media/image91.jpeg"/><Relationship Id="rId27" Type="http://schemas.openxmlformats.org/officeDocument/2006/relationships/image" Target="../media/image92.jpeg"/><Relationship Id="rId28" Type="http://schemas.openxmlformats.org/officeDocument/2006/relationships/image" Target="../media/image93.jpeg"/><Relationship Id="rId29" Type="http://schemas.openxmlformats.org/officeDocument/2006/relationships/image" Target="../media/image94.jpeg"/><Relationship Id="rId10" Type="http://schemas.openxmlformats.org/officeDocument/2006/relationships/image" Target="../media/image75.jpeg"/><Relationship Id="rId11" Type="http://schemas.openxmlformats.org/officeDocument/2006/relationships/image" Target="../media/image76.jpeg"/><Relationship Id="rId12" Type="http://schemas.openxmlformats.org/officeDocument/2006/relationships/image" Target="../media/image77.jpeg"/><Relationship Id="rId13" Type="http://schemas.openxmlformats.org/officeDocument/2006/relationships/image" Target="../media/image78.jpeg"/><Relationship Id="rId14" Type="http://schemas.openxmlformats.org/officeDocument/2006/relationships/image" Target="../media/image79.jpeg"/><Relationship Id="rId15" Type="http://schemas.openxmlformats.org/officeDocument/2006/relationships/image" Target="../media/image80.jpeg"/><Relationship Id="rId16" Type="http://schemas.openxmlformats.org/officeDocument/2006/relationships/image" Target="../media/image81.jpeg"/><Relationship Id="rId17" Type="http://schemas.openxmlformats.org/officeDocument/2006/relationships/image" Target="../media/image82.jpeg"/><Relationship Id="rId18" Type="http://schemas.openxmlformats.org/officeDocument/2006/relationships/image" Target="../media/image83.jpeg"/><Relationship Id="rId19" Type="http://schemas.openxmlformats.org/officeDocument/2006/relationships/image" Target="../media/image84.jpeg"/><Relationship Id="rId1" Type="http://schemas.openxmlformats.org/officeDocument/2006/relationships/slideLayout" Target="../slideLayouts/slideLayout2.xml"/><Relationship Id="rId2" Type="http://schemas.openxmlformats.org/officeDocument/2006/relationships/image" Target="../media/image67.jpeg"/><Relationship Id="rId3" Type="http://schemas.openxmlformats.org/officeDocument/2006/relationships/image" Target="../media/image68.png"/><Relationship Id="rId4" Type="http://schemas.openxmlformats.org/officeDocument/2006/relationships/image" Target="../media/image69.jpeg"/><Relationship Id="rId5" Type="http://schemas.openxmlformats.org/officeDocument/2006/relationships/image" Target="../media/image70.jpeg"/><Relationship Id="rId6" Type="http://schemas.openxmlformats.org/officeDocument/2006/relationships/image" Target="../media/image71.jpeg"/><Relationship Id="rId7" Type="http://schemas.openxmlformats.org/officeDocument/2006/relationships/image" Target="../media/image72.jpeg"/><Relationship Id="rId8" Type="http://schemas.openxmlformats.org/officeDocument/2006/relationships/image" Target="../media/image73.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95.jpg"/><Relationship Id="rId3" Type="http://schemas.openxmlformats.org/officeDocument/2006/relationships/image" Target="../media/image96.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97.png"/><Relationship Id="rId4" Type="http://schemas.openxmlformats.org/officeDocument/2006/relationships/image" Target="../media/image98.png"/><Relationship Id="rId1" Type="http://schemas.openxmlformats.org/officeDocument/2006/relationships/slideLayout" Target="../slideLayouts/slideLayout5.xml"/><Relationship Id="rId2" Type="http://schemas.openxmlformats.org/officeDocument/2006/relationships/notesSlide" Target="../notesSlides/notesSlide10.xml"/></Relationships>
</file>

<file path=ppt/slides/_rels/slide29.xml.rels><?xml version="1.0" encoding="UTF-8" standalone="yes"?>
<Relationships xmlns="http://schemas.openxmlformats.org/package/2006/relationships"><Relationship Id="rId3" Type="http://schemas.openxmlformats.org/officeDocument/2006/relationships/image" Target="../media/image97.png"/><Relationship Id="rId4" Type="http://schemas.openxmlformats.org/officeDocument/2006/relationships/image" Target="../media/image98.png"/><Relationship Id="rId1" Type="http://schemas.openxmlformats.org/officeDocument/2006/relationships/slideLayout" Target="../slideLayouts/slideLayout5.xml"/><Relationship Id="rId2" Type="http://schemas.openxmlformats.org/officeDocument/2006/relationships/notesSlide" Target="../notesSlides/notesSlide11.xml"/></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jpeg"/><Relationship Id="rId1" Type="http://schemas.openxmlformats.org/officeDocument/2006/relationships/slideLayout" Target="../slideLayouts/slideLayout5.xml"/><Relationship Id="rId2" Type="http://schemas.openxmlformats.org/officeDocument/2006/relationships/image" Target="../media/image12.jpeg"/></Relationships>
</file>

<file path=ppt/slides/_rels/slide30.xml.rels><?xml version="1.0" encoding="UTF-8" standalone="yes"?>
<Relationships xmlns="http://schemas.openxmlformats.org/package/2006/relationships"><Relationship Id="rId3" Type="http://schemas.openxmlformats.org/officeDocument/2006/relationships/image" Target="../media/image100.png"/><Relationship Id="rId4" Type="http://schemas.openxmlformats.org/officeDocument/2006/relationships/image" Target="../media/image101.png"/><Relationship Id="rId5" Type="http://schemas.openxmlformats.org/officeDocument/2006/relationships/image" Target="../media/image102.png"/><Relationship Id="rId1" Type="http://schemas.openxmlformats.org/officeDocument/2006/relationships/slideLayout" Target="../slideLayouts/slideLayout5.xml"/><Relationship Id="rId2" Type="http://schemas.openxmlformats.org/officeDocument/2006/relationships/image" Target="../media/image99.w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03.jpeg"/><Relationship Id="rId3" Type="http://schemas.openxmlformats.org/officeDocument/2006/relationships/image" Target="../media/image104.jpeg"/></Relationships>
</file>

<file path=ppt/slides/_rels/slide32.xml.rels><?xml version="1.0" encoding="UTF-8" standalone="yes"?>
<Relationships xmlns="http://schemas.openxmlformats.org/package/2006/relationships"><Relationship Id="rId3" Type="http://schemas.openxmlformats.org/officeDocument/2006/relationships/image" Target="../media/image105.jpeg"/><Relationship Id="rId4" Type="http://schemas.openxmlformats.org/officeDocument/2006/relationships/image" Target="../media/image106.jpeg"/><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0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109.jpeg"/><Relationship Id="rId4" Type="http://schemas.openxmlformats.org/officeDocument/2006/relationships/image" Target="../media/image110.jpeg"/><Relationship Id="rId5" Type="http://schemas.openxmlformats.org/officeDocument/2006/relationships/image" Target="../media/image111.jpeg"/><Relationship Id="rId1" Type="http://schemas.openxmlformats.org/officeDocument/2006/relationships/slideLayout" Target="../slideLayouts/slideLayout5.xml"/><Relationship Id="rId2" Type="http://schemas.openxmlformats.org/officeDocument/2006/relationships/image" Target="../media/image108.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13.png"/><Relationship Id="rId3" Type="http://schemas.openxmlformats.org/officeDocument/2006/relationships/image" Target="../media/image114.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15.png"/></Relationships>
</file>

<file path=ppt/slides/_rels/slide39.xml.rels><?xml version="1.0" encoding="UTF-8" standalone="yes"?>
<Relationships xmlns="http://schemas.openxmlformats.org/package/2006/relationships"><Relationship Id="rId3" Type="http://schemas.openxmlformats.org/officeDocument/2006/relationships/image" Target="../media/image117.png"/><Relationship Id="rId4" Type="http://schemas.openxmlformats.org/officeDocument/2006/relationships/image" Target="../media/image118.png"/><Relationship Id="rId5" Type="http://schemas.openxmlformats.org/officeDocument/2006/relationships/image" Target="../media/image119.png"/><Relationship Id="rId6" Type="http://schemas.openxmlformats.org/officeDocument/2006/relationships/image" Target="../media/image120.png"/><Relationship Id="rId1" Type="http://schemas.openxmlformats.org/officeDocument/2006/relationships/slideLayout" Target="../slideLayouts/slideLayout5.xml"/><Relationship Id="rId2" Type="http://schemas.openxmlformats.org/officeDocument/2006/relationships/image" Target="../media/image11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5.jpeg"/><Relationship Id="rId3" Type="http://schemas.openxmlformats.org/officeDocument/2006/relationships/image" Target="../media/image1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21.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123.jpeg"/><Relationship Id="rId4" Type="http://schemas.openxmlformats.org/officeDocument/2006/relationships/image" Target="../media/image124.jpeg"/><Relationship Id="rId5" Type="http://schemas.openxmlformats.org/officeDocument/2006/relationships/image" Target="../media/image125.jpeg"/><Relationship Id="rId6" Type="http://schemas.openxmlformats.org/officeDocument/2006/relationships/image" Target="../media/image126.png"/><Relationship Id="rId1" Type="http://schemas.openxmlformats.org/officeDocument/2006/relationships/slideLayout" Target="../slideLayouts/slideLayout3.xml"/><Relationship Id="rId2" Type="http://schemas.openxmlformats.org/officeDocument/2006/relationships/image" Target="../media/image122.jpeg"/></Relationships>
</file>

<file path=ppt/slides/_rels/slide43.xml.rels><?xml version="1.0" encoding="UTF-8" standalone="yes"?>
<Relationships xmlns="http://schemas.openxmlformats.org/package/2006/relationships"><Relationship Id="rId3" Type="http://schemas.openxmlformats.org/officeDocument/2006/relationships/image" Target="../media/image122.jpeg"/><Relationship Id="rId4" Type="http://schemas.openxmlformats.org/officeDocument/2006/relationships/image" Target="../media/image123.jpeg"/><Relationship Id="rId5" Type="http://schemas.openxmlformats.org/officeDocument/2006/relationships/image" Target="../media/image124.jpeg"/><Relationship Id="rId6" Type="http://schemas.openxmlformats.org/officeDocument/2006/relationships/image" Target="../media/image125.jpeg"/><Relationship Id="rId1" Type="http://schemas.openxmlformats.org/officeDocument/2006/relationships/slideLayout" Target="../slideLayouts/slideLayout3.xml"/><Relationship Id="rId2" Type="http://schemas.openxmlformats.org/officeDocument/2006/relationships/image" Target="../media/image127.png"/></Relationships>
</file>

<file path=ppt/slides/_rels/slide44.xml.rels><?xml version="1.0" encoding="UTF-8" standalone="yes"?>
<Relationships xmlns="http://schemas.openxmlformats.org/package/2006/relationships"><Relationship Id="rId3" Type="http://schemas.openxmlformats.org/officeDocument/2006/relationships/image" Target="../media/image128.jpeg"/><Relationship Id="rId4" Type="http://schemas.openxmlformats.org/officeDocument/2006/relationships/image" Target="../media/image129.png"/><Relationship Id="rId5" Type="http://schemas.openxmlformats.org/officeDocument/2006/relationships/image" Target="../media/image130.wmf"/><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45.xml.rels><?xml version="1.0" encoding="UTF-8" standalone="yes"?>
<Relationships xmlns="http://schemas.openxmlformats.org/package/2006/relationships"><Relationship Id="rId3" Type="http://schemas.openxmlformats.org/officeDocument/2006/relationships/image" Target="../media/image132.jpeg"/><Relationship Id="rId4" Type="http://schemas.openxmlformats.org/officeDocument/2006/relationships/oleObject" Target="../embeddings/oleObject3.bin"/><Relationship Id="rId5" Type="http://schemas.openxmlformats.org/officeDocument/2006/relationships/image" Target="../media/image131.emf"/><Relationship Id="rId6" Type="http://schemas.openxmlformats.org/officeDocument/2006/relationships/image" Target="../media/image133.png"/><Relationship Id="rId7" Type="http://schemas.openxmlformats.org/officeDocument/2006/relationships/image" Target="../media/image134.wmf"/><Relationship Id="rId1" Type="http://schemas.openxmlformats.org/officeDocument/2006/relationships/vmlDrawing" Target="../drawings/vmlDrawing2.vml"/><Relationship Id="rId2"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 Id="rId3" Type="http://schemas.openxmlformats.org/officeDocument/2006/relationships/image" Target="../media/image135.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36.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37.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38.png"/><Relationship Id="rId3" Type="http://schemas.openxmlformats.org/officeDocument/2006/relationships/image" Target="../media/image139.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jpeg"/><Relationship Id="rId1" Type="http://schemas.openxmlformats.org/officeDocument/2006/relationships/slideLayout" Target="../slideLayouts/slideLayout5.xml"/><Relationship Id="rId2" Type="http://schemas.openxmlformats.org/officeDocument/2006/relationships/image" Target="../media/image17.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40.png"/><Relationship Id="rId3" Type="http://schemas.openxmlformats.org/officeDocument/2006/relationships/image" Target="../media/image141.jpeg"/></Relationships>
</file>

<file path=ppt/slides/_rels/slide51.xml.rels><?xml version="1.0" encoding="UTF-8" standalone="yes"?>
<Relationships xmlns="http://schemas.openxmlformats.org/package/2006/relationships"><Relationship Id="rId3" Type="http://schemas.openxmlformats.org/officeDocument/2006/relationships/image" Target="../media/image143.wmf"/><Relationship Id="rId4" Type="http://schemas.openxmlformats.org/officeDocument/2006/relationships/image" Target="../media/image144.wmf"/><Relationship Id="rId1" Type="http://schemas.openxmlformats.org/officeDocument/2006/relationships/slideLayout" Target="../slideLayouts/slideLayout5.xml"/><Relationship Id="rId2" Type="http://schemas.openxmlformats.org/officeDocument/2006/relationships/image" Target="../media/image142.png"/></Relationships>
</file>

<file path=ppt/slides/_rels/slide52.xml.rels><?xml version="1.0" encoding="UTF-8" standalone="yes"?>
<Relationships xmlns="http://schemas.openxmlformats.org/package/2006/relationships"><Relationship Id="rId3" Type="http://schemas.openxmlformats.org/officeDocument/2006/relationships/image" Target="../media/image145.png"/><Relationship Id="rId4" Type="http://schemas.openxmlformats.org/officeDocument/2006/relationships/image" Target="../media/image146.gif"/><Relationship Id="rId1" Type="http://schemas.openxmlformats.org/officeDocument/2006/relationships/slideLayout" Target="../slideLayouts/slideLayout5.xml"/><Relationship Id="rId2" Type="http://schemas.openxmlformats.org/officeDocument/2006/relationships/notesSlide" Target="../notesSlides/notesSlide1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47.jpeg"/><Relationship Id="rId3" Type="http://schemas.openxmlformats.org/officeDocument/2006/relationships/image" Target="../media/image148.jpeg"/></Relationships>
</file>

<file path=ppt/slides/_rels/slide54.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oleObject" Target="../embeddings/oleObject4.bin"/><Relationship Id="rId5" Type="http://schemas.openxmlformats.org/officeDocument/2006/relationships/image" Target="../media/image149.wmf"/><Relationship Id="rId6" Type="http://schemas.openxmlformats.org/officeDocument/2006/relationships/image" Target="../media/image150.jpeg"/><Relationship Id="rId7" Type="http://schemas.openxmlformats.org/officeDocument/2006/relationships/image" Target="../media/image151.jpeg"/><Relationship Id="rId1" Type="http://schemas.openxmlformats.org/officeDocument/2006/relationships/vmlDrawing" Target="../drawings/vmlDrawing3.vml"/><Relationship Id="rId2"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153.png"/><Relationship Id="rId4" Type="http://schemas.openxmlformats.org/officeDocument/2006/relationships/image" Target="../media/image154.png"/><Relationship Id="rId1" Type="http://schemas.openxmlformats.org/officeDocument/2006/relationships/slideLayout" Target="../slideLayouts/slideLayout5.xml"/><Relationship Id="rId2" Type="http://schemas.openxmlformats.org/officeDocument/2006/relationships/image" Target="../media/image152.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55.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56.jpeg"/><Relationship Id="rId3" Type="http://schemas.openxmlformats.org/officeDocument/2006/relationships/image" Target="../media/image157.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17.xml"/><Relationship Id="rId4" Type="http://schemas.openxmlformats.org/officeDocument/2006/relationships/oleObject" Target="../embeddings/oleObject5.bin"/><Relationship Id="rId5" Type="http://schemas.openxmlformats.org/officeDocument/2006/relationships/image" Target="../media/image158.wmf"/><Relationship Id="rId6" Type="http://schemas.openxmlformats.org/officeDocument/2006/relationships/image" Target="../media/image159.png"/><Relationship Id="rId1" Type="http://schemas.openxmlformats.org/officeDocument/2006/relationships/vmlDrawing" Target="../drawings/vmlDrawing4.vml"/><Relationship Id="rId2"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161.png"/><Relationship Id="rId4" Type="http://schemas.openxmlformats.org/officeDocument/2006/relationships/image" Target="../media/image162.png"/><Relationship Id="rId1" Type="http://schemas.openxmlformats.org/officeDocument/2006/relationships/slideLayout" Target="../slideLayouts/slideLayout3.xml"/><Relationship Id="rId2" Type="http://schemas.openxmlformats.org/officeDocument/2006/relationships/image" Target="../media/image160.png"/></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4" Type="http://schemas.openxmlformats.org/officeDocument/2006/relationships/image" Target="../media/image21.png"/><Relationship Id="rId5" Type="http://schemas.openxmlformats.org/officeDocument/2006/relationships/image" Target="../media/image22.jpeg"/><Relationship Id="rId1" Type="http://schemas.openxmlformats.org/officeDocument/2006/relationships/slideLayout" Target="../slideLayouts/slideLayout5.xml"/><Relationship Id="rId2" Type="http://schemas.openxmlformats.org/officeDocument/2006/relationships/notesSlide" Target="../notesSlides/notesSlide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63.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64.png"/></Relationships>
</file>

<file path=ppt/slides/_rels/slide62.xml.rels><?xml version="1.0" encoding="UTF-8" standalone="yes"?>
<Relationships xmlns="http://schemas.openxmlformats.org/package/2006/relationships"><Relationship Id="rId3" Type="http://schemas.openxmlformats.org/officeDocument/2006/relationships/chart" Target="../charts/chart1.xml"/><Relationship Id="rId4" Type="http://schemas.openxmlformats.org/officeDocument/2006/relationships/oleObject" Target="../embeddings/oleObject6.bin"/><Relationship Id="rId5" Type="http://schemas.openxmlformats.org/officeDocument/2006/relationships/image" Target="../media/image165.wmf"/><Relationship Id="rId1" Type="http://schemas.openxmlformats.org/officeDocument/2006/relationships/vmlDrawing" Target="../drawings/vmlDrawing5.vml"/><Relationship Id="rId2"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66.png"/><Relationship Id="rId3" Type="http://schemas.openxmlformats.org/officeDocument/2006/relationships/image" Target="../media/image167.jpe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68.wmf"/></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 Id="rId3" Type="http://schemas.openxmlformats.org/officeDocument/2006/relationships/image" Target="../media/image169.png"/></Relationships>
</file>

<file path=ppt/slides/_rels/slide66.xml.rels><?xml version="1.0" encoding="UTF-8" standalone="yes"?>
<Relationships xmlns="http://schemas.openxmlformats.org/package/2006/relationships"><Relationship Id="rId3" Type="http://schemas.openxmlformats.org/officeDocument/2006/relationships/image" Target="../media/image170.png"/><Relationship Id="rId4" Type="http://schemas.openxmlformats.org/officeDocument/2006/relationships/image" Target="../media/image171.png"/><Relationship Id="rId5" Type="http://schemas.openxmlformats.org/officeDocument/2006/relationships/image" Target="../media/image172.wmf"/><Relationship Id="rId1" Type="http://schemas.openxmlformats.org/officeDocument/2006/relationships/slideLayout" Target="../slideLayouts/slideLayout5.xml"/><Relationship Id="rId2" Type="http://schemas.openxmlformats.org/officeDocument/2006/relationships/notesSlide" Target="../notesSlides/notesSlide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3.png"/><Relationship Id="rId3" Type="http://schemas.openxmlformats.org/officeDocument/2006/relationships/image" Target="../media/image2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5.jpeg"/><Relationship Id="rId3"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oleObject" Target="../embeddings/oleObject1.bin"/><Relationship Id="rId5" Type="http://schemas.openxmlformats.org/officeDocument/2006/relationships/image" Target="../media/image27.png"/><Relationship Id="rId6" Type="http://schemas.openxmlformats.org/officeDocument/2006/relationships/oleObject" Target="../embeddings/oleObject2.bin"/><Relationship Id="rId7" Type="http://schemas.openxmlformats.org/officeDocument/2006/relationships/image" Target="../media/image28.png"/><Relationship Id="rId1" Type="http://schemas.openxmlformats.org/officeDocument/2006/relationships/vmlDrawing" Target="../drawings/vmlDrawing1.vml"/><Relationship Id="rId2"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Grp="1" noChangeArrowheads="1"/>
          </p:cNvSpPr>
          <p:nvPr>
            <p:ph type="ctrTitle"/>
          </p:nvPr>
        </p:nvSpPr>
        <p:spPr>
          <a:solidFill>
            <a:srgbClr val="FFFFFF"/>
          </a:solidFill>
        </p:spPr>
        <p:txBody>
          <a:bodyPr/>
          <a:lstStyle/>
          <a:p>
            <a:pPr algn="r" eaLnBrk="1" hangingPunct="1">
              <a:defRPr/>
            </a:pPr>
            <a:r>
              <a:rPr lang="en-US" sz="4000" dirty="0" smtClean="0"/>
              <a:t>Flattening filter free photon beams</a:t>
            </a:r>
            <a:br>
              <a:rPr lang="en-US" sz="4000" dirty="0" smtClean="0"/>
            </a:br>
            <a:r>
              <a:rPr lang="en-US" sz="2800" dirty="0" smtClean="0">
                <a:solidFill>
                  <a:srgbClr val="A50021"/>
                </a:solidFill>
              </a:rPr>
              <a:t>Dosimetric characteristics and clinical implications</a:t>
            </a:r>
          </a:p>
        </p:txBody>
      </p:sp>
      <p:sp>
        <p:nvSpPr>
          <p:cNvPr id="2" name="Rectangle 5"/>
          <p:cNvSpPr>
            <a:spLocks noGrp="1" noChangeArrowheads="1"/>
          </p:cNvSpPr>
          <p:nvPr>
            <p:ph type="subTitle" idx="1"/>
          </p:nvPr>
        </p:nvSpPr>
        <p:spPr>
          <a:xfrm>
            <a:off x="342901" y="3851275"/>
            <a:ext cx="8326438" cy="1917700"/>
          </a:xfrm>
          <a:solidFill>
            <a:srgbClr val="FFFFFF"/>
          </a:solidFill>
        </p:spPr>
        <p:txBody>
          <a:bodyPr/>
          <a:lstStyle/>
          <a:p>
            <a:r>
              <a:rPr lang="de-DE" dirty="0" smtClean="0"/>
              <a:t>Dietmar Georg</a:t>
            </a:r>
            <a:r>
              <a:rPr lang="de-DE" baseline="30000" dirty="0" smtClean="0"/>
              <a:t>1,2</a:t>
            </a:r>
            <a:endParaRPr lang="de-DE" dirty="0"/>
          </a:p>
          <a:p>
            <a:r>
              <a:rPr lang="de-DE" sz="1800" baseline="30000" dirty="0" smtClean="0"/>
              <a:t>1</a:t>
            </a:r>
            <a:r>
              <a:rPr lang="de-DE" sz="1800" dirty="0" smtClean="0"/>
              <a:t>Division Medical Radiation </a:t>
            </a:r>
            <a:r>
              <a:rPr lang="de-DE" sz="1800" dirty="0" err="1" smtClean="0"/>
              <a:t>Physics</a:t>
            </a:r>
            <a:r>
              <a:rPr lang="de-DE" sz="1800" dirty="0" smtClean="0"/>
              <a:t>, Department </a:t>
            </a:r>
            <a:r>
              <a:rPr lang="de-DE" sz="1800" dirty="0" err="1" smtClean="0"/>
              <a:t>of</a:t>
            </a:r>
            <a:r>
              <a:rPr lang="de-DE" sz="1800" dirty="0" smtClean="0"/>
              <a:t> Radiation </a:t>
            </a:r>
            <a:r>
              <a:rPr lang="de-DE" sz="1800" dirty="0" err="1" smtClean="0"/>
              <a:t>Oncology</a:t>
            </a:r>
            <a:r>
              <a:rPr lang="de-DE" sz="1800" dirty="0" smtClean="0"/>
              <a:t> </a:t>
            </a:r>
          </a:p>
          <a:p>
            <a:pPr marL="378000">
              <a:lnSpc>
                <a:spcPct val="120000"/>
              </a:lnSpc>
              <a:spcBef>
                <a:spcPts val="0"/>
              </a:spcBef>
            </a:pPr>
            <a:r>
              <a:rPr lang="de-DE" sz="1800" dirty="0" smtClean="0"/>
              <a:t> </a:t>
            </a:r>
            <a:r>
              <a:rPr lang="de-DE" sz="1800" baseline="30000" dirty="0" smtClean="0"/>
              <a:t>2</a:t>
            </a:r>
            <a:r>
              <a:rPr lang="de-DE" sz="1800" dirty="0" smtClean="0"/>
              <a:t>Christian Doppler Laboratory </a:t>
            </a:r>
            <a:r>
              <a:rPr lang="de-DE" sz="1800" dirty="0" err="1" smtClean="0"/>
              <a:t>for</a:t>
            </a:r>
            <a:r>
              <a:rPr lang="de-DE" sz="1800" dirty="0" smtClean="0"/>
              <a:t> Medical Radiation Research </a:t>
            </a:r>
            <a:r>
              <a:rPr lang="de-DE" sz="1800" dirty="0" err="1" smtClean="0"/>
              <a:t>for</a:t>
            </a:r>
            <a:r>
              <a:rPr lang="de-DE" sz="1800" dirty="0" smtClean="0"/>
              <a:t> Radiation Oncology</a:t>
            </a:r>
          </a:p>
          <a:p>
            <a:pPr marL="378000">
              <a:lnSpc>
                <a:spcPct val="120000"/>
              </a:lnSpc>
              <a:spcBef>
                <a:spcPts val="0"/>
              </a:spcBef>
            </a:pPr>
            <a:r>
              <a:rPr lang="de-DE" sz="1800" dirty="0"/>
              <a:t>Medical </a:t>
            </a:r>
            <a:r>
              <a:rPr lang="de-DE" sz="1800" dirty="0" smtClean="0"/>
              <a:t>University </a:t>
            </a:r>
            <a:r>
              <a:rPr lang="de-DE" sz="1800" dirty="0"/>
              <a:t>Vienna &amp; AKH Wien</a:t>
            </a:r>
          </a:p>
          <a:p>
            <a:r>
              <a:rPr lang="de-DE" sz="1800" dirty="0" smtClean="0"/>
              <a:t> </a:t>
            </a:r>
            <a:endParaRPr lang="de-DE" dirty="0" smtClean="0"/>
          </a:p>
        </p:txBody>
      </p:sp>
      <p:sp>
        <p:nvSpPr>
          <p:cNvPr id="12291" name="Rectangle 9"/>
          <p:cNvSpPr>
            <a:spLocks noChangeArrowheads="1"/>
          </p:cNvSpPr>
          <p:nvPr/>
        </p:nvSpPr>
        <p:spPr bwMode="auto">
          <a:xfrm>
            <a:off x="2794000" y="330200"/>
            <a:ext cx="4314825" cy="133350"/>
          </a:xfrm>
          <a:prstGeom prst="rect">
            <a:avLst/>
          </a:prstGeom>
          <a:solidFill>
            <a:schemeClr val="bg1"/>
          </a:solidFill>
          <a:ln w="9525">
            <a:solidFill>
              <a:schemeClr val="bg1"/>
            </a:solidFill>
            <a:miter lim="800000"/>
            <a:headEnd/>
            <a:tailEnd/>
          </a:ln>
        </p:spPr>
        <p:txBody>
          <a:bodyPr wrap="none" anchor="ctr"/>
          <a:lstStyle/>
          <a:p>
            <a:endParaRPr lang="de-DE"/>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oliennummernplatzhalter 3"/>
          <p:cNvSpPr>
            <a:spLocks noGrp="1"/>
          </p:cNvSpPr>
          <p:nvPr>
            <p:ph type="sldNum" sz="quarter" idx="10"/>
          </p:nvPr>
        </p:nvSpPr>
        <p:spPr/>
        <p:txBody>
          <a:bodyPr/>
          <a:lstStyle/>
          <a:p>
            <a:pPr>
              <a:defRPr/>
            </a:pPr>
            <a:fld id="{AA3415AF-46F4-4510-8CB5-C2256884D763}" type="slidenum">
              <a:rPr lang="de-AT"/>
              <a:pPr>
                <a:defRPr/>
              </a:pPr>
              <a:t>10</a:t>
            </a:fld>
            <a:endParaRPr lang="de-AT"/>
          </a:p>
        </p:txBody>
      </p:sp>
      <p:sp>
        <p:nvSpPr>
          <p:cNvPr id="48130" name="Rectangle 2"/>
          <p:cNvSpPr>
            <a:spLocks noGrp="1" noChangeArrowheads="1"/>
          </p:cNvSpPr>
          <p:nvPr>
            <p:ph type="title"/>
          </p:nvPr>
        </p:nvSpPr>
        <p:spPr/>
        <p:txBody>
          <a:bodyPr/>
          <a:lstStyle/>
          <a:p>
            <a:r>
              <a:rPr lang="de-AT" smtClean="0"/>
              <a:t>Cranial SRT – FF vs. FFF</a:t>
            </a:r>
          </a:p>
        </p:txBody>
      </p:sp>
      <p:graphicFrame>
        <p:nvGraphicFramePr>
          <p:cNvPr id="36915" name="Group 51"/>
          <p:cNvGraphicFramePr>
            <a:graphicFrameLocks noGrp="1"/>
          </p:cNvGraphicFramePr>
          <p:nvPr>
            <p:ph idx="1"/>
          </p:nvPr>
        </p:nvGraphicFramePr>
        <p:xfrm>
          <a:off x="111125" y="5014913"/>
          <a:ext cx="8924925" cy="1371918"/>
        </p:xfrm>
        <a:graphic>
          <a:graphicData uri="http://schemas.openxmlformats.org/drawingml/2006/table">
            <a:tbl>
              <a:tblPr/>
              <a:tblGrid>
                <a:gridCol w="1181100"/>
                <a:gridCol w="1263650"/>
                <a:gridCol w="1795463"/>
                <a:gridCol w="1747837"/>
                <a:gridCol w="1374775"/>
                <a:gridCol w="1562100"/>
              </a:tblGrid>
              <a:tr h="649288">
                <a:tc>
                  <a:txBody>
                    <a:bodyPr/>
                    <a:lstStyle/>
                    <a:p>
                      <a:pPr marL="0" marR="0" lvl="0" indent="0" algn="ctr" defTabSz="914400" rtl="0" eaLnBrk="1" fontAlgn="base" latinLnBrk="0" hangingPunct="1">
                        <a:lnSpc>
                          <a:spcPct val="100000"/>
                        </a:lnSpc>
                        <a:spcBef>
                          <a:spcPct val="0"/>
                        </a:spcBef>
                        <a:spcAft>
                          <a:spcPct val="0"/>
                        </a:spcAft>
                        <a:buClr>
                          <a:srgbClr val="287DAA"/>
                        </a:buClr>
                        <a:buSzTx/>
                        <a:buFontTx/>
                        <a:buNone/>
                        <a:tabLst/>
                      </a:pPr>
                      <a:r>
                        <a:rPr kumimoji="0" lang="de-AT" sz="1800" b="1" i="1" u="none" strike="noStrike" cap="none" normalizeH="0" baseline="0" dirty="0" smtClean="0">
                          <a:ln>
                            <a:noFill/>
                          </a:ln>
                          <a:solidFill>
                            <a:schemeClr val="bg1"/>
                          </a:solidFill>
                          <a:effectLst/>
                          <a:latin typeface="Calibri" pitchFamily="34" charset="0"/>
                        </a:rPr>
                        <a:t>Treatment  time</a:t>
                      </a:r>
                    </a:p>
                  </a:txBody>
                  <a:tcPr marL="72000" marR="36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7F7F7F"/>
                    </a:solidFill>
                  </a:tcPr>
                </a:tc>
                <a:tc>
                  <a:txBody>
                    <a:bodyPr/>
                    <a:lstStyle/>
                    <a:p>
                      <a:pPr marL="0" marR="0" lvl="0" indent="0" algn="ctr" defTabSz="914400" rtl="0" eaLnBrk="1" fontAlgn="base" latinLnBrk="0" hangingPunct="1">
                        <a:lnSpc>
                          <a:spcPct val="100000"/>
                        </a:lnSpc>
                        <a:spcBef>
                          <a:spcPct val="0"/>
                        </a:spcBef>
                        <a:spcAft>
                          <a:spcPct val="0"/>
                        </a:spcAft>
                        <a:buClr>
                          <a:srgbClr val="287DAA"/>
                        </a:buClr>
                        <a:buSzTx/>
                        <a:buFontTx/>
                        <a:buNone/>
                        <a:tabLst/>
                      </a:pPr>
                      <a:r>
                        <a:rPr kumimoji="0" lang="en-GB" sz="1300" b="1" i="0" u="none" strike="noStrike" cap="none" normalizeH="0" baseline="0" smtClean="0">
                          <a:ln>
                            <a:noFill/>
                          </a:ln>
                          <a:solidFill>
                            <a:schemeClr val="tx1"/>
                          </a:solidFill>
                          <a:effectLst/>
                          <a:latin typeface="Calibri" pitchFamily="34" charset="0"/>
                        </a:rPr>
                        <a:t>Uveal melanoma</a:t>
                      </a:r>
                    </a:p>
                    <a:p>
                      <a:pPr marL="0" marR="0" lvl="0" indent="0" algn="ctr" defTabSz="914400" rtl="0" eaLnBrk="1" fontAlgn="base" latinLnBrk="0" hangingPunct="1">
                        <a:lnSpc>
                          <a:spcPct val="100000"/>
                        </a:lnSpc>
                        <a:spcBef>
                          <a:spcPct val="0"/>
                        </a:spcBef>
                        <a:spcAft>
                          <a:spcPct val="0"/>
                        </a:spcAft>
                        <a:buClr>
                          <a:srgbClr val="287DAA"/>
                        </a:buClr>
                        <a:buSzTx/>
                        <a:buFontTx/>
                        <a:buNone/>
                        <a:tabLst/>
                      </a:pPr>
                      <a:r>
                        <a:rPr kumimoji="0" lang="en-GB" sz="1300" b="0" i="0" u="none" strike="noStrike" cap="none" normalizeH="0" baseline="0" smtClean="0">
                          <a:ln>
                            <a:noFill/>
                          </a:ln>
                          <a:solidFill>
                            <a:schemeClr val="tx1"/>
                          </a:solidFill>
                          <a:effectLst/>
                          <a:latin typeface="Calibri" pitchFamily="34" charset="0"/>
                        </a:rPr>
                        <a:t>5 x 10Gy @ 80%</a:t>
                      </a:r>
                    </a:p>
                    <a:p>
                      <a:pPr marL="0" marR="0" lvl="0" indent="0" algn="ctr" defTabSz="914400" rtl="0" eaLnBrk="1" fontAlgn="base" latinLnBrk="0" hangingPunct="1">
                        <a:lnSpc>
                          <a:spcPct val="100000"/>
                        </a:lnSpc>
                        <a:spcBef>
                          <a:spcPct val="0"/>
                        </a:spcBef>
                        <a:spcAft>
                          <a:spcPct val="0"/>
                        </a:spcAft>
                        <a:buClr>
                          <a:srgbClr val="287DAA"/>
                        </a:buClr>
                        <a:buSzTx/>
                        <a:buFontTx/>
                        <a:buNone/>
                        <a:tabLst/>
                      </a:pPr>
                      <a:r>
                        <a:rPr kumimoji="0" lang="en-GB" sz="1300" b="0" i="0" u="none" strike="noStrike" cap="none" normalizeH="0" baseline="0" smtClean="0">
                          <a:ln>
                            <a:noFill/>
                          </a:ln>
                          <a:solidFill>
                            <a:schemeClr val="tx1"/>
                          </a:solidFill>
                          <a:effectLst/>
                          <a:latin typeface="Calibri" pitchFamily="34" charset="0"/>
                        </a:rPr>
                        <a:t>(10 beams)</a:t>
                      </a:r>
                    </a:p>
                  </a:txBody>
                  <a:tcPr marL="72000" marR="36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86AFCC"/>
                    </a:solidFill>
                  </a:tcPr>
                </a:tc>
                <a:tc>
                  <a:txBody>
                    <a:bodyPr/>
                    <a:lstStyle/>
                    <a:p>
                      <a:pPr marL="0" marR="0" lvl="0" indent="0" algn="ctr" defTabSz="914400" rtl="0" eaLnBrk="1" fontAlgn="base" latinLnBrk="0" hangingPunct="1">
                        <a:lnSpc>
                          <a:spcPct val="100000"/>
                        </a:lnSpc>
                        <a:spcBef>
                          <a:spcPct val="0"/>
                        </a:spcBef>
                        <a:spcAft>
                          <a:spcPct val="0"/>
                        </a:spcAft>
                        <a:buClr>
                          <a:srgbClr val="287DAA"/>
                        </a:buClr>
                        <a:buSzTx/>
                        <a:buFontTx/>
                        <a:buNone/>
                        <a:tabLst/>
                      </a:pPr>
                      <a:r>
                        <a:rPr kumimoji="0" lang="en-GB" sz="1300" b="1" i="0" u="none" strike="noStrike" cap="none" normalizeH="0" baseline="0" smtClean="0">
                          <a:ln>
                            <a:noFill/>
                          </a:ln>
                          <a:solidFill>
                            <a:schemeClr val="tx1"/>
                          </a:solidFill>
                          <a:effectLst/>
                          <a:latin typeface="Calibri" pitchFamily="34" charset="0"/>
                        </a:rPr>
                        <a:t>Cerebral meta (&lt;10ccm)</a:t>
                      </a:r>
                    </a:p>
                    <a:p>
                      <a:pPr marL="0" marR="0" lvl="0" indent="0" algn="ctr" defTabSz="914400" rtl="0" eaLnBrk="1" fontAlgn="base" latinLnBrk="0" hangingPunct="1">
                        <a:lnSpc>
                          <a:spcPct val="100000"/>
                        </a:lnSpc>
                        <a:spcBef>
                          <a:spcPct val="0"/>
                        </a:spcBef>
                        <a:spcAft>
                          <a:spcPct val="0"/>
                        </a:spcAft>
                        <a:buClr>
                          <a:srgbClr val="287DAA"/>
                        </a:buClr>
                        <a:buSzTx/>
                        <a:buFontTx/>
                        <a:buNone/>
                        <a:tabLst/>
                      </a:pPr>
                      <a:r>
                        <a:rPr kumimoji="0" lang="en-GB" sz="1300" b="0" i="0" u="none" strike="noStrike" cap="none" normalizeH="0" baseline="0" smtClean="0">
                          <a:ln>
                            <a:noFill/>
                          </a:ln>
                          <a:solidFill>
                            <a:schemeClr val="tx1"/>
                          </a:solidFill>
                          <a:effectLst/>
                          <a:latin typeface="Calibri" pitchFamily="34" charset="0"/>
                        </a:rPr>
                        <a:t>1 x 18Gy @ 80%</a:t>
                      </a:r>
                    </a:p>
                    <a:p>
                      <a:pPr marL="0" marR="0" lvl="0" indent="0" algn="ctr" defTabSz="914400" rtl="0" eaLnBrk="1" fontAlgn="base" latinLnBrk="0" hangingPunct="1">
                        <a:lnSpc>
                          <a:spcPct val="100000"/>
                        </a:lnSpc>
                        <a:spcBef>
                          <a:spcPct val="0"/>
                        </a:spcBef>
                        <a:spcAft>
                          <a:spcPct val="0"/>
                        </a:spcAft>
                        <a:buClr>
                          <a:srgbClr val="287DAA"/>
                        </a:buClr>
                        <a:buSzTx/>
                        <a:buFontTx/>
                        <a:buNone/>
                        <a:tabLst/>
                      </a:pPr>
                      <a:r>
                        <a:rPr kumimoji="0" lang="en-GB" sz="1300" b="0" i="0" u="none" strike="noStrike" cap="none" normalizeH="0" baseline="0" smtClean="0">
                          <a:ln>
                            <a:noFill/>
                          </a:ln>
                          <a:solidFill>
                            <a:schemeClr val="tx1"/>
                          </a:solidFill>
                          <a:effectLst/>
                          <a:latin typeface="Calibri" pitchFamily="34" charset="0"/>
                        </a:rPr>
                        <a:t>(10 beams)</a:t>
                      </a:r>
                    </a:p>
                  </a:txBody>
                  <a:tcPr marL="72000" marR="36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86AFCC"/>
                    </a:solidFill>
                  </a:tcPr>
                </a:tc>
                <a:tc>
                  <a:txBody>
                    <a:bodyPr/>
                    <a:lstStyle/>
                    <a:p>
                      <a:pPr marL="0" marR="0" lvl="0" indent="0" algn="ctr" defTabSz="914400" rtl="0" eaLnBrk="1" fontAlgn="base" latinLnBrk="0" hangingPunct="1">
                        <a:lnSpc>
                          <a:spcPct val="100000"/>
                        </a:lnSpc>
                        <a:spcBef>
                          <a:spcPct val="0"/>
                        </a:spcBef>
                        <a:spcAft>
                          <a:spcPct val="0"/>
                        </a:spcAft>
                        <a:buClr>
                          <a:srgbClr val="287DAA"/>
                        </a:buClr>
                        <a:buSzTx/>
                        <a:buFontTx/>
                        <a:buNone/>
                        <a:tabLst/>
                      </a:pPr>
                      <a:r>
                        <a:rPr kumimoji="0" lang="en-GB" sz="1300" b="1" i="0" u="none" strike="noStrike" cap="none" normalizeH="0" baseline="0" smtClean="0">
                          <a:ln>
                            <a:noFill/>
                          </a:ln>
                          <a:solidFill>
                            <a:schemeClr val="tx1"/>
                          </a:solidFill>
                          <a:effectLst/>
                          <a:latin typeface="Calibri" pitchFamily="34" charset="0"/>
                        </a:rPr>
                        <a:t>Cerebral meta (&gt;10ccm)</a:t>
                      </a:r>
                    </a:p>
                    <a:p>
                      <a:pPr marL="0" marR="0" lvl="0" indent="0" algn="ctr" defTabSz="914400" rtl="0" eaLnBrk="1" fontAlgn="base" latinLnBrk="0" hangingPunct="1">
                        <a:lnSpc>
                          <a:spcPct val="100000"/>
                        </a:lnSpc>
                        <a:spcBef>
                          <a:spcPct val="0"/>
                        </a:spcBef>
                        <a:spcAft>
                          <a:spcPct val="0"/>
                        </a:spcAft>
                        <a:buClr>
                          <a:srgbClr val="287DAA"/>
                        </a:buClr>
                        <a:buSzTx/>
                        <a:buFontTx/>
                        <a:buNone/>
                        <a:tabLst/>
                      </a:pPr>
                      <a:r>
                        <a:rPr kumimoji="0" lang="en-GB" sz="1300" b="0" i="0" u="none" strike="noStrike" cap="none" normalizeH="0" baseline="0" smtClean="0">
                          <a:ln>
                            <a:noFill/>
                          </a:ln>
                          <a:solidFill>
                            <a:schemeClr val="tx1"/>
                          </a:solidFill>
                          <a:effectLst/>
                          <a:latin typeface="Calibri" pitchFamily="34" charset="0"/>
                        </a:rPr>
                        <a:t>2 x 10Gy @ 80%</a:t>
                      </a:r>
                    </a:p>
                    <a:p>
                      <a:pPr marL="0" marR="0" lvl="0" indent="0" algn="ctr" defTabSz="914400" rtl="0" eaLnBrk="1" fontAlgn="base" latinLnBrk="0" hangingPunct="1">
                        <a:lnSpc>
                          <a:spcPct val="100000"/>
                        </a:lnSpc>
                        <a:spcBef>
                          <a:spcPct val="0"/>
                        </a:spcBef>
                        <a:spcAft>
                          <a:spcPct val="0"/>
                        </a:spcAft>
                        <a:buClr>
                          <a:srgbClr val="287DAA"/>
                        </a:buClr>
                        <a:buSzTx/>
                        <a:buFontTx/>
                        <a:buNone/>
                        <a:tabLst/>
                      </a:pPr>
                      <a:r>
                        <a:rPr kumimoji="0" lang="en-GB" sz="1300" b="0" i="0" u="none" strike="noStrike" cap="none" normalizeH="0" baseline="0" smtClean="0">
                          <a:ln>
                            <a:noFill/>
                          </a:ln>
                          <a:solidFill>
                            <a:schemeClr val="tx1"/>
                          </a:solidFill>
                          <a:effectLst/>
                          <a:latin typeface="Calibri" pitchFamily="34" charset="0"/>
                        </a:rPr>
                        <a:t>(10 beams)</a:t>
                      </a:r>
                      <a:endParaRPr kumimoji="0" lang="de-AT" sz="1300" b="0" i="0" u="none" strike="noStrike" cap="none" normalizeH="0" baseline="0" smtClean="0">
                        <a:ln>
                          <a:noFill/>
                        </a:ln>
                        <a:solidFill>
                          <a:schemeClr val="tx1"/>
                        </a:solidFill>
                        <a:effectLst/>
                        <a:latin typeface="Calibri" pitchFamily="34" charset="0"/>
                      </a:endParaRPr>
                    </a:p>
                  </a:txBody>
                  <a:tcPr marL="72000" marR="36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86AFCC"/>
                    </a:solidFill>
                  </a:tcPr>
                </a:tc>
                <a:tc>
                  <a:txBody>
                    <a:bodyPr/>
                    <a:lstStyle/>
                    <a:p>
                      <a:pPr marL="0" marR="0" lvl="0" indent="0" algn="ctr" defTabSz="914400" rtl="0" eaLnBrk="1" fontAlgn="base" latinLnBrk="0" hangingPunct="1">
                        <a:lnSpc>
                          <a:spcPct val="100000"/>
                        </a:lnSpc>
                        <a:spcBef>
                          <a:spcPct val="0"/>
                        </a:spcBef>
                        <a:spcAft>
                          <a:spcPct val="0"/>
                        </a:spcAft>
                        <a:buClr>
                          <a:srgbClr val="287DAA"/>
                        </a:buClr>
                        <a:buSzTx/>
                        <a:buFontTx/>
                        <a:buNone/>
                        <a:tabLst/>
                      </a:pPr>
                      <a:r>
                        <a:rPr kumimoji="0" lang="en-GB" sz="1300" b="1" i="0" u="none" strike="noStrike" cap="none" normalizeH="0" baseline="0" smtClean="0">
                          <a:ln>
                            <a:noFill/>
                          </a:ln>
                          <a:solidFill>
                            <a:schemeClr val="tx1"/>
                          </a:solidFill>
                          <a:effectLst/>
                          <a:latin typeface="Calibri" pitchFamily="34" charset="0"/>
                        </a:rPr>
                        <a:t>Ependymom</a:t>
                      </a:r>
                    </a:p>
                    <a:p>
                      <a:pPr marL="0" marR="0" lvl="0" indent="0" algn="ctr" defTabSz="914400" rtl="0" eaLnBrk="1" fontAlgn="base" latinLnBrk="0" hangingPunct="1">
                        <a:lnSpc>
                          <a:spcPct val="100000"/>
                        </a:lnSpc>
                        <a:spcBef>
                          <a:spcPct val="0"/>
                        </a:spcBef>
                        <a:spcAft>
                          <a:spcPct val="0"/>
                        </a:spcAft>
                        <a:buClr>
                          <a:srgbClr val="287DAA"/>
                        </a:buClr>
                        <a:buSzTx/>
                        <a:buFontTx/>
                        <a:buNone/>
                        <a:tabLst/>
                      </a:pPr>
                      <a:r>
                        <a:rPr kumimoji="0" lang="en-GB" sz="1300" b="0" i="0" u="none" strike="noStrike" cap="none" normalizeH="0" baseline="0" smtClean="0">
                          <a:ln>
                            <a:noFill/>
                          </a:ln>
                          <a:solidFill>
                            <a:schemeClr val="tx1"/>
                          </a:solidFill>
                          <a:effectLst/>
                          <a:latin typeface="Calibri" pitchFamily="34" charset="0"/>
                        </a:rPr>
                        <a:t>25 x 2Gy @100%</a:t>
                      </a:r>
                    </a:p>
                    <a:p>
                      <a:pPr marL="0" marR="0" lvl="0" indent="0" algn="ctr" defTabSz="914400" rtl="0" eaLnBrk="1" fontAlgn="base" latinLnBrk="0" hangingPunct="1">
                        <a:lnSpc>
                          <a:spcPct val="100000"/>
                        </a:lnSpc>
                        <a:spcBef>
                          <a:spcPct val="0"/>
                        </a:spcBef>
                        <a:spcAft>
                          <a:spcPct val="0"/>
                        </a:spcAft>
                        <a:buClr>
                          <a:srgbClr val="287DAA"/>
                        </a:buClr>
                        <a:buSzTx/>
                        <a:buFontTx/>
                        <a:buNone/>
                        <a:tabLst/>
                      </a:pPr>
                      <a:r>
                        <a:rPr kumimoji="0" lang="en-GB" sz="1300" b="0" i="0" u="none" strike="noStrike" cap="none" normalizeH="0" baseline="0" smtClean="0">
                          <a:ln>
                            <a:noFill/>
                          </a:ln>
                          <a:solidFill>
                            <a:schemeClr val="tx1"/>
                          </a:solidFill>
                          <a:effectLst/>
                          <a:latin typeface="Calibri" pitchFamily="34" charset="0"/>
                        </a:rPr>
                        <a:t>(9 beams)</a:t>
                      </a:r>
                      <a:endParaRPr kumimoji="0" lang="de-AT" sz="1300" b="0" i="0" u="none" strike="noStrike" cap="none" normalizeH="0" baseline="0" smtClean="0">
                        <a:ln>
                          <a:noFill/>
                        </a:ln>
                        <a:solidFill>
                          <a:schemeClr val="tx1"/>
                        </a:solidFill>
                        <a:effectLst/>
                        <a:latin typeface="Calibri" pitchFamily="34" charset="0"/>
                      </a:endParaRPr>
                    </a:p>
                  </a:txBody>
                  <a:tcPr marL="72000" marR="36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86AFCC"/>
                    </a:solidFill>
                  </a:tcPr>
                </a:tc>
                <a:tc>
                  <a:txBody>
                    <a:bodyPr/>
                    <a:lstStyle/>
                    <a:p>
                      <a:pPr marL="0" marR="0" lvl="0" indent="0" algn="ctr" defTabSz="914400" rtl="0" eaLnBrk="1" fontAlgn="base" latinLnBrk="0" hangingPunct="1">
                        <a:lnSpc>
                          <a:spcPct val="100000"/>
                        </a:lnSpc>
                        <a:spcBef>
                          <a:spcPct val="0"/>
                        </a:spcBef>
                        <a:spcAft>
                          <a:spcPct val="0"/>
                        </a:spcAft>
                        <a:buClr>
                          <a:srgbClr val="287DAA"/>
                        </a:buClr>
                        <a:buSzTx/>
                        <a:buFontTx/>
                        <a:buNone/>
                        <a:tabLst/>
                      </a:pPr>
                      <a:r>
                        <a:rPr kumimoji="0" lang="en-GB" sz="1300" b="1" i="0" u="none" strike="noStrike" cap="none" normalizeH="0" baseline="0" smtClean="0">
                          <a:ln>
                            <a:noFill/>
                          </a:ln>
                          <a:solidFill>
                            <a:schemeClr val="tx1"/>
                          </a:solidFill>
                          <a:effectLst/>
                          <a:latin typeface="Calibri" pitchFamily="34" charset="0"/>
                        </a:rPr>
                        <a:t>Acoustic neurinoma </a:t>
                      </a:r>
                    </a:p>
                    <a:p>
                      <a:pPr marL="0" marR="0" lvl="0" indent="0" algn="ctr" defTabSz="914400" rtl="0" eaLnBrk="1" fontAlgn="base" latinLnBrk="0" hangingPunct="1">
                        <a:lnSpc>
                          <a:spcPct val="100000"/>
                        </a:lnSpc>
                        <a:spcBef>
                          <a:spcPct val="0"/>
                        </a:spcBef>
                        <a:spcAft>
                          <a:spcPct val="0"/>
                        </a:spcAft>
                        <a:buClr>
                          <a:srgbClr val="287DAA"/>
                        </a:buClr>
                        <a:buSzTx/>
                        <a:buFontTx/>
                        <a:buNone/>
                        <a:tabLst/>
                      </a:pPr>
                      <a:r>
                        <a:rPr kumimoji="0" lang="en-GB" sz="1300" b="0" i="0" u="none" strike="noStrike" cap="none" normalizeH="0" baseline="0" smtClean="0">
                          <a:ln>
                            <a:noFill/>
                          </a:ln>
                          <a:solidFill>
                            <a:schemeClr val="tx1"/>
                          </a:solidFill>
                          <a:effectLst/>
                          <a:latin typeface="Calibri" pitchFamily="34" charset="0"/>
                        </a:rPr>
                        <a:t>29 x 1.8Gy @100%</a:t>
                      </a:r>
                    </a:p>
                    <a:p>
                      <a:pPr marL="0" marR="0" lvl="0" indent="0" algn="ctr" defTabSz="914400" rtl="0" eaLnBrk="1" fontAlgn="base" latinLnBrk="0" hangingPunct="1">
                        <a:lnSpc>
                          <a:spcPct val="100000"/>
                        </a:lnSpc>
                        <a:spcBef>
                          <a:spcPct val="0"/>
                        </a:spcBef>
                        <a:spcAft>
                          <a:spcPct val="0"/>
                        </a:spcAft>
                        <a:buClr>
                          <a:srgbClr val="287DAA"/>
                        </a:buClr>
                        <a:buSzTx/>
                        <a:buFontTx/>
                        <a:buNone/>
                        <a:tabLst/>
                      </a:pPr>
                      <a:r>
                        <a:rPr kumimoji="0" lang="en-GB" sz="1300" b="0" i="0" u="none" strike="noStrike" cap="none" normalizeH="0" baseline="0" smtClean="0">
                          <a:ln>
                            <a:noFill/>
                          </a:ln>
                          <a:solidFill>
                            <a:schemeClr val="tx1"/>
                          </a:solidFill>
                          <a:effectLst/>
                          <a:latin typeface="Calibri" pitchFamily="34" charset="0"/>
                        </a:rPr>
                        <a:t>(10 beams)</a:t>
                      </a:r>
                    </a:p>
                  </a:txBody>
                  <a:tcPr marL="72000" marR="36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86AFCC"/>
                    </a:solidFill>
                  </a:tcPr>
                </a:tc>
              </a:tr>
              <a:tr h="349250">
                <a:tc>
                  <a:txBody>
                    <a:bodyPr/>
                    <a:lstStyle/>
                    <a:p>
                      <a:pPr marL="0" marR="0" lvl="0" indent="0" algn="l" defTabSz="914400" rtl="0" eaLnBrk="1" fontAlgn="base" latinLnBrk="0" hangingPunct="1">
                        <a:lnSpc>
                          <a:spcPct val="100000"/>
                        </a:lnSpc>
                        <a:spcBef>
                          <a:spcPct val="0"/>
                        </a:spcBef>
                        <a:spcAft>
                          <a:spcPct val="0"/>
                        </a:spcAft>
                        <a:buClr>
                          <a:srgbClr val="287DAA"/>
                        </a:buClr>
                        <a:buSzTx/>
                        <a:buFontTx/>
                        <a:buNone/>
                        <a:tabLst/>
                      </a:pPr>
                      <a:r>
                        <a:rPr kumimoji="0" lang="en-GB" sz="1300" b="1" i="0" u="none" strike="noStrike" cap="none" normalizeH="0" baseline="0" smtClean="0">
                          <a:ln>
                            <a:noFill/>
                          </a:ln>
                          <a:solidFill>
                            <a:schemeClr val="tx1"/>
                          </a:solidFill>
                          <a:effectLst/>
                          <a:latin typeface="Calibri" pitchFamily="34" charset="0"/>
                        </a:rPr>
                        <a:t>Monitor units</a:t>
                      </a:r>
                    </a:p>
                  </a:txBody>
                  <a:tcPr marL="72000" marR="36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86AFCC"/>
                    </a:solidFill>
                  </a:tcPr>
                </a:tc>
                <a:tc>
                  <a:txBody>
                    <a:bodyPr/>
                    <a:lstStyle/>
                    <a:p>
                      <a:pPr marL="0" marR="0" lvl="0" indent="0" algn="ctr" defTabSz="914400" rtl="0" eaLnBrk="1" fontAlgn="base" latinLnBrk="0" hangingPunct="1">
                        <a:lnSpc>
                          <a:spcPct val="100000"/>
                        </a:lnSpc>
                        <a:spcBef>
                          <a:spcPct val="0"/>
                        </a:spcBef>
                        <a:spcAft>
                          <a:spcPct val="0"/>
                        </a:spcAft>
                        <a:buClr>
                          <a:srgbClr val="287DAA"/>
                        </a:buClr>
                        <a:buSzTx/>
                        <a:buFontTx/>
                        <a:buNone/>
                        <a:tabLst/>
                      </a:pPr>
                      <a:r>
                        <a:rPr kumimoji="0" lang="de-AT" sz="1300" b="1" i="0" u="none" strike="noStrike" cap="none" normalizeH="0" baseline="0" smtClean="0">
                          <a:ln>
                            <a:noFill/>
                          </a:ln>
                          <a:solidFill>
                            <a:schemeClr val="tx1"/>
                          </a:solidFill>
                          <a:effectLst/>
                          <a:latin typeface="Calibri" pitchFamily="34" charset="0"/>
                        </a:rPr>
                        <a:t>1188 MU</a:t>
                      </a:r>
                    </a:p>
                  </a:txBody>
                  <a:tcPr marL="72000" marR="36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0" hangingPunct="1">
                        <a:lnSpc>
                          <a:spcPct val="100000"/>
                        </a:lnSpc>
                        <a:spcBef>
                          <a:spcPct val="0"/>
                        </a:spcBef>
                        <a:spcAft>
                          <a:spcPct val="0"/>
                        </a:spcAft>
                        <a:buClr>
                          <a:srgbClr val="287DAA"/>
                        </a:buClr>
                        <a:buSzTx/>
                        <a:buFontTx/>
                        <a:buNone/>
                        <a:tabLst/>
                      </a:pPr>
                      <a:r>
                        <a:rPr kumimoji="0" lang="de-AT" sz="1300" b="1" i="0" u="none" strike="noStrike" cap="none" normalizeH="0" baseline="0" smtClean="0">
                          <a:ln>
                            <a:noFill/>
                          </a:ln>
                          <a:solidFill>
                            <a:schemeClr val="tx1"/>
                          </a:solidFill>
                          <a:effectLst/>
                          <a:latin typeface="Calibri" pitchFamily="34" charset="0"/>
                        </a:rPr>
                        <a:t>2096 MU</a:t>
                      </a:r>
                    </a:p>
                  </a:txBody>
                  <a:tcPr marL="72000" marR="36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0" hangingPunct="1">
                        <a:lnSpc>
                          <a:spcPct val="100000"/>
                        </a:lnSpc>
                        <a:spcBef>
                          <a:spcPct val="0"/>
                        </a:spcBef>
                        <a:spcAft>
                          <a:spcPct val="0"/>
                        </a:spcAft>
                        <a:buClr>
                          <a:srgbClr val="287DAA"/>
                        </a:buClr>
                        <a:buSzTx/>
                        <a:buFontTx/>
                        <a:buNone/>
                        <a:tabLst/>
                      </a:pPr>
                      <a:r>
                        <a:rPr kumimoji="0" lang="de-AT" sz="1300" b="1" i="0" u="none" strike="noStrike" cap="none" normalizeH="0" baseline="0" smtClean="0">
                          <a:ln>
                            <a:noFill/>
                          </a:ln>
                          <a:solidFill>
                            <a:schemeClr val="tx1"/>
                          </a:solidFill>
                          <a:effectLst/>
                          <a:latin typeface="Calibri" pitchFamily="34" charset="0"/>
                        </a:rPr>
                        <a:t>1518 MU</a:t>
                      </a:r>
                    </a:p>
                  </a:txBody>
                  <a:tcPr marL="72000" marR="36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0" hangingPunct="1">
                        <a:lnSpc>
                          <a:spcPct val="100000"/>
                        </a:lnSpc>
                        <a:spcBef>
                          <a:spcPct val="0"/>
                        </a:spcBef>
                        <a:spcAft>
                          <a:spcPct val="0"/>
                        </a:spcAft>
                        <a:buClr>
                          <a:srgbClr val="287DAA"/>
                        </a:buClr>
                        <a:buSzTx/>
                        <a:buFontTx/>
                        <a:buNone/>
                        <a:tabLst/>
                      </a:pPr>
                      <a:r>
                        <a:rPr kumimoji="0" lang="de-AT" sz="1300" b="1" i="0" u="none" strike="noStrike" cap="none" normalizeH="0" baseline="0" smtClean="0">
                          <a:ln>
                            <a:noFill/>
                          </a:ln>
                          <a:solidFill>
                            <a:schemeClr val="tx1"/>
                          </a:solidFill>
                          <a:effectLst/>
                          <a:latin typeface="Calibri" pitchFamily="34" charset="0"/>
                        </a:rPr>
                        <a:t>240 MU</a:t>
                      </a:r>
                    </a:p>
                  </a:txBody>
                  <a:tcPr marL="72000" marR="36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0" hangingPunct="1">
                        <a:lnSpc>
                          <a:spcPct val="100000"/>
                        </a:lnSpc>
                        <a:spcBef>
                          <a:spcPct val="0"/>
                        </a:spcBef>
                        <a:spcAft>
                          <a:spcPct val="0"/>
                        </a:spcAft>
                        <a:buClr>
                          <a:srgbClr val="287DAA"/>
                        </a:buClr>
                        <a:buSzTx/>
                        <a:buFontTx/>
                        <a:buNone/>
                        <a:tabLst/>
                      </a:pPr>
                      <a:r>
                        <a:rPr kumimoji="0" lang="de-AT" sz="1300" b="1" i="0" u="none" strike="noStrike" cap="none" normalizeH="0" baseline="0" smtClean="0">
                          <a:ln>
                            <a:noFill/>
                          </a:ln>
                          <a:solidFill>
                            <a:schemeClr val="tx1"/>
                          </a:solidFill>
                          <a:effectLst/>
                          <a:latin typeface="Calibri" pitchFamily="34" charset="0"/>
                        </a:rPr>
                        <a:t>216 MU</a:t>
                      </a:r>
                    </a:p>
                  </a:txBody>
                  <a:tcPr marL="72000" marR="36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DDDDDD"/>
                    </a:solidFill>
                  </a:tcPr>
                </a:tc>
              </a:tr>
              <a:tr h="230188">
                <a:tc>
                  <a:txBody>
                    <a:bodyPr/>
                    <a:lstStyle/>
                    <a:p>
                      <a:pPr marL="0" marR="0" lvl="0" indent="0" algn="l" defTabSz="914400" rtl="0" eaLnBrk="1" fontAlgn="base" latinLnBrk="0" hangingPunct="1">
                        <a:lnSpc>
                          <a:spcPct val="100000"/>
                        </a:lnSpc>
                        <a:spcBef>
                          <a:spcPct val="0"/>
                        </a:spcBef>
                        <a:spcAft>
                          <a:spcPct val="0"/>
                        </a:spcAft>
                        <a:buClr>
                          <a:srgbClr val="287DAA"/>
                        </a:buClr>
                        <a:buSzTx/>
                        <a:buFontTx/>
                        <a:buNone/>
                        <a:tabLst/>
                      </a:pPr>
                      <a:r>
                        <a:rPr kumimoji="0" lang="en-GB" sz="1300" b="1" i="0" u="none" strike="noStrike" cap="none" normalizeH="0" baseline="0" dirty="0" smtClean="0">
                          <a:ln>
                            <a:noFill/>
                          </a:ln>
                          <a:solidFill>
                            <a:schemeClr val="tx1"/>
                          </a:solidFill>
                          <a:effectLst/>
                          <a:latin typeface="Calibri" pitchFamily="34" charset="0"/>
                        </a:rPr>
                        <a:t>FFF / FF  Tot TT</a:t>
                      </a:r>
                    </a:p>
                  </a:txBody>
                  <a:tcPr marL="72000" marR="36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86AFCC"/>
                    </a:solidFill>
                  </a:tcPr>
                </a:tc>
                <a:tc>
                  <a:txBody>
                    <a:bodyPr/>
                    <a:lstStyle/>
                    <a:p>
                      <a:pPr marL="0" marR="0" lvl="0" indent="0" algn="ctr" defTabSz="914400" rtl="0" eaLnBrk="1" fontAlgn="base" latinLnBrk="0" hangingPunct="1">
                        <a:lnSpc>
                          <a:spcPct val="100000"/>
                        </a:lnSpc>
                        <a:spcBef>
                          <a:spcPct val="0"/>
                        </a:spcBef>
                        <a:spcAft>
                          <a:spcPct val="0"/>
                        </a:spcAft>
                        <a:buClr>
                          <a:srgbClr val="287DAA"/>
                        </a:buClr>
                        <a:buSzTx/>
                        <a:buFontTx/>
                        <a:buNone/>
                        <a:tabLst/>
                      </a:pPr>
                      <a:r>
                        <a:rPr kumimoji="0" lang="de-AT" sz="1300" b="1" i="0" u="none" strike="noStrike" cap="none" normalizeH="0" baseline="0" smtClean="0">
                          <a:ln>
                            <a:noFill/>
                          </a:ln>
                          <a:solidFill>
                            <a:srgbClr val="CC0000"/>
                          </a:solidFill>
                          <a:effectLst/>
                          <a:latin typeface="Calibri" pitchFamily="34" charset="0"/>
                        </a:rPr>
                        <a:t>78%</a:t>
                      </a:r>
                    </a:p>
                  </a:txBody>
                  <a:tcPr marL="72000" marR="36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0" hangingPunct="1">
                        <a:lnSpc>
                          <a:spcPct val="100000"/>
                        </a:lnSpc>
                        <a:spcBef>
                          <a:spcPct val="0"/>
                        </a:spcBef>
                        <a:spcAft>
                          <a:spcPct val="0"/>
                        </a:spcAft>
                        <a:buClr>
                          <a:srgbClr val="287DAA"/>
                        </a:buClr>
                        <a:buSzTx/>
                        <a:buFontTx/>
                        <a:buNone/>
                        <a:tabLst/>
                      </a:pPr>
                      <a:r>
                        <a:rPr kumimoji="0" lang="de-AT" sz="1300" b="1" i="0" u="none" strike="noStrike" cap="none" normalizeH="0" baseline="0" smtClean="0">
                          <a:ln>
                            <a:noFill/>
                          </a:ln>
                          <a:solidFill>
                            <a:srgbClr val="CC0000"/>
                          </a:solidFill>
                          <a:effectLst/>
                          <a:latin typeface="Calibri" pitchFamily="34" charset="0"/>
                        </a:rPr>
                        <a:t>70%</a:t>
                      </a:r>
                    </a:p>
                  </a:txBody>
                  <a:tcPr marL="72000" marR="36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0" hangingPunct="1">
                        <a:lnSpc>
                          <a:spcPct val="100000"/>
                        </a:lnSpc>
                        <a:spcBef>
                          <a:spcPct val="0"/>
                        </a:spcBef>
                        <a:spcAft>
                          <a:spcPct val="0"/>
                        </a:spcAft>
                        <a:buClr>
                          <a:srgbClr val="287DAA"/>
                        </a:buClr>
                        <a:buSzTx/>
                        <a:buFontTx/>
                        <a:buNone/>
                        <a:tabLst/>
                      </a:pPr>
                      <a:r>
                        <a:rPr kumimoji="0" lang="de-AT" sz="1300" b="1" i="0" u="none" strike="noStrike" cap="none" normalizeH="0" baseline="0" smtClean="0">
                          <a:ln>
                            <a:noFill/>
                          </a:ln>
                          <a:solidFill>
                            <a:srgbClr val="CC0000"/>
                          </a:solidFill>
                          <a:effectLst/>
                          <a:latin typeface="Calibri" pitchFamily="34" charset="0"/>
                        </a:rPr>
                        <a:t>75%</a:t>
                      </a:r>
                    </a:p>
                  </a:txBody>
                  <a:tcPr marL="72000" marR="36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0" hangingPunct="1">
                        <a:lnSpc>
                          <a:spcPct val="100000"/>
                        </a:lnSpc>
                        <a:spcBef>
                          <a:spcPct val="0"/>
                        </a:spcBef>
                        <a:spcAft>
                          <a:spcPct val="0"/>
                        </a:spcAft>
                        <a:buClr>
                          <a:srgbClr val="287DAA"/>
                        </a:buClr>
                        <a:buSzTx/>
                        <a:buFontTx/>
                        <a:buNone/>
                        <a:tabLst/>
                      </a:pPr>
                      <a:r>
                        <a:rPr kumimoji="0" lang="de-AT" sz="1300" b="1" i="0" u="none" strike="noStrike" cap="none" normalizeH="0" baseline="0" smtClean="0">
                          <a:ln>
                            <a:noFill/>
                          </a:ln>
                          <a:solidFill>
                            <a:schemeClr val="tx1"/>
                          </a:solidFill>
                          <a:effectLst/>
                          <a:latin typeface="Calibri" pitchFamily="34" charset="0"/>
                        </a:rPr>
                        <a:t>92%</a:t>
                      </a:r>
                    </a:p>
                  </a:txBody>
                  <a:tcPr marL="72000" marR="36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1" fontAlgn="base" latinLnBrk="0" hangingPunct="1">
                        <a:lnSpc>
                          <a:spcPct val="100000"/>
                        </a:lnSpc>
                        <a:spcBef>
                          <a:spcPct val="0"/>
                        </a:spcBef>
                        <a:spcAft>
                          <a:spcPct val="0"/>
                        </a:spcAft>
                        <a:buClr>
                          <a:srgbClr val="287DAA"/>
                        </a:buClr>
                        <a:buSzTx/>
                        <a:buFontTx/>
                        <a:buNone/>
                        <a:tabLst/>
                      </a:pPr>
                      <a:r>
                        <a:rPr kumimoji="0" lang="de-AT" sz="1300" b="1" i="0" u="none" strike="noStrike" cap="none" normalizeH="0" baseline="0" smtClean="0">
                          <a:ln>
                            <a:noFill/>
                          </a:ln>
                          <a:solidFill>
                            <a:schemeClr val="tx1"/>
                          </a:solidFill>
                          <a:effectLst/>
                          <a:latin typeface="Calibri" pitchFamily="34" charset="0"/>
                        </a:rPr>
                        <a:t>94%</a:t>
                      </a:r>
                    </a:p>
                  </a:txBody>
                  <a:tcPr marL="72000" marR="36000" marT="0" marB="0"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DDDDDD"/>
                    </a:solidFill>
                  </a:tcPr>
                </a:tc>
              </a:tr>
            </a:tbl>
          </a:graphicData>
        </a:graphic>
      </p:graphicFrame>
      <p:pic>
        <p:nvPicPr>
          <p:cNvPr id="299035" name="Picture 27" descr="WILLVONSEDERGERHARD_00LO6SBM2_ScreenShot1"/>
          <p:cNvPicPr>
            <a:picLocks noChangeAspect="1" noChangeArrowheads="1"/>
          </p:cNvPicPr>
          <p:nvPr/>
        </p:nvPicPr>
        <p:blipFill>
          <a:blip r:embed="rId3" cstate="print"/>
          <a:srcRect l="14174" t="68991" r="59055" b="9000"/>
          <a:stretch>
            <a:fillRect/>
          </a:stretch>
        </p:blipFill>
        <p:spPr bwMode="auto">
          <a:xfrm>
            <a:off x="250825" y="1726778"/>
            <a:ext cx="2792413" cy="1806575"/>
          </a:xfrm>
          <a:prstGeom prst="rect">
            <a:avLst/>
          </a:prstGeom>
          <a:ln>
            <a:noFill/>
          </a:ln>
          <a:effectLst>
            <a:softEdge rad="112500"/>
          </a:effectLst>
        </p:spPr>
      </p:pic>
      <p:grpSp>
        <p:nvGrpSpPr>
          <p:cNvPr id="48162" name="Group 57"/>
          <p:cNvGrpSpPr>
            <a:grpSpLocks/>
          </p:cNvGrpSpPr>
          <p:nvPr/>
        </p:nvGrpSpPr>
        <p:grpSpPr bwMode="auto">
          <a:xfrm>
            <a:off x="1577975" y="3074988"/>
            <a:ext cx="2808288" cy="1800225"/>
            <a:chOff x="2200" y="709"/>
            <a:chExt cx="1769" cy="1134"/>
          </a:xfrm>
        </p:grpSpPr>
        <p:pic>
          <p:nvPicPr>
            <p:cNvPr id="299059" name="Picture 51" descr="KOPPENSTEINERJosef_1JEFCOBKK_ScreenShot2"/>
            <p:cNvPicPr>
              <a:picLocks noChangeAspect="1" noChangeArrowheads="1"/>
            </p:cNvPicPr>
            <p:nvPr/>
          </p:nvPicPr>
          <p:blipFill>
            <a:blip r:embed="rId4" cstate="print"/>
            <a:srcRect l="8916" t="3612" r="18819" b="37593"/>
            <a:stretch>
              <a:fillRect/>
            </a:stretch>
          </p:blipFill>
          <p:spPr bwMode="auto">
            <a:xfrm>
              <a:off x="2200" y="709"/>
              <a:ext cx="1769" cy="1133"/>
            </a:xfrm>
            <a:prstGeom prst="rect">
              <a:avLst/>
            </a:prstGeom>
            <a:ln>
              <a:noFill/>
            </a:ln>
            <a:effectLst>
              <a:softEdge rad="112500"/>
            </a:effectLst>
          </p:spPr>
        </p:pic>
        <p:pic>
          <p:nvPicPr>
            <p:cNvPr id="299064" name="Picture 56" descr="KOPPENSTEINERJosef_1JEFCOBKK_ScreenShot2"/>
            <p:cNvPicPr>
              <a:picLocks noChangeAspect="1" noChangeArrowheads="1"/>
            </p:cNvPicPr>
            <p:nvPr/>
          </p:nvPicPr>
          <p:blipFill>
            <a:blip r:embed="rId4" cstate="print"/>
            <a:srcRect l="76407" t="42130" r="18874" b="32063"/>
            <a:stretch>
              <a:fillRect/>
            </a:stretch>
          </p:blipFill>
          <p:spPr bwMode="auto">
            <a:xfrm>
              <a:off x="3716" y="754"/>
              <a:ext cx="253" cy="1089"/>
            </a:xfrm>
            <a:prstGeom prst="rect">
              <a:avLst/>
            </a:prstGeom>
            <a:ln>
              <a:noFill/>
            </a:ln>
            <a:effectLst>
              <a:softEdge rad="112500"/>
            </a:effectLst>
          </p:spPr>
        </p:pic>
      </p:grpSp>
      <p:grpSp>
        <p:nvGrpSpPr>
          <p:cNvPr id="48163" name="Group 55"/>
          <p:cNvGrpSpPr>
            <a:grpSpLocks/>
          </p:cNvGrpSpPr>
          <p:nvPr/>
        </p:nvGrpSpPr>
        <p:grpSpPr bwMode="auto">
          <a:xfrm>
            <a:off x="3494088" y="1727200"/>
            <a:ext cx="2808287" cy="1803400"/>
            <a:chOff x="3991" y="709"/>
            <a:chExt cx="1769" cy="1136"/>
          </a:xfrm>
        </p:grpSpPr>
        <p:pic>
          <p:nvPicPr>
            <p:cNvPr id="299060" name="Picture 52" descr="MARINTSCHAKILSE_ST09001697_ScreenShot3"/>
            <p:cNvPicPr>
              <a:picLocks noChangeAspect="1" noChangeArrowheads="1"/>
            </p:cNvPicPr>
            <p:nvPr/>
          </p:nvPicPr>
          <p:blipFill>
            <a:blip r:embed="rId5" cstate="print"/>
            <a:srcRect l="41927" t="6046" r="19370" b="62381"/>
            <a:stretch>
              <a:fillRect/>
            </a:stretch>
          </p:blipFill>
          <p:spPr bwMode="auto">
            <a:xfrm>
              <a:off x="3991" y="709"/>
              <a:ext cx="1769" cy="1136"/>
            </a:xfrm>
            <a:prstGeom prst="rect">
              <a:avLst/>
            </a:prstGeom>
            <a:ln>
              <a:noFill/>
            </a:ln>
            <a:effectLst>
              <a:softEdge rad="112500"/>
            </a:effectLst>
          </p:spPr>
        </p:pic>
        <p:pic>
          <p:nvPicPr>
            <p:cNvPr id="299061" name="Picture 53" descr="MARINTSCHAKILSE_ST09001697_ScreenShot3"/>
            <p:cNvPicPr>
              <a:picLocks noChangeAspect="1" noChangeArrowheads="1"/>
            </p:cNvPicPr>
            <p:nvPr/>
          </p:nvPicPr>
          <p:blipFill>
            <a:blip r:embed="rId5" cstate="print"/>
            <a:srcRect l="41927" t="6046" r="19370" b="62381"/>
            <a:stretch>
              <a:fillRect/>
            </a:stretch>
          </p:blipFill>
          <p:spPr bwMode="auto">
            <a:xfrm>
              <a:off x="3991" y="709"/>
              <a:ext cx="1769" cy="1136"/>
            </a:xfrm>
            <a:prstGeom prst="rect">
              <a:avLst/>
            </a:prstGeom>
            <a:ln>
              <a:noFill/>
            </a:ln>
            <a:effectLst>
              <a:softEdge rad="112500"/>
            </a:effectLst>
          </p:spPr>
        </p:pic>
        <p:pic>
          <p:nvPicPr>
            <p:cNvPr id="299062" name="Picture 54" descr="MARINTSCHAKILSE_ST09001697_ScreenShot3"/>
            <p:cNvPicPr>
              <a:picLocks noChangeAspect="1" noChangeArrowheads="1"/>
            </p:cNvPicPr>
            <p:nvPr/>
          </p:nvPicPr>
          <p:blipFill>
            <a:blip r:embed="rId5" cstate="print"/>
            <a:srcRect l="76886" t="19089" r="18396" b="54509"/>
            <a:stretch>
              <a:fillRect/>
            </a:stretch>
          </p:blipFill>
          <p:spPr bwMode="auto">
            <a:xfrm>
              <a:off x="5503" y="709"/>
              <a:ext cx="257" cy="1134"/>
            </a:xfrm>
            <a:prstGeom prst="rect">
              <a:avLst/>
            </a:prstGeom>
            <a:ln>
              <a:noFill/>
            </a:ln>
            <a:effectLst>
              <a:softEdge rad="112500"/>
            </a:effectLst>
          </p:spPr>
        </p:pic>
      </p:grpSp>
      <p:pic>
        <p:nvPicPr>
          <p:cNvPr id="299241" name="Picture 233" descr="KOWARIKMarcel_001KX8BKK_ScreenShot3"/>
          <p:cNvPicPr>
            <a:picLocks noChangeAspect="1" noChangeArrowheads="1"/>
          </p:cNvPicPr>
          <p:nvPr/>
        </p:nvPicPr>
        <p:blipFill>
          <a:blip r:embed="rId6" cstate="print"/>
          <a:srcRect l="46700" t="49736" r="18167" b="17947"/>
          <a:stretch>
            <a:fillRect/>
          </a:stretch>
        </p:blipFill>
        <p:spPr bwMode="auto">
          <a:xfrm>
            <a:off x="5084618" y="3130855"/>
            <a:ext cx="2486022" cy="1800225"/>
          </a:xfrm>
          <a:prstGeom prst="rect">
            <a:avLst/>
          </a:prstGeom>
          <a:ln>
            <a:noFill/>
          </a:ln>
          <a:effectLst>
            <a:softEdge rad="112500"/>
          </a:effectLst>
        </p:spPr>
      </p:pic>
      <p:pic>
        <p:nvPicPr>
          <p:cNvPr id="299242" name="Picture 234" descr="BALLUCHHelmuthDr_ST09002019_ScreenShot3"/>
          <p:cNvPicPr>
            <a:picLocks noChangeAspect="1" noChangeArrowheads="1"/>
          </p:cNvPicPr>
          <p:nvPr/>
        </p:nvPicPr>
        <p:blipFill>
          <a:blip r:embed="rId7" cstate="print"/>
          <a:srcRect l="48295" t="9586" r="18729" b="57222"/>
          <a:stretch>
            <a:fillRect/>
          </a:stretch>
        </p:blipFill>
        <p:spPr bwMode="auto">
          <a:xfrm>
            <a:off x="6511636" y="1726778"/>
            <a:ext cx="2487902" cy="1800225"/>
          </a:xfrm>
          <a:prstGeom prst="rect">
            <a:avLst/>
          </a:prstGeom>
          <a:ln>
            <a:noFill/>
          </a:ln>
          <a:effectLst>
            <a:softEdge rad="112500"/>
          </a:effectLst>
        </p:spPr>
      </p:pic>
      <p:sp>
        <p:nvSpPr>
          <p:cNvPr id="48166" name="Line 236"/>
          <p:cNvSpPr>
            <a:spLocks noChangeShapeType="1"/>
          </p:cNvSpPr>
          <p:nvPr/>
        </p:nvSpPr>
        <p:spPr bwMode="auto">
          <a:xfrm flipH="1" flipV="1">
            <a:off x="1116013" y="2970213"/>
            <a:ext cx="504825" cy="1947862"/>
          </a:xfrm>
          <a:prstGeom prst="line">
            <a:avLst/>
          </a:prstGeom>
          <a:noFill/>
          <a:ln w="57150">
            <a:solidFill>
              <a:srgbClr val="287DAA"/>
            </a:solidFill>
            <a:round/>
            <a:headEnd/>
            <a:tailEnd type="triangle" w="med" len="med"/>
          </a:ln>
        </p:spPr>
        <p:txBody>
          <a:bodyPr/>
          <a:lstStyle/>
          <a:p>
            <a:endParaRPr lang="de-DE"/>
          </a:p>
        </p:txBody>
      </p:sp>
      <p:sp>
        <p:nvSpPr>
          <p:cNvPr id="48167" name="Line 237"/>
          <p:cNvSpPr>
            <a:spLocks noChangeShapeType="1"/>
          </p:cNvSpPr>
          <p:nvPr/>
        </p:nvSpPr>
        <p:spPr bwMode="auto">
          <a:xfrm flipH="1" flipV="1">
            <a:off x="2987675" y="4122738"/>
            <a:ext cx="254000" cy="727075"/>
          </a:xfrm>
          <a:prstGeom prst="line">
            <a:avLst/>
          </a:prstGeom>
          <a:noFill/>
          <a:ln w="57150">
            <a:solidFill>
              <a:srgbClr val="287DAA"/>
            </a:solidFill>
            <a:round/>
            <a:headEnd/>
            <a:tailEnd type="triangle" w="med" len="med"/>
          </a:ln>
        </p:spPr>
        <p:txBody>
          <a:bodyPr/>
          <a:lstStyle/>
          <a:p>
            <a:endParaRPr lang="de-DE"/>
          </a:p>
        </p:txBody>
      </p:sp>
      <p:sp>
        <p:nvSpPr>
          <p:cNvPr id="48168" name="Line 238"/>
          <p:cNvSpPr>
            <a:spLocks noChangeShapeType="1"/>
          </p:cNvSpPr>
          <p:nvPr/>
        </p:nvSpPr>
        <p:spPr bwMode="auto">
          <a:xfrm flipH="1" flipV="1">
            <a:off x="4500563" y="3113088"/>
            <a:ext cx="473075" cy="1804987"/>
          </a:xfrm>
          <a:prstGeom prst="line">
            <a:avLst/>
          </a:prstGeom>
          <a:noFill/>
          <a:ln w="57150">
            <a:solidFill>
              <a:srgbClr val="287DAA"/>
            </a:solidFill>
            <a:round/>
            <a:headEnd/>
            <a:tailEnd type="triangle" w="med" len="med"/>
          </a:ln>
        </p:spPr>
        <p:txBody>
          <a:bodyPr/>
          <a:lstStyle/>
          <a:p>
            <a:endParaRPr lang="de-DE"/>
          </a:p>
        </p:txBody>
      </p:sp>
      <p:sp>
        <p:nvSpPr>
          <p:cNvPr id="48169" name="Line 244"/>
          <p:cNvSpPr>
            <a:spLocks noChangeShapeType="1"/>
          </p:cNvSpPr>
          <p:nvPr/>
        </p:nvSpPr>
        <p:spPr bwMode="auto">
          <a:xfrm flipH="1" flipV="1">
            <a:off x="6227763" y="4200525"/>
            <a:ext cx="395287" cy="661988"/>
          </a:xfrm>
          <a:prstGeom prst="line">
            <a:avLst/>
          </a:prstGeom>
          <a:noFill/>
          <a:ln w="57150">
            <a:solidFill>
              <a:srgbClr val="287DAA"/>
            </a:solidFill>
            <a:round/>
            <a:headEnd/>
            <a:tailEnd type="triangle" w="med" len="med"/>
          </a:ln>
        </p:spPr>
        <p:txBody>
          <a:bodyPr/>
          <a:lstStyle/>
          <a:p>
            <a:endParaRPr lang="de-DE"/>
          </a:p>
        </p:txBody>
      </p:sp>
      <p:sp>
        <p:nvSpPr>
          <p:cNvPr id="48170" name="Line 245"/>
          <p:cNvSpPr>
            <a:spLocks noChangeShapeType="1"/>
          </p:cNvSpPr>
          <p:nvPr/>
        </p:nvSpPr>
        <p:spPr bwMode="auto">
          <a:xfrm flipV="1">
            <a:off x="7994650" y="2832100"/>
            <a:ext cx="33338" cy="2017713"/>
          </a:xfrm>
          <a:prstGeom prst="line">
            <a:avLst/>
          </a:prstGeom>
          <a:noFill/>
          <a:ln w="57150">
            <a:solidFill>
              <a:srgbClr val="287DAA"/>
            </a:solidFill>
            <a:round/>
            <a:headEnd/>
            <a:tailEnd type="triangle" w="med" len="med"/>
          </a:ln>
        </p:spPr>
        <p:txBody>
          <a:bodyPr/>
          <a:lstStyle/>
          <a:p>
            <a:endParaRPr lang="de-DE"/>
          </a:p>
        </p:txBody>
      </p:sp>
      <p:sp>
        <p:nvSpPr>
          <p:cNvPr id="48171" name="Text Box 247"/>
          <p:cNvSpPr txBox="1">
            <a:spLocks noChangeArrowheads="1"/>
          </p:cNvSpPr>
          <p:nvPr/>
        </p:nvSpPr>
        <p:spPr bwMode="auto">
          <a:xfrm>
            <a:off x="922338" y="1144588"/>
            <a:ext cx="7310437" cy="457200"/>
          </a:xfrm>
          <a:prstGeom prst="rect">
            <a:avLst/>
          </a:prstGeom>
          <a:noFill/>
          <a:ln w="9525">
            <a:noFill/>
            <a:miter lim="800000"/>
            <a:headEnd/>
            <a:tailEnd/>
          </a:ln>
        </p:spPr>
        <p:txBody>
          <a:bodyPr>
            <a:spAutoFit/>
          </a:bodyPr>
          <a:lstStyle/>
          <a:p>
            <a:pPr>
              <a:spcBef>
                <a:spcPct val="50000"/>
              </a:spcBef>
            </a:pPr>
            <a:r>
              <a:rPr lang="de-AT" sz="2400" b="0" i="1">
                <a:latin typeface="Calibri" pitchFamily="34" charset="0"/>
              </a:rPr>
              <a:t>Dose rate effect: Beam-on time reduced by ~ 50%  BUT …. </a:t>
            </a:r>
          </a:p>
        </p:txBody>
      </p:sp>
    </p:spTree>
    <p:extLst>
      <p:ext uri="{BB962C8B-B14F-4D97-AF65-F5344CB8AC3E}">
        <p14:creationId xmlns:p14="http://schemas.microsoft.com/office/powerpoint/2010/main" val="3757519189"/>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8"/>
          <p:cNvSpPr txBox="1">
            <a:spLocks noGrp="1"/>
          </p:cNvSpPr>
          <p:nvPr/>
        </p:nvSpPr>
        <p:spPr>
          <a:xfrm>
            <a:off x="8501063" y="6500813"/>
            <a:ext cx="561975" cy="357187"/>
          </a:xfrm>
          <a:prstGeom prst="rect">
            <a:avLst/>
          </a:prstGeom>
          <a:noFill/>
        </p:spPr>
        <p:txBody>
          <a:bodyPr anchor="ctr"/>
          <a:lstStyle/>
          <a:p>
            <a:pPr algn="r">
              <a:defRPr/>
            </a:pPr>
            <a:fld id="{D8A6F0D0-2DA6-43BC-9509-2514C35E43E8}" type="slidenum">
              <a:rPr lang="de-DE">
                <a:solidFill>
                  <a:schemeClr val="tx1">
                    <a:tint val="75000"/>
                  </a:schemeClr>
                </a:solidFill>
                <a:latin typeface="+mj-lt"/>
              </a:rPr>
              <a:pPr algn="r">
                <a:defRPr/>
              </a:pPr>
              <a:t>11</a:t>
            </a:fld>
            <a:endParaRPr lang="de-DE" dirty="0">
              <a:solidFill>
                <a:schemeClr val="tx1">
                  <a:tint val="75000"/>
                </a:schemeClr>
              </a:solidFill>
              <a:latin typeface="+mj-lt"/>
            </a:endParaRPr>
          </a:p>
        </p:txBody>
      </p:sp>
      <p:sp>
        <p:nvSpPr>
          <p:cNvPr id="83970" name="Titel 5"/>
          <p:cNvSpPr>
            <a:spLocks noGrp="1"/>
          </p:cNvSpPr>
          <p:nvPr>
            <p:ph type="title" idx="4294967295"/>
          </p:nvPr>
        </p:nvSpPr>
        <p:spPr/>
        <p:txBody>
          <a:bodyPr/>
          <a:lstStyle/>
          <a:p>
            <a:r>
              <a:rPr lang="en-GB" smtClean="0"/>
              <a:t>4D effects: Inter- and Intra-fraction motion</a:t>
            </a:r>
            <a:endParaRPr lang="de-AT" smtClean="0"/>
          </a:p>
        </p:txBody>
      </p:sp>
      <p:sp>
        <p:nvSpPr>
          <p:cNvPr id="5" name="Foliennummernplatzhalter 3"/>
          <p:cNvSpPr txBox="1">
            <a:spLocks noGrp="1"/>
          </p:cNvSpPr>
          <p:nvPr/>
        </p:nvSpPr>
        <p:spPr>
          <a:xfrm>
            <a:off x="8501063" y="6500813"/>
            <a:ext cx="561975" cy="357187"/>
          </a:xfrm>
          <a:prstGeom prst="rect">
            <a:avLst/>
          </a:prstGeom>
          <a:noFill/>
        </p:spPr>
        <p:txBody>
          <a:bodyPr anchor="ctr"/>
          <a:lstStyle/>
          <a:p>
            <a:pPr algn="r">
              <a:defRPr/>
            </a:pPr>
            <a:fld id="{6E5DDFF8-7B98-4E0F-8B3D-903FBC3C7041}" type="slidenum">
              <a:rPr lang="de-AT">
                <a:solidFill>
                  <a:schemeClr val="tx1">
                    <a:tint val="75000"/>
                  </a:schemeClr>
                </a:solidFill>
                <a:latin typeface="+mj-lt"/>
              </a:rPr>
              <a:pPr algn="r">
                <a:defRPr/>
              </a:pPr>
              <a:t>11</a:t>
            </a:fld>
            <a:endParaRPr lang="de-AT">
              <a:solidFill>
                <a:schemeClr val="tx1">
                  <a:tint val="75000"/>
                </a:schemeClr>
              </a:solidFill>
              <a:latin typeface="+mj-lt"/>
            </a:endParaRPr>
          </a:p>
        </p:txBody>
      </p:sp>
      <p:pic>
        <p:nvPicPr>
          <p:cNvPr id="83972" name="Picture 2"/>
          <p:cNvPicPr>
            <a:picLocks noChangeAspect="1" noChangeArrowheads="1"/>
          </p:cNvPicPr>
          <p:nvPr/>
        </p:nvPicPr>
        <p:blipFill>
          <a:blip r:embed="rId2" cstate="print"/>
          <a:srcRect l="5989" t="5209" r="4376"/>
          <a:stretch>
            <a:fillRect/>
          </a:stretch>
        </p:blipFill>
        <p:spPr bwMode="auto">
          <a:xfrm>
            <a:off x="176213" y="1268413"/>
            <a:ext cx="8782050" cy="4895850"/>
          </a:xfrm>
          <a:prstGeom prst="rect">
            <a:avLst/>
          </a:prstGeom>
          <a:noFill/>
          <a:ln w="12700">
            <a:noFill/>
            <a:miter lim="800000"/>
            <a:headEnd/>
            <a:tailEnd/>
          </a:ln>
        </p:spPr>
      </p:pic>
      <p:sp>
        <p:nvSpPr>
          <p:cNvPr id="7" name="Textfeld 6"/>
          <p:cNvSpPr txBox="1"/>
          <p:nvPr/>
        </p:nvSpPr>
        <p:spPr>
          <a:xfrm>
            <a:off x="681373" y="6058378"/>
            <a:ext cx="3240450" cy="276999"/>
          </a:xfrm>
          <a:prstGeom prst="rect">
            <a:avLst/>
          </a:prstGeom>
          <a:noFill/>
        </p:spPr>
        <p:txBody>
          <a:bodyPr wrap="square" rtlCol="0">
            <a:spAutoFit/>
          </a:bodyPr>
          <a:lstStyle/>
          <a:p>
            <a:r>
              <a:rPr lang="de-DE" i="1" dirty="0" err="1" smtClean="0">
                <a:solidFill>
                  <a:srgbClr val="0C529D"/>
                </a:solidFill>
                <a:latin typeface="+mn-lt"/>
              </a:rPr>
              <a:t>Modified</a:t>
            </a:r>
            <a:r>
              <a:rPr lang="de-DE" i="1" dirty="0" smtClean="0">
                <a:solidFill>
                  <a:srgbClr val="0C529D"/>
                </a:solidFill>
                <a:latin typeface="+mn-lt"/>
              </a:rPr>
              <a:t> </a:t>
            </a:r>
            <a:r>
              <a:rPr lang="de-DE" i="1" dirty="0" err="1" smtClean="0">
                <a:solidFill>
                  <a:srgbClr val="0C529D"/>
                </a:solidFill>
                <a:latin typeface="+mn-lt"/>
              </a:rPr>
              <a:t>from</a:t>
            </a:r>
            <a:r>
              <a:rPr lang="de-DE" i="1" dirty="0" smtClean="0">
                <a:solidFill>
                  <a:srgbClr val="0C529D"/>
                </a:solidFill>
                <a:latin typeface="+mn-lt"/>
              </a:rPr>
              <a:t> Yan et al PMB (1997)</a:t>
            </a:r>
            <a:endParaRPr lang="de-DE" i="1" dirty="0">
              <a:solidFill>
                <a:srgbClr val="0C529D"/>
              </a:solidFill>
              <a:latin typeface="+mn-lt"/>
            </a:endParaRPr>
          </a:p>
        </p:txBody>
      </p:sp>
    </p:spTree>
    <p:extLst>
      <p:ext uri="{BB962C8B-B14F-4D97-AF65-F5344CB8AC3E}">
        <p14:creationId xmlns:p14="http://schemas.microsoft.com/office/powerpoint/2010/main" val="2433824636"/>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53" name="Picture 25" descr="G:\Georgteaching\FFF 20130201\VMATFFF.png"/>
          <p:cNvPicPr>
            <a:picLocks noChangeAspect="1" noChangeArrowheads="1"/>
          </p:cNvPicPr>
          <p:nvPr/>
        </p:nvPicPr>
        <p:blipFill>
          <a:blip r:embed="rId3" cstate="print"/>
          <a:srcRect/>
          <a:stretch>
            <a:fillRect/>
          </a:stretch>
        </p:blipFill>
        <p:spPr bwMode="auto">
          <a:xfrm>
            <a:off x="5967155" y="3654025"/>
            <a:ext cx="2848404" cy="2520000"/>
          </a:xfrm>
          <a:prstGeom prst="rect">
            <a:avLst/>
          </a:prstGeom>
          <a:noFill/>
        </p:spPr>
      </p:pic>
      <p:pic>
        <p:nvPicPr>
          <p:cNvPr id="22548" name="Picture 20" descr="G:\Georgteaching\FFF 20130201\CRTFF.png"/>
          <p:cNvPicPr>
            <a:picLocks noChangeAspect="1" noChangeArrowheads="1"/>
          </p:cNvPicPr>
          <p:nvPr/>
        </p:nvPicPr>
        <p:blipFill>
          <a:blip r:embed="rId4" cstate="print"/>
          <a:srcRect/>
          <a:stretch>
            <a:fillRect/>
          </a:stretch>
        </p:blipFill>
        <p:spPr bwMode="auto">
          <a:xfrm>
            <a:off x="296525" y="1133745"/>
            <a:ext cx="2849281" cy="2520000"/>
          </a:xfrm>
          <a:prstGeom prst="rect">
            <a:avLst/>
          </a:prstGeom>
          <a:noFill/>
        </p:spPr>
      </p:pic>
      <p:pic>
        <p:nvPicPr>
          <p:cNvPr id="22549" name="Picture 21" descr="G:\Georgteaching\FFF 20130201\IMRTFF.png"/>
          <p:cNvPicPr>
            <a:picLocks noChangeAspect="1" noChangeArrowheads="1"/>
          </p:cNvPicPr>
          <p:nvPr/>
        </p:nvPicPr>
        <p:blipFill>
          <a:blip r:embed="rId5" cstate="print"/>
          <a:srcRect/>
          <a:stretch>
            <a:fillRect/>
          </a:stretch>
        </p:blipFill>
        <p:spPr bwMode="auto">
          <a:xfrm>
            <a:off x="3131840" y="1133745"/>
            <a:ext cx="2841702" cy="2520000"/>
          </a:xfrm>
          <a:prstGeom prst="rect">
            <a:avLst/>
          </a:prstGeom>
          <a:noFill/>
        </p:spPr>
      </p:pic>
      <p:pic>
        <p:nvPicPr>
          <p:cNvPr id="22550" name="Picture 22" descr="G:\Georgteaching\FFF 20130201\VMATFF.png"/>
          <p:cNvPicPr>
            <a:picLocks noChangeAspect="1" noChangeArrowheads="1"/>
          </p:cNvPicPr>
          <p:nvPr/>
        </p:nvPicPr>
        <p:blipFill>
          <a:blip r:embed="rId6" cstate="print"/>
          <a:srcRect/>
          <a:stretch>
            <a:fillRect/>
          </a:stretch>
        </p:blipFill>
        <p:spPr bwMode="auto">
          <a:xfrm>
            <a:off x="5967155" y="1133745"/>
            <a:ext cx="2855106" cy="2520000"/>
          </a:xfrm>
          <a:prstGeom prst="rect">
            <a:avLst/>
          </a:prstGeom>
          <a:noFill/>
        </p:spPr>
      </p:pic>
      <p:pic>
        <p:nvPicPr>
          <p:cNvPr id="22551" name="Picture 23" descr="G:\Georgteaching\FFF 20130201\CRTFFF.png"/>
          <p:cNvPicPr>
            <a:picLocks noChangeAspect="1" noChangeArrowheads="1"/>
          </p:cNvPicPr>
          <p:nvPr/>
        </p:nvPicPr>
        <p:blipFill>
          <a:blip r:embed="rId7" cstate="print"/>
          <a:srcRect/>
          <a:stretch>
            <a:fillRect/>
          </a:stretch>
        </p:blipFill>
        <p:spPr bwMode="auto">
          <a:xfrm>
            <a:off x="296525" y="3654025"/>
            <a:ext cx="2849280" cy="2520000"/>
          </a:xfrm>
          <a:prstGeom prst="rect">
            <a:avLst/>
          </a:prstGeom>
          <a:noFill/>
        </p:spPr>
      </p:pic>
      <p:pic>
        <p:nvPicPr>
          <p:cNvPr id="22552" name="Picture 24" descr="G:\Georgteaching\FFF 20130201\IMRTFFF.png"/>
          <p:cNvPicPr>
            <a:picLocks noChangeAspect="1" noChangeArrowheads="1"/>
          </p:cNvPicPr>
          <p:nvPr/>
        </p:nvPicPr>
        <p:blipFill>
          <a:blip r:embed="rId8" cstate="print"/>
          <a:srcRect/>
          <a:stretch>
            <a:fillRect/>
          </a:stretch>
        </p:blipFill>
        <p:spPr bwMode="auto">
          <a:xfrm>
            <a:off x="3131840" y="3654025"/>
            <a:ext cx="2841702" cy="2520000"/>
          </a:xfrm>
          <a:prstGeom prst="rect">
            <a:avLst/>
          </a:prstGeom>
          <a:noFill/>
        </p:spPr>
      </p:pic>
      <p:sp>
        <p:nvSpPr>
          <p:cNvPr id="13313" name="Rectangle 2"/>
          <p:cNvSpPr>
            <a:spLocks noGrp="1" noChangeArrowheads="1"/>
          </p:cNvSpPr>
          <p:nvPr>
            <p:ph type="title"/>
          </p:nvPr>
        </p:nvSpPr>
        <p:spPr/>
        <p:txBody>
          <a:bodyPr/>
          <a:lstStyle/>
          <a:p>
            <a:r>
              <a:rPr lang="en-US" smtClean="0"/>
              <a:t>SBRT with and without FFF-beams</a:t>
            </a:r>
          </a:p>
        </p:txBody>
      </p:sp>
      <p:sp>
        <p:nvSpPr>
          <p:cNvPr id="18" name="Textfeld 17"/>
          <p:cNvSpPr txBox="1"/>
          <p:nvPr/>
        </p:nvSpPr>
        <p:spPr>
          <a:xfrm>
            <a:off x="3761910" y="1133745"/>
            <a:ext cx="1726086" cy="707886"/>
          </a:xfrm>
          <a:prstGeom prst="rect">
            <a:avLst/>
          </a:prstGeom>
          <a:noFill/>
        </p:spPr>
        <p:txBody>
          <a:bodyPr wrap="square" rtlCol="0">
            <a:spAutoFit/>
          </a:bodyPr>
          <a:lstStyle/>
          <a:p>
            <a:pPr algn="ctr"/>
            <a:r>
              <a:rPr lang="de-DE" sz="2000" dirty="0" smtClean="0">
                <a:solidFill>
                  <a:schemeClr val="bg1">
                    <a:lumMod val="85000"/>
                  </a:schemeClr>
                </a:solidFill>
              </a:rPr>
              <a:t>IMRT FF</a:t>
            </a:r>
          </a:p>
          <a:p>
            <a:pPr algn="ctr"/>
            <a:r>
              <a:rPr lang="de-DE" sz="2000" dirty="0" smtClean="0">
                <a:solidFill>
                  <a:srgbClr val="C00000"/>
                </a:solidFill>
              </a:rPr>
              <a:t>4903MU</a:t>
            </a:r>
          </a:p>
        </p:txBody>
      </p:sp>
      <p:sp>
        <p:nvSpPr>
          <p:cNvPr id="19" name="Textfeld 18"/>
          <p:cNvSpPr txBox="1"/>
          <p:nvPr/>
        </p:nvSpPr>
        <p:spPr>
          <a:xfrm>
            <a:off x="6443357" y="1133745"/>
            <a:ext cx="1816096" cy="1015663"/>
          </a:xfrm>
          <a:prstGeom prst="rect">
            <a:avLst/>
          </a:prstGeom>
          <a:noFill/>
        </p:spPr>
        <p:txBody>
          <a:bodyPr wrap="square" rtlCol="0">
            <a:spAutoFit/>
          </a:bodyPr>
          <a:lstStyle/>
          <a:p>
            <a:pPr algn="ctr"/>
            <a:r>
              <a:rPr lang="de-DE" sz="2000" dirty="0" smtClean="0">
                <a:solidFill>
                  <a:schemeClr val="bg1">
                    <a:lumMod val="85000"/>
                  </a:schemeClr>
                </a:solidFill>
              </a:rPr>
              <a:t>VMAT FF</a:t>
            </a:r>
          </a:p>
          <a:p>
            <a:pPr algn="ctr"/>
            <a:r>
              <a:rPr lang="de-DE" sz="2000" dirty="0" smtClean="0">
                <a:solidFill>
                  <a:srgbClr val="C00000"/>
                </a:solidFill>
              </a:rPr>
              <a:t>4977MU</a:t>
            </a:r>
          </a:p>
          <a:p>
            <a:pPr algn="ctr"/>
            <a:endParaRPr lang="de-DE" sz="2000" dirty="0">
              <a:solidFill>
                <a:schemeClr val="bg1">
                  <a:lumMod val="85000"/>
                </a:schemeClr>
              </a:solidFill>
            </a:endParaRPr>
          </a:p>
        </p:txBody>
      </p:sp>
      <p:sp>
        <p:nvSpPr>
          <p:cNvPr id="20" name="Textfeld 19"/>
          <p:cNvSpPr txBox="1"/>
          <p:nvPr/>
        </p:nvSpPr>
        <p:spPr>
          <a:xfrm>
            <a:off x="1000709" y="1145939"/>
            <a:ext cx="1591071" cy="707886"/>
          </a:xfrm>
          <a:prstGeom prst="rect">
            <a:avLst/>
          </a:prstGeom>
          <a:noFill/>
        </p:spPr>
        <p:txBody>
          <a:bodyPr wrap="square" rtlCol="0">
            <a:spAutoFit/>
          </a:bodyPr>
          <a:lstStyle/>
          <a:p>
            <a:pPr algn="ctr"/>
            <a:r>
              <a:rPr lang="de-DE" sz="2000" dirty="0" smtClean="0">
                <a:solidFill>
                  <a:schemeClr val="bg1">
                    <a:lumMod val="85000"/>
                  </a:schemeClr>
                </a:solidFill>
              </a:rPr>
              <a:t>CRT FF</a:t>
            </a:r>
          </a:p>
          <a:p>
            <a:pPr algn="ctr"/>
            <a:r>
              <a:rPr lang="de-DE" sz="2000" dirty="0" smtClean="0">
                <a:solidFill>
                  <a:srgbClr val="C00000"/>
                </a:solidFill>
              </a:rPr>
              <a:t>2961MU</a:t>
            </a:r>
          </a:p>
        </p:txBody>
      </p:sp>
      <p:sp>
        <p:nvSpPr>
          <p:cNvPr id="22" name="Textfeld 21"/>
          <p:cNvSpPr txBox="1"/>
          <p:nvPr/>
        </p:nvSpPr>
        <p:spPr>
          <a:xfrm>
            <a:off x="3671900" y="3699030"/>
            <a:ext cx="1861101" cy="707886"/>
          </a:xfrm>
          <a:prstGeom prst="rect">
            <a:avLst/>
          </a:prstGeom>
          <a:noFill/>
        </p:spPr>
        <p:txBody>
          <a:bodyPr wrap="square" rtlCol="0">
            <a:spAutoFit/>
          </a:bodyPr>
          <a:lstStyle/>
          <a:p>
            <a:pPr algn="ctr"/>
            <a:r>
              <a:rPr lang="de-DE" sz="2000" dirty="0" smtClean="0">
                <a:solidFill>
                  <a:schemeClr val="bg1">
                    <a:lumMod val="85000"/>
                  </a:schemeClr>
                </a:solidFill>
              </a:rPr>
              <a:t>IMRT FFF</a:t>
            </a:r>
          </a:p>
          <a:p>
            <a:pPr algn="ctr"/>
            <a:r>
              <a:rPr lang="de-DE" sz="2000" dirty="0" smtClean="0">
                <a:solidFill>
                  <a:srgbClr val="C00000"/>
                </a:solidFill>
              </a:rPr>
              <a:t>4730MU</a:t>
            </a:r>
            <a:endParaRPr lang="de-DE" sz="2000" dirty="0">
              <a:solidFill>
                <a:schemeClr val="bg1">
                  <a:lumMod val="85000"/>
                </a:schemeClr>
              </a:solidFill>
            </a:endParaRPr>
          </a:p>
        </p:txBody>
      </p:sp>
      <p:sp>
        <p:nvSpPr>
          <p:cNvPr id="23" name="Textfeld 22"/>
          <p:cNvSpPr txBox="1"/>
          <p:nvPr/>
        </p:nvSpPr>
        <p:spPr>
          <a:xfrm>
            <a:off x="6263337" y="3699030"/>
            <a:ext cx="2102022" cy="707886"/>
          </a:xfrm>
          <a:prstGeom prst="rect">
            <a:avLst/>
          </a:prstGeom>
          <a:noFill/>
        </p:spPr>
        <p:txBody>
          <a:bodyPr wrap="square" rtlCol="0">
            <a:spAutoFit/>
          </a:bodyPr>
          <a:lstStyle/>
          <a:p>
            <a:pPr algn="ctr"/>
            <a:r>
              <a:rPr lang="de-DE" sz="2000" dirty="0" smtClean="0">
                <a:solidFill>
                  <a:schemeClr val="bg1">
                    <a:lumMod val="85000"/>
                  </a:schemeClr>
                </a:solidFill>
              </a:rPr>
              <a:t>VMAT FFF</a:t>
            </a:r>
          </a:p>
          <a:p>
            <a:pPr algn="ctr"/>
            <a:r>
              <a:rPr lang="de-DE" sz="2000" dirty="0" smtClean="0">
                <a:solidFill>
                  <a:srgbClr val="C00000"/>
                </a:solidFill>
              </a:rPr>
              <a:t>3732MU</a:t>
            </a:r>
          </a:p>
        </p:txBody>
      </p:sp>
      <p:sp>
        <p:nvSpPr>
          <p:cNvPr id="24" name="Textfeld 23"/>
          <p:cNvSpPr txBox="1"/>
          <p:nvPr/>
        </p:nvSpPr>
        <p:spPr>
          <a:xfrm>
            <a:off x="926595" y="3673477"/>
            <a:ext cx="1771091" cy="1015663"/>
          </a:xfrm>
          <a:prstGeom prst="rect">
            <a:avLst/>
          </a:prstGeom>
          <a:noFill/>
        </p:spPr>
        <p:txBody>
          <a:bodyPr wrap="square" rtlCol="0">
            <a:spAutoFit/>
          </a:bodyPr>
          <a:lstStyle/>
          <a:p>
            <a:pPr algn="ctr"/>
            <a:r>
              <a:rPr lang="de-DE" sz="2000" dirty="0" smtClean="0">
                <a:solidFill>
                  <a:schemeClr val="bg1">
                    <a:lumMod val="85000"/>
                  </a:schemeClr>
                </a:solidFill>
              </a:rPr>
              <a:t>CRT FFF</a:t>
            </a:r>
          </a:p>
          <a:p>
            <a:pPr algn="ctr"/>
            <a:r>
              <a:rPr lang="de-DE" sz="2000" dirty="0" smtClean="0">
                <a:solidFill>
                  <a:srgbClr val="C00000"/>
                </a:solidFill>
              </a:rPr>
              <a:t>2865MU</a:t>
            </a:r>
          </a:p>
          <a:p>
            <a:pPr algn="ctr"/>
            <a:endParaRPr lang="de-DE" sz="2000" dirty="0">
              <a:solidFill>
                <a:schemeClr val="bg1">
                  <a:lumMod val="85000"/>
                </a:schemeClr>
              </a:solidFill>
            </a:endParaRPr>
          </a:p>
        </p:txBody>
      </p:sp>
      <p:pic>
        <p:nvPicPr>
          <p:cNvPr id="22554" name="Picture 26" descr="G:\Georgteaching\FFF 20130201\isodose.png"/>
          <p:cNvPicPr>
            <a:picLocks noChangeAspect="1" noChangeArrowheads="1"/>
          </p:cNvPicPr>
          <p:nvPr/>
        </p:nvPicPr>
        <p:blipFill rotWithShape="1">
          <a:blip r:embed="rId9" cstate="print"/>
          <a:srcRect/>
          <a:stretch/>
        </p:blipFill>
        <p:spPr bwMode="auto">
          <a:xfrm>
            <a:off x="8566912" y="4149080"/>
            <a:ext cx="460583" cy="1665185"/>
          </a:xfrm>
          <a:prstGeom prst="rect">
            <a:avLst/>
          </a:prstGeom>
          <a:noFill/>
        </p:spPr>
      </p:pic>
      <p:sp>
        <p:nvSpPr>
          <p:cNvPr id="2" name="Abgerundetes Rechteck 1"/>
          <p:cNvSpPr/>
          <p:nvPr/>
        </p:nvSpPr>
        <p:spPr bwMode="auto">
          <a:xfrm>
            <a:off x="386535" y="1178750"/>
            <a:ext cx="2745305" cy="4635515"/>
          </a:xfrm>
          <a:prstGeom prst="roundRect">
            <a:avLst/>
          </a:prstGeom>
          <a:noFill/>
          <a:ln w="38100" cap="flat" cmpd="sng" algn="ctr">
            <a:solidFill>
              <a:srgbClr val="FFC000"/>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tx1"/>
              </a:solidFill>
              <a:effectLst/>
              <a:latin typeface="Arial" pitchFamily="34" charset="0"/>
            </a:endParaRPr>
          </a:p>
        </p:txBody>
      </p:sp>
      <p:sp>
        <p:nvSpPr>
          <p:cNvPr id="3" name="Foliennummernplatzhalter 2"/>
          <p:cNvSpPr>
            <a:spLocks noGrp="1"/>
          </p:cNvSpPr>
          <p:nvPr>
            <p:ph type="sldNum" sz="quarter" idx="10"/>
          </p:nvPr>
        </p:nvSpPr>
        <p:spPr/>
        <p:txBody>
          <a:bodyPr/>
          <a:lstStyle/>
          <a:p>
            <a:pPr>
              <a:defRPr/>
            </a:pPr>
            <a:fld id="{DD231B59-2C3E-4D25-B888-E7371DF90B00}" type="slidenum">
              <a:rPr lang="de-DE" smtClean="0"/>
              <a:pPr>
                <a:defRPr/>
              </a:pPr>
              <a:t>12</a:t>
            </a:fld>
            <a:endParaRPr lang="de-DE" dirty="0"/>
          </a:p>
        </p:txBody>
      </p:sp>
      <p:sp>
        <p:nvSpPr>
          <p:cNvPr id="5" name="Rechteck 4"/>
          <p:cNvSpPr/>
          <p:nvPr/>
        </p:nvSpPr>
        <p:spPr bwMode="auto">
          <a:xfrm>
            <a:off x="0" y="5859270"/>
            <a:ext cx="8892480" cy="54006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tx1"/>
              </a:solidFill>
              <a:effectLst/>
              <a:latin typeface="Arial" pitchFamily="34" charset="0"/>
            </a:endParaRPr>
          </a:p>
        </p:txBody>
      </p:sp>
      <p:sp>
        <p:nvSpPr>
          <p:cNvPr id="21" name="Inhaltsplatzhalter 16"/>
          <p:cNvSpPr txBox="1">
            <a:spLocks/>
          </p:cNvSpPr>
          <p:nvPr/>
        </p:nvSpPr>
        <p:spPr bwMode="auto">
          <a:xfrm>
            <a:off x="313071" y="5934687"/>
            <a:ext cx="8509189" cy="4196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Clr>
                <a:srgbClr val="0C529D"/>
              </a:buClr>
              <a:buSzPct val="110000"/>
              <a:buChar char="•"/>
              <a:defRPr sz="2400">
                <a:solidFill>
                  <a:schemeClr val="tx1"/>
                </a:solidFill>
                <a:latin typeface="+mn-lt"/>
                <a:ea typeface="+mn-ea"/>
                <a:cs typeface="+mn-cs"/>
              </a:defRPr>
            </a:lvl1pPr>
            <a:lvl2pPr marL="742950" indent="-285750" algn="l" rtl="0" eaLnBrk="0" fontAlgn="base" hangingPunct="0">
              <a:lnSpc>
                <a:spcPct val="130000"/>
              </a:lnSpc>
              <a:spcBef>
                <a:spcPct val="20000"/>
              </a:spcBef>
              <a:spcAft>
                <a:spcPct val="0"/>
              </a:spcAft>
              <a:buClr>
                <a:srgbClr val="0C529D"/>
              </a:buClr>
              <a:buSzPct val="80000"/>
              <a:buFont typeface="Wingdings" pitchFamily="2" charset="2"/>
              <a:buChar char=""/>
              <a:defRPr lang="en-GB" sz="2200">
                <a:solidFill>
                  <a:schemeClr val="tx1"/>
                </a:solidFill>
                <a:latin typeface="+mn-lt"/>
              </a:defRPr>
            </a:lvl2pPr>
            <a:lvl3pPr marL="1143000" indent="-228600" algn="l" rtl="0" eaLnBrk="0" fontAlgn="base" hangingPunct="0">
              <a:lnSpc>
                <a:spcPct val="130000"/>
              </a:lnSpc>
              <a:spcBef>
                <a:spcPct val="20000"/>
              </a:spcBef>
              <a:spcAft>
                <a:spcPct val="0"/>
              </a:spcAft>
              <a:buClr>
                <a:srgbClr val="0C529D"/>
              </a:buClr>
              <a:buSzPct val="70000"/>
              <a:buFont typeface="Courier New" pitchFamily="49" charset="0"/>
              <a:buChar char="o"/>
              <a:defRPr lang="en-GB" sz="2200">
                <a:solidFill>
                  <a:schemeClr val="tx1"/>
                </a:solidFill>
                <a:latin typeface="+mn-lt"/>
              </a:defRPr>
            </a:lvl3pPr>
            <a:lvl4pPr marL="1600200" indent="-228600" algn="l" rtl="0" eaLnBrk="0" fontAlgn="base" hangingPunct="0">
              <a:lnSpc>
                <a:spcPct val="130000"/>
              </a:lnSpc>
              <a:spcBef>
                <a:spcPct val="20000"/>
              </a:spcBef>
              <a:spcAft>
                <a:spcPct val="0"/>
              </a:spcAft>
              <a:buClr>
                <a:srgbClr val="0C529D"/>
              </a:buClr>
              <a:buChar char="•"/>
              <a:defRPr sz="1800">
                <a:solidFill>
                  <a:schemeClr val="tx1"/>
                </a:solidFill>
                <a:latin typeface="+mn-lt"/>
              </a:defRPr>
            </a:lvl4pPr>
            <a:lvl5pPr marL="2057400" indent="-228600" algn="l" rtl="0" eaLnBrk="0" fontAlgn="base" hangingPunct="0">
              <a:lnSpc>
                <a:spcPct val="130000"/>
              </a:lnSpc>
              <a:spcBef>
                <a:spcPct val="20000"/>
              </a:spcBef>
              <a:spcAft>
                <a:spcPct val="0"/>
              </a:spcAft>
              <a:buClr>
                <a:srgbClr val="0C529D"/>
              </a:buClr>
              <a:buChar char="•"/>
              <a:defRPr sz="1800">
                <a:solidFill>
                  <a:schemeClr val="tx1"/>
                </a:solidFill>
                <a:latin typeface="+mn-lt"/>
              </a:defRPr>
            </a:lvl5pPr>
            <a:lvl6pPr marL="2514600" indent="-228600" algn="l" rtl="0" fontAlgn="base">
              <a:lnSpc>
                <a:spcPct val="130000"/>
              </a:lnSpc>
              <a:spcBef>
                <a:spcPct val="20000"/>
              </a:spcBef>
              <a:spcAft>
                <a:spcPct val="0"/>
              </a:spcAft>
              <a:buClr>
                <a:srgbClr val="0C529D"/>
              </a:buClr>
              <a:buChar char="•"/>
              <a:defRPr sz="1400">
                <a:solidFill>
                  <a:schemeClr val="tx1"/>
                </a:solidFill>
                <a:latin typeface="+mn-lt"/>
              </a:defRPr>
            </a:lvl6pPr>
            <a:lvl7pPr marL="2971800" indent="-228600" algn="l" rtl="0" fontAlgn="base">
              <a:lnSpc>
                <a:spcPct val="130000"/>
              </a:lnSpc>
              <a:spcBef>
                <a:spcPct val="20000"/>
              </a:spcBef>
              <a:spcAft>
                <a:spcPct val="0"/>
              </a:spcAft>
              <a:buClr>
                <a:srgbClr val="0C529D"/>
              </a:buClr>
              <a:buChar char="•"/>
              <a:defRPr sz="1400">
                <a:solidFill>
                  <a:schemeClr val="tx1"/>
                </a:solidFill>
                <a:latin typeface="+mn-lt"/>
              </a:defRPr>
            </a:lvl7pPr>
            <a:lvl8pPr marL="3429000" indent="-228600" algn="l" rtl="0" fontAlgn="base">
              <a:lnSpc>
                <a:spcPct val="130000"/>
              </a:lnSpc>
              <a:spcBef>
                <a:spcPct val="20000"/>
              </a:spcBef>
              <a:spcAft>
                <a:spcPct val="0"/>
              </a:spcAft>
              <a:buClr>
                <a:srgbClr val="0C529D"/>
              </a:buClr>
              <a:buChar char="•"/>
              <a:defRPr sz="1400">
                <a:solidFill>
                  <a:schemeClr val="tx1"/>
                </a:solidFill>
                <a:latin typeface="+mn-lt"/>
              </a:defRPr>
            </a:lvl8pPr>
            <a:lvl9pPr marL="3886200" indent="-228600" algn="l" rtl="0" fontAlgn="base">
              <a:lnSpc>
                <a:spcPct val="130000"/>
              </a:lnSpc>
              <a:spcBef>
                <a:spcPct val="20000"/>
              </a:spcBef>
              <a:spcAft>
                <a:spcPct val="0"/>
              </a:spcAft>
              <a:buClr>
                <a:srgbClr val="0C529D"/>
              </a:buClr>
              <a:buChar char="•"/>
              <a:defRPr sz="1400">
                <a:solidFill>
                  <a:schemeClr val="tx1"/>
                </a:solidFill>
                <a:latin typeface="+mn-lt"/>
              </a:defRPr>
            </a:lvl9pPr>
          </a:lstStyle>
          <a:p>
            <a:pPr marL="268288" indent="-268288">
              <a:buSzPct val="100000"/>
              <a:buFont typeface="Arial" charset="0"/>
              <a:buChar char="●"/>
            </a:pPr>
            <a:r>
              <a:rPr lang="en-GB" sz="2000" b="0" dirty="0"/>
              <a:t>Clinical practice @ </a:t>
            </a:r>
            <a:r>
              <a:rPr lang="en-GB" sz="2000" b="0" dirty="0" err="1"/>
              <a:t>MedUni</a:t>
            </a:r>
            <a:r>
              <a:rPr lang="en-GB" sz="2000" b="0" dirty="0"/>
              <a:t> Wien: 15 </a:t>
            </a:r>
            <a:r>
              <a:rPr lang="en-GB" sz="2000" b="0" dirty="0" err="1"/>
              <a:t>Gy</a:t>
            </a:r>
            <a:r>
              <a:rPr lang="en-GB" sz="2000" b="0" dirty="0"/>
              <a:t> </a:t>
            </a:r>
            <a:r>
              <a:rPr lang="en-GB" sz="2000" b="0" dirty="0" smtClean="0"/>
              <a:t>@ </a:t>
            </a:r>
            <a:r>
              <a:rPr lang="en-GB" sz="2000" b="0" dirty="0"/>
              <a:t>65% </a:t>
            </a:r>
            <a:r>
              <a:rPr lang="en-GB" sz="2000" b="0" dirty="0" err="1"/>
              <a:t>isodose</a:t>
            </a:r>
            <a:endParaRPr lang="en-GB" sz="2000" b="0" dirty="0"/>
          </a:p>
          <a:p>
            <a:pPr marL="268288" lvl="2" indent="-268288">
              <a:buSzPct val="100000"/>
              <a:buFont typeface="Arial" charset="0"/>
              <a:buChar char="●"/>
            </a:pPr>
            <a:endParaRPr lang="en-GB" sz="1800" dirty="0">
              <a:solidFill>
                <a:srgbClr val="FF0000"/>
              </a:solidFill>
            </a:endParaRPr>
          </a:p>
        </p:txBody>
      </p:sp>
    </p:spTree>
    <p:extLst>
      <p:ext uri="{BB962C8B-B14F-4D97-AF65-F5344CB8AC3E}">
        <p14:creationId xmlns:p14="http://schemas.microsoft.com/office/powerpoint/2010/main" val="6337715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Real time motion tracking – paired kV – MV sets</a:t>
            </a:r>
            <a:endParaRPr lang="en-US" dirty="0"/>
          </a:p>
        </p:txBody>
      </p:sp>
      <p:sp>
        <p:nvSpPr>
          <p:cNvPr id="4" name="Foliennummernplatzhalter 3"/>
          <p:cNvSpPr>
            <a:spLocks noGrp="1"/>
          </p:cNvSpPr>
          <p:nvPr>
            <p:ph type="sldNum" sz="quarter" idx="10"/>
          </p:nvPr>
        </p:nvSpPr>
        <p:spPr/>
        <p:txBody>
          <a:bodyPr/>
          <a:lstStyle/>
          <a:p>
            <a:pPr>
              <a:defRPr/>
            </a:pPr>
            <a:fld id="{DD231B59-2C3E-4D25-B888-E7371DF90B00}" type="slidenum">
              <a:rPr lang="de-DE" smtClean="0"/>
              <a:pPr>
                <a:defRPr/>
              </a:pPr>
              <a:t>13</a:t>
            </a:fld>
            <a:endParaRPr lang="de-DE" dirty="0"/>
          </a:p>
        </p:txBody>
      </p:sp>
      <p:pic>
        <p:nvPicPr>
          <p:cNvPr id="5" name="kVMVTracking.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cstate="print"/>
          <a:stretch>
            <a:fillRect/>
          </a:stretch>
        </p:blipFill>
        <p:spPr>
          <a:xfrm>
            <a:off x="666750" y="1268760"/>
            <a:ext cx="7325630" cy="3662815"/>
          </a:xfrm>
          <a:prstGeom prst="rect">
            <a:avLst/>
          </a:prstGeom>
        </p:spPr>
      </p:pic>
      <p:sp>
        <p:nvSpPr>
          <p:cNvPr id="6" name="Inhaltsplatzhalter 6"/>
          <p:cNvSpPr>
            <a:spLocks noGrp="1"/>
          </p:cNvSpPr>
          <p:nvPr>
            <p:ph idx="1"/>
          </p:nvPr>
        </p:nvSpPr>
        <p:spPr>
          <a:xfrm>
            <a:off x="386535" y="5094184"/>
            <a:ext cx="8446933" cy="1305145"/>
          </a:xfrm>
          <a:ln>
            <a:noFill/>
          </a:ln>
        </p:spPr>
        <p:txBody>
          <a:bodyPr/>
          <a:lstStyle/>
          <a:p>
            <a:pPr marL="268288" lvl="2" indent="-268288">
              <a:buSzPct val="100000"/>
              <a:buFont typeface="Arial" charset="0"/>
              <a:buChar char="●"/>
            </a:pPr>
            <a:r>
              <a:rPr lang="en-GB" sz="2000" kern="1200" dirty="0" smtClean="0">
                <a:ea typeface="+mn-ea"/>
                <a:cs typeface="+mn-cs"/>
              </a:rPr>
              <a:t>WIP: Offline evaluation on 20 SBRT patients to check feasibility for clinically used gantry angles</a:t>
            </a:r>
          </a:p>
          <a:p>
            <a:pPr marL="268288" lvl="2" indent="-268288">
              <a:buSzPct val="100000"/>
              <a:buFont typeface="Arial" charset="0"/>
              <a:buChar char="●"/>
            </a:pPr>
            <a:r>
              <a:rPr lang="en-GB" sz="2000" b="1" kern="1200" dirty="0" smtClean="0">
                <a:solidFill>
                  <a:srgbClr val="0C529D"/>
                </a:solidFill>
                <a:ea typeface="+mn-ea"/>
                <a:cs typeface="+mn-cs"/>
              </a:rPr>
              <a:t>WIP: DIBH Monitoring by means of imaging</a:t>
            </a:r>
            <a:endParaRPr lang="en-GB" sz="2000" b="1" kern="1200" dirty="0">
              <a:solidFill>
                <a:srgbClr val="0C529D"/>
              </a:solidFill>
              <a:ea typeface="+mn-ea"/>
              <a:cs typeface="+mn-cs"/>
            </a:endParaRPr>
          </a:p>
        </p:txBody>
      </p:sp>
      <p:sp>
        <p:nvSpPr>
          <p:cNvPr id="7" name="Textfeld 7"/>
          <p:cNvSpPr txBox="1">
            <a:spLocks noChangeArrowheads="1"/>
          </p:cNvSpPr>
          <p:nvPr/>
        </p:nvSpPr>
        <p:spPr bwMode="auto">
          <a:xfrm>
            <a:off x="6751251" y="6009677"/>
            <a:ext cx="2212978" cy="290913"/>
          </a:xfrm>
          <a:prstGeom prst="rect">
            <a:avLst/>
          </a:prstGeom>
        </p:spPr>
        <p:txBody>
          <a:bodyPr wrap="none">
            <a:spAutoFit/>
          </a:bodyPr>
          <a:lstStyle>
            <a:defPPr>
              <a:defRPr lang="de-AT"/>
            </a:defPPr>
            <a:lvl1pPr>
              <a:lnSpc>
                <a:spcPct val="114000"/>
              </a:lnSpc>
              <a:spcBef>
                <a:spcPts val="400"/>
              </a:spcBef>
              <a:defRPr i="1">
                <a:solidFill>
                  <a:srgbClr val="0C529D"/>
                </a:solidFill>
                <a:latin typeface="+mn-lt"/>
              </a:defRPr>
            </a:lvl1pPr>
          </a:lstStyle>
          <a:p>
            <a:r>
              <a:rPr lang="en-US" dirty="0"/>
              <a:t>Furtado et al </a:t>
            </a:r>
            <a:r>
              <a:rPr lang="en-US" dirty="0" err="1"/>
              <a:t>Acta</a:t>
            </a:r>
            <a:r>
              <a:rPr lang="en-US" dirty="0"/>
              <a:t> </a:t>
            </a:r>
            <a:r>
              <a:rPr lang="en-US" dirty="0" err="1"/>
              <a:t>Oncol</a:t>
            </a:r>
            <a:r>
              <a:rPr lang="en-US" dirty="0"/>
              <a:t> (2013) </a:t>
            </a:r>
          </a:p>
        </p:txBody>
      </p:sp>
    </p:spTree>
    <p:extLst>
      <p:ext uri="{BB962C8B-B14F-4D97-AF65-F5344CB8AC3E}">
        <p14:creationId xmlns:p14="http://schemas.microsoft.com/office/powerpoint/2010/main" val="2666477086"/>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0"/>
          <p:cNvSpPr>
            <a:spLocks noGrp="1"/>
          </p:cNvSpPr>
          <p:nvPr>
            <p:ph type="title"/>
          </p:nvPr>
        </p:nvSpPr>
        <p:spPr/>
        <p:txBody>
          <a:bodyPr/>
          <a:lstStyle/>
          <a:p>
            <a:r>
              <a:rPr lang="en-US" dirty="0" smtClean="0"/>
              <a:t>Treatment plan quality of “FFF plans”</a:t>
            </a:r>
            <a:endParaRPr lang="de-AT" dirty="0" smtClean="0"/>
          </a:p>
        </p:txBody>
      </p:sp>
      <p:sp>
        <p:nvSpPr>
          <p:cNvPr id="29699" name="Foliennummernplatzhalter 3"/>
          <p:cNvSpPr>
            <a:spLocks noGrp="1"/>
          </p:cNvSpPr>
          <p:nvPr>
            <p:ph type="sldNum" sz="quarter" idx="10"/>
          </p:nvPr>
        </p:nvSpPr>
        <p:spPr/>
        <p:txBody>
          <a:bodyPr/>
          <a:lstStyle/>
          <a:p>
            <a:pPr>
              <a:defRPr/>
            </a:pPr>
            <a:fld id="{5805AE19-E7B2-4D3B-8478-14F9DA89E284}" type="slidenum">
              <a:rPr lang="de-AT" smtClean="0"/>
              <a:pPr>
                <a:defRPr/>
              </a:pPr>
              <a:t>14</a:t>
            </a:fld>
            <a:endParaRPr lang="de-AT" smtClean="0"/>
          </a:p>
        </p:txBody>
      </p:sp>
      <p:sp>
        <p:nvSpPr>
          <p:cNvPr id="6170" name="Inhaltsplatzhalter 2"/>
          <p:cNvSpPr>
            <a:spLocks noGrp="1"/>
          </p:cNvSpPr>
          <p:nvPr>
            <p:ph idx="1"/>
          </p:nvPr>
        </p:nvSpPr>
        <p:spPr>
          <a:xfrm>
            <a:off x="3405697" y="1628877"/>
            <a:ext cx="5625625" cy="1890133"/>
          </a:xfrm>
        </p:spPr>
        <p:txBody>
          <a:bodyPr/>
          <a:lstStyle/>
          <a:p>
            <a:pPr marL="342900" lvl="1" indent="-342900" eaLnBrk="1" hangingPunct="1">
              <a:lnSpc>
                <a:spcPct val="120000"/>
              </a:lnSpc>
              <a:spcBef>
                <a:spcPts val="400"/>
              </a:spcBef>
              <a:buSzPct val="110000"/>
              <a:buFont typeface="Wingdings" pitchFamily="2" charset="2"/>
              <a:buNone/>
            </a:pPr>
            <a:r>
              <a:rPr lang="en-US" sz="2000" b="1" dirty="0" smtClean="0">
                <a:solidFill>
                  <a:srgbClr val="FF0000"/>
                </a:solidFill>
              </a:rPr>
              <a:t>Pareto optimality:</a:t>
            </a:r>
            <a:r>
              <a:rPr lang="en-US" sz="2000" b="1" dirty="0" smtClean="0">
                <a:solidFill>
                  <a:srgbClr val="0C529D"/>
                </a:solidFill>
              </a:rPr>
              <a:t> </a:t>
            </a:r>
          </a:p>
          <a:p>
            <a:pPr marL="742950" lvl="2" indent="-342900" eaLnBrk="1" hangingPunct="1">
              <a:lnSpc>
                <a:spcPct val="120000"/>
              </a:lnSpc>
              <a:spcBef>
                <a:spcPts val="400"/>
              </a:spcBef>
              <a:buSzPct val="110000"/>
              <a:buFontTx/>
              <a:buChar char="•"/>
            </a:pPr>
            <a:r>
              <a:rPr lang="en-US" sz="1600" dirty="0" smtClean="0"/>
              <a:t>The improvement of an objective can only be achieved by deteriorating another objective</a:t>
            </a:r>
          </a:p>
          <a:p>
            <a:pPr marL="742950" lvl="2" indent="-342900" eaLnBrk="1" hangingPunct="1">
              <a:lnSpc>
                <a:spcPct val="120000"/>
              </a:lnSpc>
              <a:spcBef>
                <a:spcPts val="400"/>
              </a:spcBef>
              <a:buSzPct val="110000"/>
              <a:buFontTx/>
              <a:buChar char="•"/>
            </a:pPr>
            <a:r>
              <a:rPr lang="en-US" sz="1600" dirty="0" smtClean="0"/>
              <a:t>Can be used for the comparison of different modalities</a:t>
            </a:r>
          </a:p>
          <a:p>
            <a:pPr marL="742950" lvl="2" indent="-342900" eaLnBrk="1" hangingPunct="1">
              <a:lnSpc>
                <a:spcPct val="120000"/>
              </a:lnSpc>
              <a:spcBef>
                <a:spcPts val="400"/>
              </a:spcBef>
              <a:buSzPct val="110000"/>
              <a:buFontTx/>
              <a:buChar char="•"/>
            </a:pPr>
            <a:r>
              <a:rPr lang="en-US" sz="1600" dirty="0" smtClean="0"/>
              <a:t>Is </a:t>
            </a:r>
            <a:r>
              <a:rPr lang="en-US" sz="1600" dirty="0" smtClean="0"/>
              <a:t>a desirable property of treatment plans </a:t>
            </a:r>
          </a:p>
          <a:p>
            <a:pPr marL="742950" lvl="2" indent="-342900" eaLnBrk="1" hangingPunct="1">
              <a:lnSpc>
                <a:spcPct val="120000"/>
              </a:lnSpc>
              <a:spcBef>
                <a:spcPts val="400"/>
              </a:spcBef>
              <a:buSzPct val="110000"/>
              <a:buFontTx/>
              <a:buChar char="•"/>
            </a:pPr>
            <a:endParaRPr lang="en-US" sz="1600" dirty="0" smtClean="0"/>
          </a:p>
        </p:txBody>
      </p:sp>
      <p:grpSp>
        <p:nvGrpSpPr>
          <p:cNvPr id="52" name="Gruppieren 51"/>
          <p:cNvGrpSpPr/>
          <p:nvPr/>
        </p:nvGrpSpPr>
        <p:grpSpPr>
          <a:xfrm>
            <a:off x="207644" y="2078850"/>
            <a:ext cx="8234460" cy="4287969"/>
            <a:chOff x="324529" y="2011921"/>
            <a:chExt cx="8234460" cy="4287969"/>
          </a:xfrm>
        </p:grpSpPr>
        <p:sp>
          <p:nvSpPr>
            <p:cNvPr id="9" name="Freihandform 8"/>
            <p:cNvSpPr>
              <a:spLocks/>
            </p:cNvSpPr>
            <p:nvPr/>
          </p:nvSpPr>
          <p:spPr bwMode="auto">
            <a:xfrm>
              <a:off x="1629356" y="2839672"/>
              <a:ext cx="4184650" cy="2854989"/>
            </a:xfrm>
            <a:custGeom>
              <a:avLst/>
              <a:gdLst>
                <a:gd name="T0" fmla="*/ 0 w 2946401"/>
                <a:gd name="T1" fmla="*/ 0 h 2048933"/>
                <a:gd name="T2" fmla="*/ 2134456 w 2946401"/>
                <a:gd name="T3" fmla="*/ 4365545 h 2048933"/>
                <a:gd name="T4" fmla="*/ 8440784 w 2946401"/>
                <a:gd name="T5" fmla="*/ 5869225 h 2048933"/>
                <a:gd name="T6" fmla="*/ 0 60000 65536"/>
                <a:gd name="T7" fmla="*/ 0 60000 65536"/>
                <a:gd name="T8" fmla="*/ 0 60000 65536"/>
                <a:gd name="T9" fmla="*/ 0 w 2946401"/>
                <a:gd name="T10" fmla="*/ 0 h 2048933"/>
                <a:gd name="T11" fmla="*/ 2946401 w 2946401"/>
                <a:gd name="T12" fmla="*/ 2048933 h 2048933"/>
              </a:gdLst>
              <a:ahLst/>
              <a:cxnLst>
                <a:cxn ang="T6">
                  <a:pos x="T0" y="T1"/>
                </a:cxn>
                <a:cxn ang="T7">
                  <a:pos x="T2" y="T3"/>
                </a:cxn>
                <a:cxn ang="T8">
                  <a:pos x="T4" y="T5"/>
                </a:cxn>
              </a:cxnLst>
              <a:rect l="T9" t="T10" r="T11" b="T12"/>
              <a:pathLst>
                <a:path w="2946401" h="2048933">
                  <a:moveTo>
                    <a:pt x="0" y="0"/>
                  </a:moveTo>
                  <a:cubicBezTo>
                    <a:pt x="47978" y="361244"/>
                    <a:pt x="254001" y="1182512"/>
                    <a:pt x="745068" y="1524001"/>
                  </a:cubicBezTo>
                  <a:cubicBezTo>
                    <a:pt x="1236135" y="1865490"/>
                    <a:pt x="1518356" y="1969910"/>
                    <a:pt x="2946401" y="2048933"/>
                  </a:cubicBezTo>
                </a:path>
              </a:pathLst>
            </a:custGeom>
            <a:noFill/>
            <a:ln w="38100" cmpd="sng">
              <a:solidFill>
                <a:srgbClr val="4F81BD"/>
              </a:solidFill>
              <a:round/>
              <a:headEnd/>
              <a:tailEnd/>
            </a:ln>
          </p:spPr>
          <p:txBody>
            <a:bodyPr/>
            <a:lstStyle/>
            <a:p>
              <a:endParaRPr lang="de-DE">
                <a:latin typeface="+mn-lt"/>
              </a:endParaRPr>
            </a:p>
          </p:txBody>
        </p:sp>
        <p:grpSp>
          <p:nvGrpSpPr>
            <p:cNvPr id="3" name="Gruppierung 17"/>
            <p:cNvGrpSpPr>
              <a:grpSpLocks/>
            </p:cNvGrpSpPr>
            <p:nvPr/>
          </p:nvGrpSpPr>
          <p:grpSpPr bwMode="auto">
            <a:xfrm>
              <a:off x="324529" y="2303875"/>
              <a:ext cx="6029230" cy="3983521"/>
              <a:chOff x="3018449" y="2438398"/>
              <a:chExt cx="4245951" cy="2858693"/>
            </a:xfrm>
          </p:grpSpPr>
          <p:cxnSp>
            <p:nvCxnSpPr>
              <p:cNvPr id="6187" name="Gerade Verbindung mit Pfeil 12"/>
              <p:cNvCxnSpPr>
                <a:cxnSpLocks noChangeShapeType="1"/>
              </p:cNvCxnSpPr>
              <p:nvPr/>
            </p:nvCxnSpPr>
            <p:spPr bwMode="auto">
              <a:xfrm flipV="1">
                <a:off x="3285067" y="2438398"/>
                <a:ext cx="0" cy="2611422"/>
              </a:xfrm>
              <a:prstGeom prst="straightConnector1">
                <a:avLst/>
              </a:prstGeom>
              <a:noFill/>
              <a:ln w="9525" algn="ctr">
                <a:solidFill>
                  <a:schemeClr val="tx1"/>
                </a:solidFill>
                <a:round/>
                <a:headEnd/>
                <a:tailEnd type="triangle" w="med" len="med"/>
              </a:ln>
            </p:spPr>
          </p:cxnSp>
          <p:cxnSp>
            <p:nvCxnSpPr>
              <p:cNvPr id="6188" name="Gerade Verbindung mit Pfeil 13"/>
              <p:cNvCxnSpPr>
                <a:cxnSpLocks noChangeShapeType="1"/>
              </p:cNvCxnSpPr>
              <p:nvPr/>
            </p:nvCxnSpPr>
            <p:spPr bwMode="auto">
              <a:xfrm>
                <a:off x="3285067" y="5049820"/>
                <a:ext cx="3979333" cy="0"/>
              </a:xfrm>
              <a:prstGeom prst="straightConnector1">
                <a:avLst/>
              </a:prstGeom>
              <a:noFill/>
              <a:ln w="9525" algn="ctr">
                <a:solidFill>
                  <a:schemeClr val="tx1"/>
                </a:solidFill>
                <a:round/>
                <a:headEnd/>
                <a:tailEnd type="triangle" w="med" len="med"/>
              </a:ln>
            </p:spPr>
          </p:cxnSp>
          <p:sp>
            <p:nvSpPr>
              <p:cNvPr id="6189" name="Textfeld 14"/>
              <p:cNvSpPr txBox="1">
                <a:spLocks noChangeArrowheads="1"/>
              </p:cNvSpPr>
              <p:nvPr/>
            </p:nvSpPr>
            <p:spPr bwMode="auto">
              <a:xfrm>
                <a:off x="4758272" y="5076221"/>
                <a:ext cx="857849" cy="220870"/>
              </a:xfrm>
              <a:prstGeom prst="rect">
                <a:avLst/>
              </a:prstGeom>
              <a:noFill/>
              <a:ln w="9525">
                <a:noFill/>
                <a:miter lim="800000"/>
                <a:headEnd/>
                <a:tailEnd/>
              </a:ln>
            </p:spPr>
            <p:txBody>
              <a:bodyPr>
                <a:spAutoFit/>
              </a:bodyPr>
              <a:lstStyle/>
              <a:p>
                <a:r>
                  <a:rPr lang="en-US" sz="1400" dirty="0">
                    <a:latin typeface="+mn-lt"/>
                  </a:rPr>
                  <a:t>speed</a:t>
                </a:r>
              </a:p>
            </p:txBody>
          </p:sp>
          <p:sp>
            <p:nvSpPr>
              <p:cNvPr id="6190" name="Textfeld 15"/>
              <p:cNvSpPr txBox="1">
                <a:spLocks noChangeArrowheads="1"/>
              </p:cNvSpPr>
              <p:nvPr/>
            </p:nvSpPr>
            <p:spPr bwMode="auto">
              <a:xfrm rot="16200000">
                <a:off x="2675189" y="3529388"/>
                <a:ext cx="903265" cy="216745"/>
              </a:xfrm>
              <a:prstGeom prst="rect">
                <a:avLst/>
              </a:prstGeom>
              <a:noFill/>
              <a:ln w="9525">
                <a:noFill/>
                <a:miter lim="800000"/>
                <a:headEnd/>
                <a:tailEnd/>
              </a:ln>
            </p:spPr>
            <p:txBody>
              <a:bodyPr>
                <a:spAutoFit/>
              </a:bodyPr>
              <a:lstStyle/>
              <a:p>
                <a:r>
                  <a:rPr lang="en-US" sz="1400" dirty="0">
                    <a:latin typeface="+mn-lt"/>
                  </a:rPr>
                  <a:t>power</a:t>
                </a:r>
              </a:p>
            </p:txBody>
          </p:sp>
          <p:sp>
            <p:nvSpPr>
              <p:cNvPr id="6191" name="Textfeld 16"/>
              <p:cNvSpPr txBox="1">
                <a:spLocks noChangeArrowheads="1"/>
              </p:cNvSpPr>
              <p:nvPr/>
            </p:nvSpPr>
            <p:spPr bwMode="auto">
              <a:xfrm rot="16200000">
                <a:off x="2933527" y="2705980"/>
                <a:ext cx="490033" cy="216745"/>
              </a:xfrm>
              <a:prstGeom prst="rect">
                <a:avLst/>
              </a:prstGeom>
              <a:noFill/>
              <a:ln w="9525">
                <a:noFill/>
                <a:miter lim="800000"/>
                <a:headEnd/>
                <a:tailEnd/>
              </a:ln>
            </p:spPr>
            <p:txBody>
              <a:bodyPr>
                <a:spAutoFit/>
              </a:bodyPr>
              <a:lstStyle/>
              <a:p>
                <a:r>
                  <a:rPr lang="en-US" sz="1400" dirty="0">
                    <a:latin typeface="+mn-lt"/>
                  </a:rPr>
                  <a:t>weak</a:t>
                </a:r>
              </a:p>
            </p:txBody>
          </p:sp>
          <p:sp>
            <p:nvSpPr>
              <p:cNvPr id="6192" name="Textfeld 17"/>
              <p:cNvSpPr txBox="1">
                <a:spLocks noChangeArrowheads="1"/>
              </p:cNvSpPr>
              <p:nvPr/>
            </p:nvSpPr>
            <p:spPr bwMode="auto">
              <a:xfrm rot="16200000">
                <a:off x="2859905" y="4622809"/>
                <a:ext cx="637278" cy="216745"/>
              </a:xfrm>
              <a:prstGeom prst="rect">
                <a:avLst/>
              </a:prstGeom>
              <a:noFill/>
              <a:ln w="9525">
                <a:noFill/>
                <a:miter lim="800000"/>
                <a:headEnd/>
                <a:tailEnd/>
              </a:ln>
            </p:spPr>
            <p:txBody>
              <a:bodyPr wrap="square">
                <a:spAutoFit/>
              </a:bodyPr>
              <a:lstStyle/>
              <a:p>
                <a:r>
                  <a:rPr lang="en-US" sz="1400" dirty="0">
                    <a:latin typeface="+mn-lt"/>
                  </a:rPr>
                  <a:t>strong</a:t>
                </a:r>
              </a:p>
            </p:txBody>
          </p:sp>
          <p:sp>
            <p:nvSpPr>
              <p:cNvPr id="6193" name="Textfeld 18"/>
              <p:cNvSpPr txBox="1">
                <a:spLocks noChangeArrowheads="1"/>
              </p:cNvSpPr>
              <p:nvPr/>
            </p:nvSpPr>
            <p:spPr bwMode="auto">
              <a:xfrm>
                <a:off x="6214535" y="5072747"/>
                <a:ext cx="574384" cy="220870"/>
              </a:xfrm>
              <a:prstGeom prst="rect">
                <a:avLst/>
              </a:prstGeom>
              <a:noFill/>
              <a:ln w="9525">
                <a:noFill/>
                <a:miter lim="800000"/>
                <a:headEnd/>
                <a:tailEnd/>
              </a:ln>
            </p:spPr>
            <p:txBody>
              <a:bodyPr wrap="square">
                <a:spAutoFit/>
              </a:bodyPr>
              <a:lstStyle/>
              <a:p>
                <a:r>
                  <a:rPr lang="en-US" sz="1400" dirty="0">
                    <a:latin typeface="+mn-lt"/>
                  </a:rPr>
                  <a:t>slow</a:t>
                </a:r>
              </a:p>
            </p:txBody>
          </p:sp>
          <p:sp>
            <p:nvSpPr>
              <p:cNvPr id="6194" name="Textfeld 19"/>
              <p:cNvSpPr txBox="1">
                <a:spLocks noChangeArrowheads="1"/>
              </p:cNvSpPr>
              <p:nvPr/>
            </p:nvSpPr>
            <p:spPr bwMode="auto">
              <a:xfrm>
                <a:off x="3539060" y="5072747"/>
                <a:ext cx="397559" cy="220870"/>
              </a:xfrm>
              <a:prstGeom prst="rect">
                <a:avLst/>
              </a:prstGeom>
              <a:noFill/>
              <a:ln w="9525">
                <a:noFill/>
                <a:miter lim="800000"/>
                <a:headEnd/>
                <a:tailEnd/>
              </a:ln>
            </p:spPr>
            <p:txBody>
              <a:bodyPr>
                <a:spAutoFit/>
              </a:bodyPr>
              <a:lstStyle/>
              <a:p>
                <a:r>
                  <a:rPr lang="en-US" sz="1400" dirty="0">
                    <a:latin typeface="+mn-lt"/>
                  </a:rPr>
                  <a:t>fast</a:t>
                </a:r>
              </a:p>
            </p:txBody>
          </p:sp>
        </p:grpSp>
        <p:sp>
          <p:nvSpPr>
            <p:cNvPr id="6150" name="Oval 4"/>
            <p:cNvSpPr>
              <a:spLocks noChangeAspect="1"/>
            </p:cNvSpPr>
            <p:nvPr/>
          </p:nvSpPr>
          <p:spPr bwMode="auto">
            <a:xfrm>
              <a:off x="2062743" y="4286636"/>
              <a:ext cx="203200" cy="200924"/>
            </a:xfrm>
            <a:prstGeom prst="ellipse">
              <a:avLst/>
            </a:prstGeom>
            <a:noFill/>
            <a:ln w="28575" algn="ctr">
              <a:solidFill>
                <a:srgbClr val="4F81BD"/>
              </a:solidFill>
              <a:round/>
              <a:headEnd/>
              <a:tailEnd/>
            </a:ln>
          </p:spPr>
          <p:txBody>
            <a:bodyPr/>
            <a:lstStyle/>
            <a:p>
              <a:endParaRPr lang="de-DE">
                <a:latin typeface="+mn-lt"/>
              </a:endParaRPr>
            </a:p>
          </p:txBody>
        </p:sp>
        <p:sp>
          <p:nvSpPr>
            <p:cNvPr id="6151" name="Oval 27"/>
            <p:cNvSpPr>
              <a:spLocks noChangeAspect="1"/>
            </p:cNvSpPr>
            <p:nvPr/>
          </p:nvSpPr>
          <p:spPr bwMode="auto">
            <a:xfrm>
              <a:off x="1707143" y="3490728"/>
              <a:ext cx="204788" cy="200923"/>
            </a:xfrm>
            <a:prstGeom prst="ellipse">
              <a:avLst/>
            </a:prstGeom>
            <a:noFill/>
            <a:ln w="28575" algn="ctr">
              <a:solidFill>
                <a:srgbClr val="4F81BD"/>
              </a:solidFill>
              <a:round/>
              <a:headEnd/>
              <a:tailEnd/>
            </a:ln>
          </p:spPr>
          <p:txBody>
            <a:bodyPr/>
            <a:lstStyle/>
            <a:p>
              <a:endParaRPr lang="de-DE">
                <a:latin typeface="+mn-lt"/>
              </a:endParaRPr>
            </a:p>
          </p:txBody>
        </p:sp>
        <p:sp>
          <p:nvSpPr>
            <p:cNvPr id="6152" name="Oval 28"/>
            <p:cNvSpPr>
              <a:spLocks noChangeAspect="1"/>
            </p:cNvSpPr>
            <p:nvPr/>
          </p:nvSpPr>
          <p:spPr bwMode="auto">
            <a:xfrm>
              <a:off x="2116718" y="3090437"/>
              <a:ext cx="204788" cy="200924"/>
            </a:xfrm>
            <a:prstGeom prst="ellipse">
              <a:avLst/>
            </a:prstGeom>
            <a:noFill/>
            <a:ln w="28575" algn="ctr">
              <a:solidFill>
                <a:srgbClr val="4F81BD"/>
              </a:solidFill>
              <a:round/>
              <a:headEnd/>
              <a:tailEnd/>
            </a:ln>
          </p:spPr>
          <p:txBody>
            <a:bodyPr/>
            <a:lstStyle/>
            <a:p>
              <a:endParaRPr lang="de-DE">
                <a:latin typeface="+mn-lt"/>
              </a:endParaRPr>
            </a:p>
          </p:txBody>
        </p:sp>
        <p:sp>
          <p:nvSpPr>
            <p:cNvPr id="6153" name="Oval 29"/>
            <p:cNvSpPr>
              <a:spLocks noChangeAspect="1"/>
            </p:cNvSpPr>
            <p:nvPr/>
          </p:nvSpPr>
          <p:spPr bwMode="auto">
            <a:xfrm>
              <a:off x="2278643" y="3803795"/>
              <a:ext cx="204788" cy="200924"/>
            </a:xfrm>
            <a:prstGeom prst="ellipse">
              <a:avLst/>
            </a:prstGeom>
            <a:noFill/>
            <a:ln w="28575" algn="ctr">
              <a:solidFill>
                <a:srgbClr val="4F81BD"/>
              </a:solidFill>
              <a:round/>
              <a:headEnd/>
              <a:tailEnd/>
            </a:ln>
          </p:spPr>
          <p:txBody>
            <a:bodyPr/>
            <a:lstStyle/>
            <a:p>
              <a:endParaRPr lang="de-DE">
                <a:latin typeface="+mn-lt"/>
              </a:endParaRPr>
            </a:p>
          </p:txBody>
        </p:sp>
        <p:sp>
          <p:nvSpPr>
            <p:cNvPr id="6154" name="Oval 30"/>
            <p:cNvSpPr>
              <a:spLocks noChangeAspect="1"/>
            </p:cNvSpPr>
            <p:nvPr/>
          </p:nvSpPr>
          <p:spPr bwMode="auto">
            <a:xfrm>
              <a:off x="2686631" y="3391045"/>
              <a:ext cx="204787" cy="200923"/>
            </a:xfrm>
            <a:prstGeom prst="ellipse">
              <a:avLst/>
            </a:prstGeom>
            <a:noFill/>
            <a:ln w="28575" algn="ctr">
              <a:solidFill>
                <a:srgbClr val="4F81BD"/>
              </a:solidFill>
              <a:round/>
              <a:headEnd/>
              <a:tailEnd/>
            </a:ln>
          </p:spPr>
          <p:txBody>
            <a:bodyPr/>
            <a:lstStyle/>
            <a:p>
              <a:endParaRPr lang="de-DE">
                <a:latin typeface="+mn-lt"/>
              </a:endParaRPr>
            </a:p>
          </p:txBody>
        </p:sp>
        <p:sp>
          <p:nvSpPr>
            <p:cNvPr id="6155" name="Oval 31"/>
            <p:cNvSpPr>
              <a:spLocks noChangeAspect="1"/>
            </p:cNvSpPr>
            <p:nvPr/>
          </p:nvSpPr>
          <p:spPr bwMode="auto">
            <a:xfrm>
              <a:off x="2585031" y="4866044"/>
              <a:ext cx="204787" cy="200924"/>
            </a:xfrm>
            <a:prstGeom prst="ellipse">
              <a:avLst/>
            </a:prstGeom>
            <a:noFill/>
            <a:ln w="28575" algn="ctr">
              <a:solidFill>
                <a:srgbClr val="4F81BD"/>
              </a:solidFill>
              <a:round/>
              <a:headEnd/>
              <a:tailEnd/>
            </a:ln>
          </p:spPr>
          <p:txBody>
            <a:bodyPr/>
            <a:lstStyle/>
            <a:p>
              <a:endParaRPr lang="de-DE">
                <a:latin typeface="+mn-lt"/>
              </a:endParaRPr>
            </a:p>
          </p:txBody>
        </p:sp>
        <p:sp>
          <p:nvSpPr>
            <p:cNvPr id="6156" name="Oval 32"/>
            <p:cNvSpPr>
              <a:spLocks noChangeAspect="1"/>
            </p:cNvSpPr>
            <p:nvPr/>
          </p:nvSpPr>
          <p:spPr bwMode="auto">
            <a:xfrm>
              <a:off x="2619956" y="4387877"/>
              <a:ext cx="204787" cy="200923"/>
            </a:xfrm>
            <a:prstGeom prst="ellipse">
              <a:avLst/>
            </a:prstGeom>
            <a:noFill/>
            <a:ln w="28575" algn="ctr">
              <a:solidFill>
                <a:srgbClr val="4F81BD"/>
              </a:solidFill>
              <a:round/>
              <a:headEnd/>
              <a:tailEnd/>
            </a:ln>
          </p:spPr>
          <p:txBody>
            <a:bodyPr/>
            <a:lstStyle/>
            <a:p>
              <a:endParaRPr lang="de-DE">
                <a:latin typeface="+mn-lt"/>
              </a:endParaRPr>
            </a:p>
          </p:txBody>
        </p:sp>
        <p:sp>
          <p:nvSpPr>
            <p:cNvPr id="6157" name="Oval 33"/>
            <p:cNvSpPr>
              <a:spLocks noChangeAspect="1"/>
            </p:cNvSpPr>
            <p:nvPr/>
          </p:nvSpPr>
          <p:spPr bwMode="auto">
            <a:xfrm>
              <a:off x="2934281" y="3903478"/>
              <a:ext cx="204787" cy="200924"/>
            </a:xfrm>
            <a:prstGeom prst="ellipse">
              <a:avLst/>
            </a:prstGeom>
            <a:noFill/>
            <a:ln w="28575" algn="ctr">
              <a:solidFill>
                <a:srgbClr val="4F81BD"/>
              </a:solidFill>
              <a:round/>
              <a:headEnd/>
              <a:tailEnd/>
            </a:ln>
          </p:spPr>
          <p:txBody>
            <a:bodyPr/>
            <a:lstStyle/>
            <a:p>
              <a:endParaRPr lang="de-DE">
                <a:latin typeface="+mn-lt"/>
              </a:endParaRPr>
            </a:p>
          </p:txBody>
        </p:sp>
        <p:sp>
          <p:nvSpPr>
            <p:cNvPr id="6158" name="Oval 34"/>
            <p:cNvSpPr>
              <a:spLocks noChangeAspect="1"/>
            </p:cNvSpPr>
            <p:nvPr/>
          </p:nvSpPr>
          <p:spPr bwMode="auto">
            <a:xfrm>
              <a:off x="3139068" y="4814646"/>
              <a:ext cx="203200" cy="200923"/>
            </a:xfrm>
            <a:prstGeom prst="ellipse">
              <a:avLst/>
            </a:prstGeom>
            <a:noFill/>
            <a:ln w="28575" algn="ctr">
              <a:solidFill>
                <a:srgbClr val="4F81BD"/>
              </a:solidFill>
              <a:round/>
              <a:headEnd/>
              <a:tailEnd/>
            </a:ln>
          </p:spPr>
          <p:txBody>
            <a:bodyPr/>
            <a:lstStyle/>
            <a:p>
              <a:endParaRPr lang="de-DE">
                <a:latin typeface="+mn-lt"/>
              </a:endParaRPr>
            </a:p>
          </p:txBody>
        </p:sp>
        <p:sp>
          <p:nvSpPr>
            <p:cNvPr id="6159" name="Oval 35"/>
            <p:cNvSpPr>
              <a:spLocks noChangeAspect="1"/>
            </p:cNvSpPr>
            <p:nvPr/>
          </p:nvSpPr>
          <p:spPr bwMode="auto">
            <a:xfrm>
              <a:off x="3734381" y="5015569"/>
              <a:ext cx="203200" cy="200924"/>
            </a:xfrm>
            <a:prstGeom prst="ellipse">
              <a:avLst/>
            </a:prstGeom>
            <a:noFill/>
            <a:ln w="28575" algn="ctr">
              <a:solidFill>
                <a:srgbClr val="4F81BD"/>
              </a:solidFill>
              <a:round/>
              <a:headEnd/>
              <a:tailEnd/>
            </a:ln>
          </p:spPr>
          <p:txBody>
            <a:bodyPr/>
            <a:lstStyle/>
            <a:p>
              <a:endParaRPr lang="de-DE">
                <a:latin typeface="+mn-lt"/>
              </a:endParaRPr>
            </a:p>
          </p:txBody>
        </p:sp>
        <p:sp>
          <p:nvSpPr>
            <p:cNvPr id="6160" name="Oval 36"/>
            <p:cNvSpPr>
              <a:spLocks noChangeAspect="1"/>
            </p:cNvSpPr>
            <p:nvPr/>
          </p:nvSpPr>
          <p:spPr bwMode="auto">
            <a:xfrm>
              <a:off x="3734381" y="5380036"/>
              <a:ext cx="203200" cy="200924"/>
            </a:xfrm>
            <a:prstGeom prst="ellipse">
              <a:avLst/>
            </a:prstGeom>
            <a:noFill/>
            <a:ln w="28575" algn="ctr">
              <a:solidFill>
                <a:srgbClr val="4F81BD"/>
              </a:solidFill>
              <a:round/>
              <a:headEnd/>
              <a:tailEnd/>
            </a:ln>
          </p:spPr>
          <p:txBody>
            <a:bodyPr/>
            <a:lstStyle/>
            <a:p>
              <a:endParaRPr lang="de-DE">
                <a:latin typeface="+mn-lt"/>
              </a:endParaRPr>
            </a:p>
          </p:txBody>
        </p:sp>
        <p:sp>
          <p:nvSpPr>
            <p:cNvPr id="6161" name="Oval 37"/>
            <p:cNvSpPr>
              <a:spLocks noChangeAspect="1"/>
            </p:cNvSpPr>
            <p:nvPr/>
          </p:nvSpPr>
          <p:spPr bwMode="auto">
            <a:xfrm>
              <a:off x="3697868" y="4186952"/>
              <a:ext cx="204788" cy="200924"/>
            </a:xfrm>
            <a:prstGeom prst="ellipse">
              <a:avLst/>
            </a:prstGeom>
            <a:noFill/>
            <a:ln w="28575" algn="ctr">
              <a:solidFill>
                <a:srgbClr val="4F81BD"/>
              </a:solidFill>
              <a:round/>
              <a:headEnd/>
              <a:tailEnd/>
            </a:ln>
          </p:spPr>
          <p:txBody>
            <a:bodyPr/>
            <a:lstStyle/>
            <a:p>
              <a:endParaRPr lang="de-DE">
                <a:latin typeface="+mn-lt"/>
              </a:endParaRPr>
            </a:p>
          </p:txBody>
        </p:sp>
        <p:sp>
          <p:nvSpPr>
            <p:cNvPr id="6162" name="Oval 38"/>
            <p:cNvSpPr>
              <a:spLocks noChangeAspect="1"/>
            </p:cNvSpPr>
            <p:nvPr/>
          </p:nvSpPr>
          <p:spPr bwMode="auto">
            <a:xfrm>
              <a:off x="4785306" y="5520215"/>
              <a:ext cx="204787" cy="200924"/>
            </a:xfrm>
            <a:prstGeom prst="ellipse">
              <a:avLst/>
            </a:prstGeom>
            <a:noFill/>
            <a:ln w="28575" algn="ctr">
              <a:solidFill>
                <a:srgbClr val="4F81BD"/>
              </a:solidFill>
              <a:round/>
              <a:headEnd/>
              <a:tailEnd/>
            </a:ln>
          </p:spPr>
          <p:txBody>
            <a:bodyPr/>
            <a:lstStyle/>
            <a:p>
              <a:endParaRPr lang="de-DE">
                <a:latin typeface="+mn-lt"/>
              </a:endParaRPr>
            </a:p>
          </p:txBody>
        </p:sp>
        <p:sp>
          <p:nvSpPr>
            <p:cNvPr id="6163" name="Oval 39"/>
            <p:cNvSpPr>
              <a:spLocks noChangeAspect="1"/>
            </p:cNvSpPr>
            <p:nvPr/>
          </p:nvSpPr>
          <p:spPr bwMode="auto">
            <a:xfrm>
              <a:off x="3529593" y="4588800"/>
              <a:ext cx="204788" cy="200924"/>
            </a:xfrm>
            <a:prstGeom prst="ellipse">
              <a:avLst/>
            </a:prstGeom>
            <a:noFill/>
            <a:ln w="28575" algn="ctr">
              <a:solidFill>
                <a:srgbClr val="4F81BD"/>
              </a:solidFill>
              <a:round/>
              <a:headEnd/>
              <a:tailEnd/>
            </a:ln>
          </p:spPr>
          <p:txBody>
            <a:bodyPr/>
            <a:lstStyle/>
            <a:p>
              <a:endParaRPr lang="de-DE">
                <a:latin typeface="+mn-lt"/>
              </a:endParaRPr>
            </a:p>
          </p:txBody>
        </p:sp>
        <p:sp>
          <p:nvSpPr>
            <p:cNvPr id="6164" name="Oval 40"/>
            <p:cNvSpPr>
              <a:spLocks noChangeAspect="1"/>
            </p:cNvSpPr>
            <p:nvPr/>
          </p:nvSpPr>
          <p:spPr bwMode="auto">
            <a:xfrm>
              <a:off x="4105856" y="4705617"/>
              <a:ext cx="204787" cy="200923"/>
            </a:xfrm>
            <a:prstGeom prst="ellipse">
              <a:avLst/>
            </a:prstGeom>
            <a:noFill/>
            <a:ln w="28575" algn="ctr">
              <a:solidFill>
                <a:srgbClr val="4F81BD"/>
              </a:solidFill>
              <a:round/>
              <a:headEnd/>
              <a:tailEnd/>
            </a:ln>
          </p:spPr>
          <p:txBody>
            <a:bodyPr/>
            <a:lstStyle/>
            <a:p>
              <a:endParaRPr lang="de-DE">
                <a:latin typeface="+mn-lt"/>
              </a:endParaRPr>
            </a:p>
          </p:txBody>
        </p:sp>
        <p:sp>
          <p:nvSpPr>
            <p:cNvPr id="6165" name="Oval 41"/>
            <p:cNvSpPr>
              <a:spLocks noChangeAspect="1"/>
            </p:cNvSpPr>
            <p:nvPr/>
          </p:nvSpPr>
          <p:spPr bwMode="auto">
            <a:xfrm>
              <a:off x="4297943" y="5012454"/>
              <a:ext cx="204788" cy="200924"/>
            </a:xfrm>
            <a:prstGeom prst="ellipse">
              <a:avLst/>
            </a:prstGeom>
            <a:noFill/>
            <a:ln w="28575" algn="ctr">
              <a:solidFill>
                <a:srgbClr val="4F81BD"/>
              </a:solidFill>
              <a:round/>
              <a:headEnd/>
              <a:tailEnd/>
            </a:ln>
          </p:spPr>
          <p:txBody>
            <a:bodyPr/>
            <a:lstStyle/>
            <a:p>
              <a:endParaRPr lang="de-DE">
                <a:latin typeface="+mn-lt"/>
              </a:endParaRPr>
            </a:p>
          </p:txBody>
        </p:sp>
        <p:sp>
          <p:nvSpPr>
            <p:cNvPr id="6166" name="Oval 42"/>
            <p:cNvSpPr>
              <a:spLocks noChangeAspect="1"/>
            </p:cNvSpPr>
            <p:nvPr/>
          </p:nvSpPr>
          <p:spPr bwMode="auto">
            <a:xfrm>
              <a:off x="4778956" y="4847354"/>
              <a:ext cx="204787" cy="200924"/>
            </a:xfrm>
            <a:prstGeom prst="ellipse">
              <a:avLst/>
            </a:prstGeom>
            <a:noFill/>
            <a:ln w="28575" algn="ctr">
              <a:solidFill>
                <a:srgbClr val="4F81BD"/>
              </a:solidFill>
              <a:round/>
              <a:headEnd/>
              <a:tailEnd/>
            </a:ln>
          </p:spPr>
          <p:txBody>
            <a:bodyPr/>
            <a:lstStyle/>
            <a:p>
              <a:endParaRPr lang="de-DE">
                <a:latin typeface="+mn-lt"/>
              </a:endParaRPr>
            </a:p>
          </p:txBody>
        </p:sp>
        <p:pic>
          <p:nvPicPr>
            <p:cNvPr id="6167" name="Bild 3" descr="obelix_evolution.gif"/>
            <p:cNvPicPr>
              <a:picLocks noChangeAspect="1"/>
            </p:cNvPicPr>
            <p:nvPr/>
          </p:nvPicPr>
          <p:blipFill>
            <a:blip r:embed="rId3" cstate="print"/>
            <a:srcRect l="67622" t="4399" r="17329"/>
            <a:stretch>
              <a:fillRect/>
            </a:stretch>
          </p:blipFill>
          <p:spPr bwMode="auto">
            <a:xfrm>
              <a:off x="5399668" y="3730591"/>
              <a:ext cx="774700" cy="1855042"/>
            </a:xfrm>
            <a:prstGeom prst="rect">
              <a:avLst/>
            </a:prstGeom>
            <a:noFill/>
            <a:ln w="9525">
              <a:noFill/>
              <a:miter lim="800000"/>
              <a:headEnd/>
              <a:tailEnd/>
            </a:ln>
          </p:spPr>
        </p:pic>
        <p:pic>
          <p:nvPicPr>
            <p:cNvPr id="6168" name="Bild 10" descr="speedy gonzales.gif"/>
            <p:cNvPicPr>
              <a:picLocks noChangeAspect="1"/>
            </p:cNvPicPr>
            <p:nvPr/>
          </p:nvPicPr>
          <p:blipFill>
            <a:blip r:embed="rId4" cstate="print"/>
            <a:srcRect/>
            <a:stretch>
              <a:fillRect/>
            </a:stretch>
          </p:blipFill>
          <p:spPr bwMode="auto">
            <a:xfrm>
              <a:off x="746706" y="2011921"/>
              <a:ext cx="1285875" cy="736722"/>
            </a:xfrm>
            <a:prstGeom prst="rect">
              <a:avLst/>
            </a:prstGeom>
            <a:noFill/>
            <a:ln w="9525">
              <a:noFill/>
              <a:miter lim="800000"/>
              <a:headEnd/>
              <a:tailEnd/>
            </a:ln>
          </p:spPr>
        </p:pic>
        <p:sp>
          <p:nvSpPr>
            <p:cNvPr id="50" name="Textfeld 49"/>
            <p:cNvSpPr txBox="1"/>
            <p:nvPr/>
          </p:nvSpPr>
          <p:spPr>
            <a:xfrm>
              <a:off x="6758372" y="6022891"/>
              <a:ext cx="1800617" cy="276999"/>
            </a:xfrm>
            <a:prstGeom prst="rect">
              <a:avLst/>
            </a:prstGeom>
            <a:noFill/>
          </p:spPr>
          <p:txBody>
            <a:bodyPr wrap="square">
              <a:spAutoFit/>
            </a:bodyPr>
            <a:lstStyle/>
            <a:p>
              <a:pPr>
                <a:defRPr/>
              </a:pPr>
              <a:r>
                <a:rPr lang="en-US" sz="1200" i="1" dirty="0">
                  <a:solidFill>
                    <a:srgbClr val="0C529D"/>
                  </a:solidFill>
                  <a:latin typeface="+mn-lt"/>
                </a:rPr>
                <a:t>courtesy Ralf </a:t>
              </a:r>
              <a:r>
                <a:rPr lang="en-US" sz="1200" i="1" dirty="0" err="1">
                  <a:solidFill>
                    <a:srgbClr val="0C529D"/>
                  </a:solidFill>
                  <a:latin typeface="+mn-lt"/>
                </a:rPr>
                <a:t>Dreindl</a:t>
              </a:r>
              <a:endParaRPr lang="en-US" sz="1200" i="1" dirty="0">
                <a:solidFill>
                  <a:srgbClr val="0C529D"/>
                </a:solidFill>
                <a:latin typeface="+mn-lt"/>
              </a:endParaRPr>
            </a:p>
          </p:txBody>
        </p:sp>
        <p:sp>
          <p:nvSpPr>
            <p:cNvPr id="6171" name="Textfeld 51"/>
            <p:cNvSpPr txBox="1">
              <a:spLocks noChangeArrowheads="1"/>
            </p:cNvSpPr>
            <p:nvPr/>
          </p:nvSpPr>
          <p:spPr bwMode="auto">
            <a:xfrm>
              <a:off x="1988131" y="2353716"/>
              <a:ext cx="1439862" cy="276999"/>
            </a:xfrm>
            <a:prstGeom prst="rect">
              <a:avLst/>
            </a:prstGeom>
            <a:noFill/>
            <a:ln w="9525">
              <a:noFill/>
              <a:miter lim="800000"/>
              <a:headEnd/>
              <a:tailEnd/>
            </a:ln>
          </p:spPr>
          <p:txBody>
            <a:bodyPr>
              <a:spAutoFit/>
            </a:bodyPr>
            <a:lstStyle/>
            <a:p>
              <a:r>
                <a:rPr lang="en-US" sz="1200" dirty="0">
                  <a:latin typeface="+mn-lt"/>
                </a:rPr>
                <a:t>fast but weak</a:t>
              </a:r>
            </a:p>
          </p:txBody>
        </p:sp>
        <p:sp>
          <p:nvSpPr>
            <p:cNvPr id="6172" name="Textfeld 52"/>
            <p:cNvSpPr txBox="1">
              <a:spLocks noChangeArrowheads="1"/>
            </p:cNvSpPr>
            <p:nvPr/>
          </p:nvSpPr>
          <p:spPr bwMode="auto">
            <a:xfrm>
              <a:off x="6218818" y="4965728"/>
              <a:ext cx="1439863" cy="276999"/>
            </a:xfrm>
            <a:prstGeom prst="rect">
              <a:avLst/>
            </a:prstGeom>
            <a:noFill/>
            <a:ln w="9525">
              <a:noFill/>
              <a:miter lim="800000"/>
              <a:headEnd/>
              <a:tailEnd/>
            </a:ln>
          </p:spPr>
          <p:txBody>
            <a:bodyPr>
              <a:spAutoFit/>
            </a:bodyPr>
            <a:lstStyle/>
            <a:p>
              <a:r>
                <a:rPr lang="en-US" sz="1200" dirty="0">
                  <a:latin typeface="+mn-lt"/>
                </a:rPr>
                <a:t>slow but strong</a:t>
              </a:r>
            </a:p>
          </p:txBody>
        </p:sp>
        <p:sp>
          <p:nvSpPr>
            <p:cNvPr id="6173" name="Textfeld 53"/>
            <p:cNvSpPr txBox="1">
              <a:spLocks noChangeArrowheads="1"/>
            </p:cNvSpPr>
            <p:nvPr/>
          </p:nvSpPr>
          <p:spPr bwMode="auto">
            <a:xfrm>
              <a:off x="3113668" y="3685421"/>
              <a:ext cx="1844675" cy="276999"/>
            </a:xfrm>
            <a:prstGeom prst="rect">
              <a:avLst/>
            </a:prstGeom>
            <a:noFill/>
            <a:ln w="9525">
              <a:noFill/>
              <a:miter lim="800000"/>
              <a:headEnd/>
              <a:tailEnd/>
            </a:ln>
          </p:spPr>
          <p:txBody>
            <a:bodyPr>
              <a:spAutoFit/>
            </a:bodyPr>
            <a:lstStyle/>
            <a:p>
              <a:r>
                <a:rPr lang="en-US" sz="1200" dirty="0">
                  <a:latin typeface="+mn-lt"/>
                </a:rPr>
                <a:t>neither fast nor strong</a:t>
              </a:r>
            </a:p>
          </p:txBody>
        </p:sp>
        <p:cxnSp>
          <p:nvCxnSpPr>
            <p:cNvPr id="6174" name="Gerade Verbindung mit Pfeil 55"/>
            <p:cNvCxnSpPr>
              <a:cxnSpLocks noChangeShapeType="1"/>
              <a:stCxn id="6173" idx="2"/>
              <a:endCxn id="6161" idx="7"/>
            </p:cNvCxnSpPr>
            <p:nvPr/>
          </p:nvCxnSpPr>
          <p:spPr bwMode="auto">
            <a:xfrm flipH="1">
              <a:off x="3872665" y="3962420"/>
              <a:ext cx="163341" cy="253957"/>
            </a:xfrm>
            <a:prstGeom prst="straightConnector1">
              <a:avLst/>
            </a:prstGeom>
            <a:noFill/>
            <a:ln w="9525" algn="ctr">
              <a:solidFill>
                <a:schemeClr val="tx1"/>
              </a:solidFill>
              <a:round/>
              <a:headEnd/>
              <a:tailEnd type="arrow" w="med" len="med"/>
            </a:ln>
          </p:spPr>
        </p:cxnSp>
        <p:sp>
          <p:nvSpPr>
            <p:cNvPr id="67" name="Textfeld 66"/>
            <p:cNvSpPr txBox="1">
              <a:spLocks noChangeArrowheads="1"/>
            </p:cNvSpPr>
            <p:nvPr/>
          </p:nvSpPr>
          <p:spPr bwMode="auto">
            <a:xfrm>
              <a:off x="818143" y="4997206"/>
              <a:ext cx="1800225" cy="276999"/>
            </a:xfrm>
            <a:prstGeom prst="rect">
              <a:avLst/>
            </a:prstGeom>
            <a:noFill/>
            <a:ln w="9525">
              <a:noFill/>
              <a:miter lim="800000"/>
              <a:headEnd/>
              <a:tailEnd/>
            </a:ln>
          </p:spPr>
          <p:txBody>
            <a:bodyPr>
              <a:spAutoFit/>
            </a:bodyPr>
            <a:lstStyle/>
            <a:p>
              <a:r>
                <a:rPr lang="en-US" sz="1200" dirty="0">
                  <a:solidFill>
                    <a:srgbClr val="C00000"/>
                  </a:solidFill>
                  <a:latin typeface="+mn-lt"/>
                </a:rPr>
                <a:t>Pareto </a:t>
              </a:r>
              <a:r>
                <a:rPr lang="en-US" sz="1200" dirty="0" smtClean="0">
                  <a:solidFill>
                    <a:srgbClr val="C00000"/>
                  </a:solidFill>
                  <a:latin typeface="+mn-lt"/>
                </a:rPr>
                <a:t>Optimal </a:t>
              </a:r>
              <a:r>
                <a:rPr lang="en-US" sz="1200" dirty="0">
                  <a:solidFill>
                    <a:srgbClr val="C00000"/>
                  </a:solidFill>
                  <a:latin typeface="+mn-lt"/>
                </a:rPr>
                <a:t>Front</a:t>
              </a:r>
            </a:p>
          </p:txBody>
        </p:sp>
        <p:sp>
          <p:nvSpPr>
            <p:cNvPr id="6176" name="Oval 27"/>
            <p:cNvSpPr>
              <a:spLocks noChangeAspect="1"/>
            </p:cNvSpPr>
            <p:nvPr/>
          </p:nvSpPr>
          <p:spPr bwMode="auto">
            <a:xfrm>
              <a:off x="1538868" y="2758679"/>
              <a:ext cx="203200" cy="200923"/>
            </a:xfrm>
            <a:prstGeom prst="ellipse">
              <a:avLst/>
            </a:prstGeom>
            <a:noFill/>
            <a:ln w="28575" algn="ctr">
              <a:solidFill>
                <a:srgbClr val="4F81BD"/>
              </a:solidFill>
              <a:round/>
              <a:headEnd/>
              <a:tailEnd/>
            </a:ln>
          </p:spPr>
          <p:txBody>
            <a:bodyPr/>
            <a:lstStyle/>
            <a:p>
              <a:endParaRPr lang="de-DE">
                <a:latin typeface="+mn-lt"/>
              </a:endParaRPr>
            </a:p>
          </p:txBody>
        </p:sp>
        <p:sp>
          <p:nvSpPr>
            <p:cNvPr id="6177" name="Oval 27"/>
            <p:cNvSpPr>
              <a:spLocks noChangeAspect="1"/>
            </p:cNvSpPr>
            <p:nvPr/>
          </p:nvSpPr>
          <p:spPr bwMode="auto">
            <a:xfrm>
              <a:off x="5679068" y="5584076"/>
              <a:ext cx="204788" cy="200923"/>
            </a:xfrm>
            <a:prstGeom prst="ellipse">
              <a:avLst/>
            </a:prstGeom>
            <a:noFill/>
            <a:ln w="28575" algn="ctr">
              <a:solidFill>
                <a:srgbClr val="4F81BD"/>
              </a:solidFill>
              <a:round/>
              <a:headEnd/>
              <a:tailEnd/>
            </a:ln>
          </p:spPr>
          <p:txBody>
            <a:bodyPr/>
            <a:lstStyle/>
            <a:p>
              <a:endParaRPr lang="de-DE">
                <a:latin typeface="+mn-lt"/>
              </a:endParaRPr>
            </a:p>
          </p:txBody>
        </p:sp>
        <p:grpSp>
          <p:nvGrpSpPr>
            <p:cNvPr id="4" name="Gruppieren 87"/>
            <p:cNvGrpSpPr>
              <a:grpSpLocks/>
            </p:cNvGrpSpPr>
            <p:nvPr/>
          </p:nvGrpSpPr>
          <p:grpSpPr bwMode="auto">
            <a:xfrm>
              <a:off x="1538868" y="2758679"/>
              <a:ext cx="4344988" cy="3026320"/>
              <a:chOff x="1826699" y="2618910"/>
              <a:chExt cx="4344971" cy="3084831"/>
            </a:xfrm>
          </p:grpSpPr>
          <p:sp>
            <p:nvSpPr>
              <p:cNvPr id="6180" name="Oval 44"/>
              <p:cNvSpPr>
                <a:spLocks noChangeAspect="1"/>
              </p:cNvSpPr>
              <p:nvPr/>
            </p:nvSpPr>
            <p:spPr bwMode="auto">
              <a:xfrm>
                <a:off x="2350676" y="4176993"/>
                <a:ext cx="204511" cy="204511"/>
              </a:xfrm>
              <a:prstGeom prst="ellipse">
                <a:avLst/>
              </a:prstGeom>
              <a:solidFill>
                <a:srgbClr val="4F81BD"/>
              </a:solidFill>
              <a:ln w="28575" algn="ctr">
                <a:solidFill>
                  <a:srgbClr val="4F81BD"/>
                </a:solidFill>
                <a:round/>
                <a:headEnd/>
                <a:tailEnd/>
              </a:ln>
            </p:spPr>
            <p:txBody>
              <a:bodyPr/>
              <a:lstStyle/>
              <a:p>
                <a:endParaRPr lang="de-DE">
                  <a:latin typeface="+mn-lt"/>
                </a:endParaRPr>
              </a:p>
            </p:txBody>
          </p:sp>
          <p:sp>
            <p:nvSpPr>
              <p:cNvPr id="6181" name="Oval 45"/>
              <p:cNvSpPr>
                <a:spLocks noChangeAspect="1"/>
              </p:cNvSpPr>
              <p:nvPr/>
            </p:nvSpPr>
            <p:spPr bwMode="auto">
              <a:xfrm>
                <a:off x="1995835" y="3365385"/>
                <a:ext cx="204511" cy="204511"/>
              </a:xfrm>
              <a:prstGeom prst="ellipse">
                <a:avLst/>
              </a:prstGeom>
              <a:solidFill>
                <a:srgbClr val="4F81BD"/>
              </a:solidFill>
              <a:ln w="28575" algn="ctr">
                <a:solidFill>
                  <a:srgbClr val="4F81BD"/>
                </a:solidFill>
                <a:round/>
                <a:headEnd/>
                <a:tailEnd/>
              </a:ln>
            </p:spPr>
            <p:txBody>
              <a:bodyPr/>
              <a:lstStyle/>
              <a:p>
                <a:endParaRPr lang="de-DE">
                  <a:latin typeface="+mn-lt"/>
                </a:endParaRPr>
              </a:p>
            </p:txBody>
          </p:sp>
          <p:sp>
            <p:nvSpPr>
              <p:cNvPr id="6182" name="Oval 49"/>
              <p:cNvSpPr>
                <a:spLocks noChangeAspect="1"/>
              </p:cNvSpPr>
              <p:nvPr/>
            </p:nvSpPr>
            <p:spPr bwMode="auto">
              <a:xfrm>
                <a:off x="2873699" y="4766290"/>
                <a:ext cx="204511" cy="204511"/>
              </a:xfrm>
              <a:prstGeom prst="ellipse">
                <a:avLst/>
              </a:prstGeom>
              <a:solidFill>
                <a:srgbClr val="4F81BD"/>
              </a:solidFill>
              <a:ln w="28575" algn="ctr">
                <a:solidFill>
                  <a:srgbClr val="4F81BD"/>
                </a:solidFill>
                <a:round/>
                <a:headEnd/>
                <a:tailEnd/>
              </a:ln>
            </p:spPr>
            <p:txBody>
              <a:bodyPr/>
              <a:lstStyle/>
              <a:p>
                <a:endParaRPr lang="de-DE">
                  <a:latin typeface="+mn-lt"/>
                </a:endParaRPr>
              </a:p>
            </p:txBody>
          </p:sp>
          <p:sp>
            <p:nvSpPr>
              <p:cNvPr id="6183" name="Oval 54"/>
              <p:cNvSpPr>
                <a:spLocks noChangeAspect="1"/>
              </p:cNvSpPr>
              <p:nvPr/>
            </p:nvSpPr>
            <p:spPr bwMode="auto">
              <a:xfrm>
                <a:off x="4022183" y="5290721"/>
                <a:ext cx="204511" cy="204511"/>
              </a:xfrm>
              <a:prstGeom prst="ellipse">
                <a:avLst/>
              </a:prstGeom>
              <a:solidFill>
                <a:srgbClr val="4F81BD"/>
              </a:solidFill>
              <a:ln w="28575" algn="ctr">
                <a:solidFill>
                  <a:srgbClr val="4F81BD"/>
                </a:solidFill>
                <a:round/>
                <a:headEnd/>
                <a:tailEnd/>
              </a:ln>
            </p:spPr>
            <p:txBody>
              <a:bodyPr/>
              <a:lstStyle/>
              <a:p>
                <a:endParaRPr lang="de-DE">
                  <a:latin typeface="+mn-lt"/>
                </a:endParaRPr>
              </a:p>
            </p:txBody>
          </p:sp>
          <p:sp>
            <p:nvSpPr>
              <p:cNvPr id="6184" name="Oval 56"/>
              <p:cNvSpPr>
                <a:spLocks noChangeAspect="1"/>
              </p:cNvSpPr>
              <p:nvPr/>
            </p:nvSpPr>
            <p:spPr bwMode="auto">
              <a:xfrm>
                <a:off x="5074283" y="5433608"/>
                <a:ext cx="204511" cy="204511"/>
              </a:xfrm>
              <a:prstGeom prst="ellipse">
                <a:avLst/>
              </a:prstGeom>
              <a:solidFill>
                <a:srgbClr val="4F81BD"/>
              </a:solidFill>
              <a:ln w="28575" algn="ctr">
                <a:solidFill>
                  <a:srgbClr val="4F81BD"/>
                </a:solidFill>
                <a:round/>
                <a:headEnd/>
                <a:tailEnd/>
              </a:ln>
            </p:spPr>
            <p:txBody>
              <a:bodyPr/>
              <a:lstStyle/>
              <a:p>
                <a:endParaRPr lang="de-DE">
                  <a:latin typeface="+mn-lt"/>
                </a:endParaRPr>
              </a:p>
            </p:txBody>
          </p:sp>
          <p:sp>
            <p:nvSpPr>
              <p:cNvPr id="6185" name="Oval 45"/>
              <p:cNvSpPr>
                <a:spLocks noChangeAspect="1"/>
              </p:cNvSpPr>
              <p:nvPr/>
            </p:nvSpPr>
            <p:spPr bwMode="auto">
              <a:xfrm>
                <a:off x="1826699" y="2618910"/>
                <a:ext cx="204511" cy="204511"/>
              </a:xfrm>
              <a:prstGeom prst="ellipse">
                <a:avLst/>
              </a:prstGeom>
              <a:solidFill>
                <a:srgbClr val="4F81BD"/>
              </a:solidFill>
              <a:ln w="28575" algn="ctr">
                <a:solidFill>
                  <a:srgbClr val="4F81BD"/>
                </a:solidFill>
                <a:round/>
                <a:headEnd/>
                <a:tailEnd/>
              </a:ln>
            </p:spPr>
            <p:txBody>
              <a:bodyPr/>
              <a:lstStyle/>
              <a:p>
                <a:endParaRPr lang="de-DE">
                  <a:latin typeface="+mn-lt"/>
                </a:endParaRPr>
              </a:p>
            </p:txBody>
          </p:sp>
          <p:sp>
            <p:nvSpPr>
              <p:cNvPr id="6186" name="Oval 45"/>
              <p:cNvSpPr>
                <a:spLocks noChangeAspect="1"/>
              </p:cNvSpPr>
              <p:nvPr/>
            </p:nvSpPr>
            <p:spPr bwMode="auto">
              <a:xfrm>
                <a:off x="5967159" y="5499230"/>
                <a:ext cx="204511" cy="204511"/>
              </a:xfrm>
              <a:prstGeom prst="ellipse">
                <a:avLst/>
              </a:prstGeom>
              <a:solidFill>
                <a:srgbClr val="4F81BD"/>
              </a:solidFill>
              <a:ln w="28575" algn="ctr">
                <a:solidFill>
                  <a:srgbClr val="4F81BD"/>
                </a:solidFill>
                <a:round/>
                <a:headEnd/>
                <a:tailEnd/>
              </a:ln>
            </p:spPr>
            <p:txBody>
              <a:bodyPr/>
              <a:lstStyle/>
              <a:p>
                <a:endParaRPr lang="de-DE">
                  <a:latin typeface="+mn-lt"/>
                </a:endParaRPr>
              </a:p>
            </p:txBody>
          </p:sp>
        </p:grpSp>
        <p:cxnSp>
          <p:nvCxnSpPr>
            <p:cNvPr id="96" name="Gerade Verbindung mit Pfeil 95"/>
            <p:cNvCxnSpPr>
              <a:cxnSpLocks noChangeShapeType="1"/>
              <a:stCxn id="67" idx="0"/>
            </p:cNvCxnSpPr>
            <p:nvPr/>
          </p:nvCxnSpPr>
          <p:spPr bwMode="auto">
            <a:xfrm flipV="1">
              <a:off x="1718256" y="4732425"/>
              <a:ext cx="674687" cy="264781"/>
            </a:xfrm>
            <a:prstGeom prst="straightConnector1">
              <a:avLst/>
            </a:prstGeom>
            <a:noFill/>
            <a:ln w="9525" algn="ctr">
              <a:solidFill>
                <a:schemeClr val="tx1"/>
              </a:solidFill>
              <a:round/>
              <a:headEnd/>
              <a:tailEnd type="arrow" w="med" len="med"/>
            </a:ln>
          </p:spPr>
        </p:cxnSp>
      </p:grpSp>
      <p:sp>
        <p:nvSpPr>
          <p:cNvPr id="53" name="Inhaltsplatzhalter 2"/>
          <p:cNvSpPr txBox="1">
            <a:spLocks/>
          </p:cNvSpPr>
          <p:nvPr/>
        </p:nvSpPr>
        <p:spPr bwMode="auto">
          <a:xfrm>
            <a:off x="361532" y="1133745"/>
            <a:ext cx="8595955" cy="49505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1" indent="-342900" algn="l" defTabSz="914400" rtl="0" eaLnBrk="1" fontAlgn="base" latinLnBrk="0" hangingPunct="1">
              <a:lnSpc>
                <a:spcPct val="120000"/>
              </a:lnSpc>
              <a:spcBef>
                <a:spcPts val="400"/>
              </a:spcBef>
              <a:spcAft>
                <a:spcPct val="0"/>
              </a:spcAft>
              <a:buClr>
                <a:srgbClr val="0C529D"/>
              </a:buClr>
              <a:buSzPct val="110000"/>
              <a:buFont typeface="Arial"/>
              <a:buChar char="•"/>
              <a:tabLst/>
              <a:defRPr/>
            </a:pPr>
            <a:r>
              <a:rPr kumimoji="0" lang="en-US" sz="2000" u="none" strike="noStrike" kern="0" cap="none" spc="0" normalizeH="0" baseline="0" noProof="0" dirty="0" smtClean="0">
                <a:ln>
                  <a:noFill/>
                </a:ln>
                <a:effectLst/>
                <a:uLnTx/>
                <a:uFillTx/>
                <a:latin typeface="+mn-lt"/>
              </a:rPr>
              <a:t>Classical treatment</a:t>
            </a:r>
            <a:r>
              <a:rPr kumimoji="0" lang="en-US" sz="2000" u="none" strike="noStrike" kern="0" cap="none" spc="0" normalizeH="0" noProof="0" dirty="0" smtClean="0">
                <a:ln>
                  <a:noFill/>
                </a:ln>
                <a:effectLst/>
                <a:uLnTx/>
                <a:uFillTx/>
                <a:latin typeface="+mn-lt"/>
              </a:rPr>
              <a:t> planning studies depend a big deal on experience …</a:t>
            </a:r>
            <a:endParaRPr kumimoji="0" lang="en-US" sz="2000" u="none" strike="noStrike" kern="0" cap="none" spc="0" normalizeH="0" baseline="0" noProof="0" dirty="0" smtClean="0">
              <a:ln>
                <a:noFill/>
              </a:ln>
              <a:effectLst/>
              <a:uLnTx/>
              <a:uFillTx/>
              <a:latin typeface="+mn-lt"/>
            </a:endParaRPr>
          </a:p>
        </p:txBody>
      </p:sp>
    </p:spTree>
    <p:extLst>
      <p:ext uri="{BB962C8B-B14F-4D97-AF65-F5344CB8AC3E}">
        <p14:creationId xmlns:p14="http://schemas.microsoft.com/office/powerpoint/2010/main" val="100749972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noChangeArrowheads="1"/>
          </p:cNvSpPr>
          <p:nvPr>
            <p:ph type="title" idx="4294967295"/>
          </p:nvPr>
        </p:nvSpPr>
        <p:spPr/>
        <p:txBody>
          <a:bodyPr/>
          <a:lstStyle/>
          <a:p>
            <a:r>
              <a:rPr lang="en-US" smtClean="0"/>
              <a:t>Pareto optimal fronts – Prostate</a:t>
            </a:r>
          </a:p>
        </p:txBody>
      </p:sp>
      <p:sp>
        <p:nvSpPr>
          <p:cNvPr id="2" name="Foliennummernplatzhalter 1"/>
          <p:cNvSpPr>
            <a:spLocks noGrp="1"/>
          </p:cNvSpPr>
          <p:nvPr>
            <p:ph type="sldNum" sz="quarter" idx="10"/>
          </p:nvPr>
        </p:nvSpPr>
        <p:spPr/>
        <p:txBody>
          <a:bodyPr/>
          <a:lstStyle/>
          <a:p>
            <a:pPr>
              <a:defRPr/>
            </a:pPr>
            <a:fld id="{DD231B59-2C3E-4D25-B888-E7371DF90B00}" type="slidenum">
              <a:rPr lang="en-US" smtClean="0"/>
              <a:pPr>
                <a:defRPr/>
              </a:pPr>
              <a:t>15</a:t>
            </a:fld>
            <a:endParaRPr lang="en-US"/>
          </a:p>
        </p:txBody>
      </p:sp>
      <p:pic>
        <p:nvPicPr>
          <p:cNvPr id="14337" name="Picture 1" descr="G:\Georgteaching\FFF 20130201\ParetoPorst.png"/>
          <p:cNvPicPr>
            <a:picLocks noChangeAspect="1" noChangeArrowheads="1"/>
          </p:cNvPicPr>
          <p:nvPr/>
        </p:nvPicPr>
        <p:blipFill>
          <a:blip r:embed="rId3" cstate="print"/>
          <a:srcRect/>
          <a:stretch>
            <a:fillRect/>
          </a:stretch>
        </p:blipFill>
        <p:spPr bwMode="auto">
          <a:xfrm>
            <a:off x="521550" y="1189748"/>
            <a:ext cx="8318004" cy="5029562"/>
          </a:xfrm>
          <a:prstGeom prst="rect">
            <a:avLst/>
          </a:prstGeom>
          <a:noFill/>
        </p:spPr>
      </p:pic>
      <p:sp>
        <p:nvSpPr>
          <p:cNvPr id="5" name="Textfeld 4"/>
          <p:cNvSpPr txBox="1"/>
          <p:nvPr/>
        </p:nvSpPr>
        <p:spPr>
          <a:xfrm>
            <a:off x="3738059" y="3155484"/>
            <a:ext cx="2205245" cy="276999"/>
          </a:xfrm>
          <a:prstGeom prst="rect">
            <a:avLst/>
          </a:prstGeom>
          <a:noFill/>
        </p:spPr>
        <p:txBody>
          <a:bodyPr wrap="square" rtlCol="0">
            <a:spAutoFit/>
          </a:bodyPr>
          <a:lstStyle/>
          <a:p>
            <a:r>
              <a:rPr lang="en-US" smtClean="0">
                <a:solidFill>
                  <a:srgbClr val="417DB7"/>
                </a:solidFill>
                <a:latin typeface="+mn-lt"/>
              </a:rPr>
              <a:t>Symbols depict treatment plans</a:t>
            </a:r>
            <a:endParaRPr lang="en-US">
              <a:solidFill>
                <a:srgbClr val="417DB7"/>
              </a:solidFill>
              <a:latin typeface="+mn-lt"/>
            </a:endParaRPr>
          </a:p>
        </p:txBody>
      </p:sp>
      <p:cxnSp>
        <p:nvCxnSpPr>
          <p:cNvPr id="6" name="Gerade Verbindung mit Pfeil 5"/>
          <p:cNvCxnSpPr>
            <a:endCxn id="5" idx="1"/>
          </p:cNvCxnSpPr>
          <p:nvPr/>
        </p:nvCxnSpPr>
        <p:spPr bwMode="auto">
          <a:xfrm flipV="1">
            <a:off x="3131840" y="3293984"/>
            <a:ext cx="606219" cy="315036"/>
          </a:xfrm>
          <a:prstGeom prst="straightConnector1">
            <a:avLst/>
          </a:prstGeom>
          <a:solidFill>
            <a:schemeClr val="accent1"/>
          </a:solidFill>
          <a:ln w="9525" cap="flat" cmpd="sng" algn="ctr">
            <a:solidFill>
              <a:srgbClr val="417DB7"/>
            </a:solidFill>
            <a:prstDash val="solid"/>
            <a:round/>
            <a:headEnd type="stealth" w="med" len="lg"/>
            <a:tailEnd type="none"/>
          </a:ln>
          <a:effectLst/>
        </p:spPr>
      </p:cxnSp>
      <p:cxnSp>
        <p:nvCxnSpPr>
          <p:cNvPr id="7" name="Gerade Verbindung mit Pfeil 6"/>
          <p:cNvCxnSpPr/>
          <p:nvPr/>
        </p:nvCxnSpPr>
        <p:spPr bwMode="auto">
          <a:xfrm flipV="1">
            <a:off x="3738059" y="3446386"/>
            <a:ext cx="152401" cy="1242754"/>
          </a:xfrm>
          <a:prstGeom prst="straightConnector1">
            <a:avLst/>
          </a:prstGeom>
          <a:solidFill>
            <a:schemeClr val="accent1"/>
          </a:solidFill>
          <a:ln w="9525" cap="flat" cmpd="sng" algn="ctr">
            <a:solidFill>
              <a:srgbClr val="417DB7"/>
            </a:solidFill>
            <a:prstDash val="solid"/>
            <a:round/>
            <a:headEnd type="stealth" w="med" len="lg"/>
            <a:tailEnd type="none"/>
          </a:ln>
          <a:effectLst/>
        </p:spPr>
      </p:cxnSp>
      <p:sp>
        <p:nvSpPr>
          <p:cNvPr id="9" name="Textfeld 8"/>
          <p:cNvSpPr txBox="1"/>
          <p:nvPr/>
        </p:nvSpPr>
        <p:spPr>
          <a:xfrm>
            <a:off x="4983999" y="6116383"/>
            <a:ext cx="3797753" cy="276999"/>
          </a:xfrm>
          <a:prstGeom prst="rect">
            <a:avLst/>
          </a:prstGeom>
          <a:noFill/>
        </p:spPr>
        <p:txBody>
          <a:bodyPr wrap="square" rtlCol="0">
            <a:spAutoFit/>
          </a:bodyPr>
          <a:lstStyle/>
          <a:p>
            <a:pPr algn="r"/>
            <a:r>
              <a:rPr lang="en-US" i="1" dirty="0" err="1" smtClean="0">
                <a:solidFill>
                  <a:srgbClr val="0C529D"/>
                </a:solidFill>
                <a:latin typeface="+mn-lt"/>
              </a:rPr>
              <a:t>Lechner</a:t>
            </a:r>
            <a:r>
              <a:rPr lang="en-US" i="1" dirty="0" smtClean="0">
                <a:solidFill>
                  <a:srgbClr val="0C529D"/>
                </a:solidFill>
                <a:latin typeface="+mn-lt"/>
              </a:rPr>
              <a:t> et al R&amp;O  109 (2013</a:t>
            </a:r>
            <a:r>
              <a:rPr lang="en-US" i="1" dirty="0" smtClean="0">
                <a:solidFill>
                  <a:srgbClr val="0C529D"/>
                </a:solidFill>
              </a:rPr>
              <a:t>)</a:t>
            </a:r>
            <a:endParaRPr lang="en-US" i="1" dirty="0">
              <a:solidFill>
                <a:srgbClr val="0C529D"/>
              </a:solidFill>
            </a:endParaRPr>
          </a:p>
        </p:txBody>
      </p:sp>
    </p:spTree>
    <p:extLst>
      <p:ext uri="{BB962C8B-B14F-4D97-AF65-F5344CB8AC3E}">
        <p14:creationId xmlns:p14="http://schemas.microsoft.com/office/powerpoint/2010/main" val="42542131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noChangeArrowheads="1"/>
          </p:cNvSpPr>
          <p:nvPr>
            <p:ph type="title" idx="4294967295"/>
          </p:nvPr>
        </p:nvSpPr>
        <p:spPr/>
        <p:txBody>
          <a:bodyPr/>
          <a:lstStyle/>
          <a:p>
            <a:r>
              <a:rPr lang="en-US" smtClean="0"/>
              <a:t>Pareto optimal fronts – Head &amp; Neck case</a:t>
            </a:r>
          </a:p>
        </p:txBody>
      </p:sp>
      <p:sp>
        <p:nvSpPr>
          <p:cNvPr id="2" name="Foliennummernplatzhalter 1"/>
          <p:cNvSpPr>
            <a:spLocks noGrp="1"/>
          </p:cNvSpPr>
          <p:nvPr>
            <p:ph type="sldNum" sz="quarter" idx="10"/>
          </p:nvPr>
        </p:nvSpPr>
        <p:spPr/>
        <p:txBody>
          <a:bodyPr/>
          <a:lstStyle/>
          <a:p>
            <a:pPr>
              <a:defRPr/>
            </a:pPr>
            <a:fld id="{DD231B59-2C3E-4D25-B888-E7371DF90B00}" type="slidenum">
              <a:rPr lang="en-US" smtClean="0"/>
              <a:pPr>
                <a:defRPr/>
              </a:pPr>
              <a:t>16</a:t>
            </a:fld>
            <a:endParaRPr lang="en-US"/>
          </a:p>
        </p:txBody>
      </p:sp>
      <p:pic>
        <p:nvPicPr>
          <p:cNvPr id="16385" name="Picture 1" descr="G:\Georgteaching\FFF 20130201\ParetoHN.png"/>
          <p:cNvPicPr>
            <a:picLocks noChangeAspect="1" noChangeArrowheads="1"/>
          </p:cNvPicPr>
          <p:nvPr/>
        </p:nvPicPr>
        <p:blipFill>
          <a:blip r:embed="rId3" cstate="print"/>
          <a:srcRect/>
          <a:stretch>
            <a:fillRect/>
          </a:stretch>
        </p:blipFill>
        <p:spPr bwMode="auto">
          <a:xfrm>
            <a:off x="611559" y="1116378"/>
            <a:ext cx="8233777" cy="4967917"/>
          </a:xfrm>
          <a:prstGeom prst="rect">
            <a:avLst/>
          </a:prstGeom>
          <a:noFill/>
        </p:spPr>
      </p:pic>
      <p:sp>
        <p:nvSpPr>
          <p:cNvPr id="6" name="Textfeld 5"/>
          <p:cNvSpPr txBox="1"/>
          <p:nvPr/>
        </p:nvSpPr>
        <p:spPr>
          <a:xfrm>
            <a:off x="3738059" y="3065474"/>
            <a:ext cx="2205245" cy="276999"/>
          </a:xfrm>
          <a:prstGeom prst="rect">
            <a:avLst/>
          </a:prstGeom>
          <a:noFill/>
        </p:spPr>
        <p:txBody>
          <a:bodyPr wrap="square" rtlCol="0">
            <a:spAutoFit/>
          </a:bodyPr>
          <a:lstStyle/>
          <a:p>
            <a:r>
              <a:rPr lang="en-US" smtClean="0">
                <a:solidFill>
                  <a:srgbClr val="417DB7"/>
                </a:solidFill>
                <a:latin typeface="+mn-lt"/>
              </a:rPr>
              <a:t>Symbols depict treatment plans</a:t>
            </a:r>
            <a:endParaRPr lang="en-US">
              <a:solidFill>
                <a:srgbClr val="417DB7"/>
              </a:solidFill>
              <a:latin typeface="+mn-lt"/>
            </a:endParaRPr>
          </a:p>
        </p:txBody>
      </p:sp>
      <p:cxnSp>
        <p:nvCxnSpPr>
          <p:cNvPr id="4" name="Gerade Verbindung mit Pfeil 3"/>
          <p:cNvCxnSpPr>
            <a:endCxn id="6" idx="1"/>
          </p:cNvCxnSpPr>
          <p:nvPr/>
        </p:nvCxnSpPr>
        <p:spPr bwMode="auto">
          <a:xfrm flipV="1">
            <a:off x="3041830" y="3203974"/>
            <a:ext cx="696229" cy="138499"/>
          </a:xfrm>
          <a:prstGeom prst="straightConnector1">
            <a:avLst/>
          </a:prstGeom>
          <a:solidFill>
            <a:schemeClr val="accent1"/>
          </a:solidFill>
          <a:ln w="9525" cap="flat" cmpd="sng" algn="ctr">
            <a:solidFill>
              <a:srgbClr val="417DB7"/>
            </a:solidFill>
            <a:prstDash val="solid"/>
            <a:round/>
            <a:headEnd type="stealth" w="med" len="lg"/>
            <a:tailEnd type="none"/>
          </a:ln>
          <a:effectLst/>
        </p:spPr>
      </p:cxnSp>
      <p:cxnSp>
        <p:nvCxnSpPr>
          <p:cNvPr id="8" name="Gerade Verbindung mit Pfeil 7"/>
          <p:cNvCxnSpPr/>
          <p:nvPr/>
        </p:nvCxnSpPr>
        <p:spPr bwMode="auto">
          <a:xfrm flipH="1" flipV="1">
            <a:off x="3890459" y="3356375"/>
            <a:ext cx="141481" cy="1242755"/>
          </a:xfrm>
          <a:prstGeom prst="straightConnector1">
            <a:avLst/>
          </a:prstGeom>
          <a:solidFill>
            <a:schemeClr val="accent1"/>
          </a:solidFill>
          <a:ln w="9525" cap="flat" cmpd="sng" algn="ctr">
            <a:solidFill>
              <a:srgbClr val="417DB7"/>
            </a:solidFill>
            <a:prstDash val="solid"/>
            <a:round/>
            <a:headEnd type="stealth" w="med" len="lg"/>
            <a:tailEnd type="none"/>
          </a:ln>
          <a:effectLst/>
        </p:spPr>
      </p:cxnSp>
      <p:sp>
        <p:nvSpPr>
          <p:cNvPr id="9" name="Textfeld 8"/>
          <p:cNvSpPr txBox="1"/>
          <p:nvPr/>
        </p:nvSpPr>
        <p:spPr>
          <a:xfrm>
            <a:off x="5046248" y="6016766"/>
            <a:ext cx="3797753" cy="276999"/>
          </a:xfrm>
          <a:prstGeom prst="rect">
            <a:avLst/>
          </a:prstGeom>
          <a:noFill/>
        </p:spPr>
        <p:txBody>
          <a:bodyPr wrap="square" rtlCol="0">
            <a:spAutoFit/>
          </a:bodyPr>
          <a:lstStyle/>
          <a:p>
            <a:pPr algn="r"/>
            <a:r>
              <a:rPr lang="en-US" i="1" dirty="0" err="1" smtClean="0">
                <a:solidFill>
                  <a:srgbClr val="0C529D"/>
                </a:solidFill>
                <a:latin typeface="+mn-lt"/>
              </a:rPr>
              <a:t>Lechner</a:t>
            </a:r>
            <a:r>
              <a:rPr lang="en-US" i="1" dirty="0" smtClean="0">
                <a:solidFill>
                  <a:srgbClr val="0C529D"/>
                </a:solidFill>
                <a:latin typeface="+mn-lt"/>
              </a:rPr>
              <a:t> et al R&amp;O 109 (2013</a:t>
            </a:r>
            <a:r>
              <a:rPr lang="en-US" i="1" dirty="0" smtClean="0">
                <a:solidFill>
                  <a:srgbClr val="0C529D"/>
                </a:solidFill>
              </a:rPr>
              <a:t>)</a:t>
            </a:r>
            <a:endParaRPr lang="en-US" i="1" dirty="0">
              <a:solidFill>
                <a:srgbClr val="0C529D"/>
              </a:solidFill>
            </a:endParaRPr>
          </a:p>
        </p:txBody>
      </p:sp>
    </p:spTree>
    <p:extLst>
      <p:ext uri="{BB962C8B-B14F-4D97-AF65-F5344CB8AC3E}">
        <p14:creationId xmlns:p14="http://schemas.microsoft.com/office/powerpoint/2010/main" val="1630100647"/>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el 1"/>
          <p:cNvSpPr>
            <a:spLocks noGrp="1"/>
          </p:cNvSpPr>
          <p:nvPr>
            <p:ph type="title"/>
          </p:nvPr>
        </p:nvSpPr>
        <p:spPr/>
        <p:txBody>
          <a:bodyPr/>
          <a:lstStyle/>
          <a:p>
            <a:r>
              <a:rPr lang="en-US" dirty="0" smtClean="0"/>
              <a:t>IMRT Pre</a:t>
            </a:r>
            <a:r>
              <a:rPr lang="en-US" dirty="0"/>
              <a:t>-treatment verification</a:t>
            </a:r>
            <a:endParaRPr lang="en-GB" dirty="0" smtClean="0"/>
          </a:p>
        </p:txBody>
      </p:sp>
      <p:pic>
        <p:nvPicPr>
          <p:cNvPr id="73731" name="Picture 2"/>
          <p:cNvPicPr>
            <a:picLocks noChangeAspect="1" noChangeArrowheads="1"/>
          </p:cNvPicPr>
          <p:nvPr/>
        </p:nvPicPr>
        <p:blipFill>
          <a:blip r:embed="rId3" cstate="print"/>
          <a:srcRect/>
          <a:stretch>
            <a:fillRect/>
          </a:stretch>
        </p:blipFill>
        <p:spPr bwMode="auto">
          <a:xfrm>
            <a:off x="316471" y="4208649"/>
            <a:ext cx="7549509" cy="2257306"/>
          </a:xfrm>
          <a:prstGeom prst="rect">
            <a:avLst/>
          </a:prstGeom>
          <a:noFill/>
          <a:ln w="9525">
            <a:noFill/>
            <a:miter lim="800000"/>
            <a:headEnd/>
            <a:tailEnd/>
          </a:ln>
        </p:spPr>
      </p:pic>
      <p:sp>
        <p:nvSpPr>
          <p:cNvPr id="5" name="Rechteck 4"/>
          <p:cNvSpPr/>
          <p:nvPr/>
        </p:nvSpPr>
        <p:spPr>
          <a:xfrm>
            <a:off x="551978" y="3970124"/>
            <a:ext cx="1934953" cy="290913"/>
          </a:xfrm>
          <a:prstGeom prst="rect">
            <a:avLst/>
          </a:prstGeom>
        </p:spPr>
        <p:txBody>
          <a:bodyPr wrap="none">
            <a:spAutoFit/>
          </a:bodyPr>
          <a:lstStyle/>
          <a:p>
            <a:pPr>
              <a:lnSpc>
                <a:spcPct val="114000"/>
              </a:lnSpc>
              <a:spcBef>
                <a:spcPts val="400"/>
              </a:spcBef>
              <a:defRPr/>
            </a:pPr>
            <a:r>
              <a:rPr lang="en-GB" i="1" dirty="0" err="1">
                <a:solidFill>
                  <a:srgbClr val="0C529D"/>
                </a:solidFill>
                <a:latin typeface="+mn-lt"/>
              </a:rPr>
              <a:t>Kragl</a:t>
            </a:r>
            <a:r>
              <a:rPr lang="en-GB" i="1" dirty="0">
                <a:solidFill>
                  <a:srgbClr val="0C529D"/>
                </a:solidFill>
                <a:latin typeface="+mn-lt"/>
              </a:rPr>
              <a:t> et al. R&amp;O 100 (2011)</a:t>
            </a:r>
          </a:p>
        </p:txBody>
      </p:sp>
      <p:pic>
        <p:nvPicPr>
          <p:cNvPr id="73733" name="Picture 3"/>
          <p:cNvPicPr>
            <a:picLocks noChangeAspect="1" noChangeArrowheads="1"/>
          </p:cNvPicPr>
          <p:nvPr/>
        </p:nvPicPr>
        <p:blipFill>
          <a:blip r:embed="rId4" cstate="print"/>
          <a:srcRect/>
          <a:stretch>
            <a:fillRect/>
          </a:stretch>
        </p:blipFill>
        <p:spPr bwMode="auto">
          <a:xfrm>
            <a:off x="5037487" y="1086330"/>
            <a:ext cx="4012449" cy="2931386"/>
          </a:xfrm>
          <a:prstGeom prst="rect">
            <a:avLst/>
          </a:prstGeom>
          <a:noFill/>
          <a:ln w="9525">
            <a:noFill/>
            <a:miter lim="800000"/>
            <a:headEnd/>
            <a:tailEnd/>
          </a:ln>
        </p:spPr>
      </p:pic>
      <p:sp>
        <p:nvSpPr>
          <p:cNvPr id="7" name="Rechteck 6"/>
          <p:cNvSpPr>
            <a:spLocks noChangeArrowheads="1"/>
          </p:cNvSpPr>
          <p:nvPr/>
        </p:nvSpPr>
        <p:spPr bwMode="auto">
          <a:xfrm>
            <a:off x="5755893" y="2860504"/>
            <a:ext cx="1334596" cy="513346"/>
          </a:xfrm>
          <a:prstGeom prst="rect">
            <a:avLst/>
          </a:prstGeom>
          <a:solidFill>
            <a:schemeClr val="bg1"/>
          </a:solidFill>
          <a:ln w="9525">
            <a:noFill/>
            <a:miter lim="800000"/>
            <a:headEnd/>
            <a:tailEnd/>
          </a:ln>
        </p:spPr>
        <p:txBody>
          <a:bodyPr wrap="none">
            <a:spAutoFit/>
          </a:bodyPr>
          <a:lstStyle/>
          <a:p>
            <a:pPr algn="ctr">
              <a:lnSpc>
                <a:spcPct val="114000"/>
              </a:lnSpc>
              <a:spcBef>
                <a:spcPts val="400"/>
              </a:spcBef>
            </a:pPr>
            <a:r>
              <a:rPr lang="en-GB" i="1" dirty="0">
                <a:solidFill>
                  <a:srgbClr val="0C529D"/>
                </a:solidFill>
                <a:latin typeface="Calibri" pitchFamily="34" charset="0"/>
              </a:rPr>
              <a:t>Lang et al. MP 39 </a:t>
            </a:r>
            <a:r>
              <a:rPr lang="en-GB" i="1" dirty="0" smtClean="0">
                <a:solidFill>
                  <a:srgbClr val="0C529D"/>
                </a:solidFill>
                <a:latin typeface="Calibri" pitchFamily="34" charset="0"/>
              </a:rPr>
              <a:t/>
            </a:r>
            <a:br>
              <a:rPr lang="en-GB" i="1" dirty="0" smtClean="0">
                <a:solidFill>
                  <a:srgbClr val="0C529D"/>
                </a:solidFill>
                <a:latin typeface="Calibri" pitchFamily="34" charset="0"/>
              </a:rPr>
            </a:br>
            <a:r>
              <a:rPr lang="en-GB" i="1" dirty="0" smtClean="0">
                <a:solidFill>
                  <a:srgbClr val="0C529D"/>
                </a:solidFill>
                <a:latin typeface="Calibri" pitchFamily="34" charset="0"/>
              </a:rPr>
              <a:t>(</a:t>
            </a:r>
            <a:r>
              <a:rPr lang="en-GB" i="1" dirty="0">
                <a:solidFill>
                  <a:srgbClr val="0C529D"/>
                </a:solidFill>
                <a:latin typeface="Calibri" pitchFamily="34" charset="0"/>
              </a:rPr>
              <a:t>2012)</a:t>
            </a:r>
          </a:p>
        </p:txBody>
      </p:sp>
      <p:sp>
        <p:nvSpPr>
          <p:cNvPr id="3" name="Inhaltsplatzhalter 2"/>
          <p:cNvSpPr>
            <a:spLocks noGrp="1"/>
          </p:cNvSpPr>
          <p:nvPr>
            <p:ph idx="1"/>
          </p:nvPr>
        </p:nvSpPr>
        <p:spPr>
          <a:xfrm>
            <a:off x="323851" y="1143000"/>
            <a:ext cx="4878388" cy="2753751"/>
          </a:xfrm>
        </p:spPr>
        <p:txBody>
          <a:bodyPr/>
          <a:lstStyle/>
          <a:p>
            <a:pPr marL="0" indent="0">
              <a:buNone/>
            </a:pPr>
            <a:r>
              <a:rPr lang="en-GB" b="1" i="1" dirty="0" smtClean="0">
                <a:solidFill>
                  <a:srgbClr val="0C529D"/>
                </a:solidFill>
              </a:rPr>
              <a:t>Diode arrays : </a:t>
            </a:r>
            <a:r>
              <a:rPr lang="en-US" dirty="0" smtClean="0"/>
              <a:t>No D</a:t>
            </a:r>
            <a:r>
              <a:rPr lang="en-US" baseline="-25000" dirty="0" smtClean="0"/>
              <a:t>R</a:t>
            </a:r>
            <a:r>
              <a:rPr lang="en-US" dirty="0" smtClean="0"/>
              <a:t> effects reported for high dose rates</a:t>
            </a:r>
          </a:p>
          <a:p>
            <a:pPr>
              <a:buFontTx/>
              <a:buChar char="•"/>
            </a:pPr>
            <a:r>
              <a:rPr lang="en-US" sz="2000" dirty="0" smtClean="0"/>
              <a:t>2D arrays were shown to suitable up to 24 </a:t>
            </a:r>
            <a:r>
              <a:rPr lang="en-US" sz="2000" dirty="0" err="1" smtClean="0"/>
              <a:t>Gy</a:t>
            </a:r>
            <a:r>
              <a:rPr lang="en-US" sz="2000" dirty="0" smtClean="0"/>
              <a:t>/min, fractional doses 1.8 to 24 </a:t>
            </a:r>
            <a:r>
              <a:rPr lang="en-US" sz="2000" dirty="0" err="1" smtClean="0"/>
              <a:t>Gy</a:t>
            </a:r>
            <a:endParaRPr lang="en-US" sz="2000" dirty="0" smtClean="0"/>
          </a:p>
          <a:p>
            <a:r>
              <a:rPr lang="en-US" sz="2000" dirty="0" smtClean="0"/>
              <a:t>„2</a:t>
            </a:r>
            <a:r>
              <a:rPr lang="en-US" sz="2000" baseline="30000" dirty="0" smtClean="0"/>
              <a:t>nd</a:t>
            </a:r>
            <a:r>
              <a:rPr lang="en-US" sz="2000" dirty="0" smtClean="0"/>
              <a:t> generation“ arrays revised for FFF </a:t>
            </a:r>
          </a:p>
        </p:txBody>
      </p:sp>
      <p:sp>
        <p:nvSpPr>
          <p:cNvPr id="9" name="Foliennummernplatzhalter 8"/>
          <p:cNvSpPr>
            <a:spLocks noGrp="1"/>
          </p:cNvSpPr>
          <p:nvPr>
            <p:ph type="sldNum" sz="quarter" idx="10"/>
          </p:nvPr>
        </p:nvSpPr>
        <p:spPr/>
        <p:txBody>
          <a:bodyPr/>
          <a:lstStyle/>
          <a:p>
            <a:pPr>
              <a:defRPr/>
            </a:pPr>
            <a:fld id="{DD231B59-2C3E-4D25-B888-E7371DF90B00}" type="slidenum">
              <a:rPr lang="de-DE" smtClean="0"/>
              <a:pPr>
                <a:defRPr/>
              </a:pPr>
              <a:t>17</a:t>
            </a:fld>
            <a:endParaRPr lang="de-DE" dirty="0"/>
          </a:p>
        </p:txBody>
      </p:sp>
    </p:spTree>
    <p:extLst>
      <p:ext uri="{BB962C8B-B14F-4D97-AF65-F5344CB8AC3E}">
        <p14:creationId xmlns:p14="http://schemas.microsoft.com/office/powerpoint/2010/main" val="2838218336"/>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oliennummernplatzhalter 3"/>
          <p:cNvSpPr>
            <a:spLocks noGrp="1"/>
          </p:cNvSpPr>
          <p:nvPr>
            <p:ph type="sldNum" sz="quarter" idx="10"/>
          </p:nvPr>
        </p:nvSpPr>
        <p:spPr/>
        <p:txBody>
          <a:bodyPr/>
          <a:lstStyle/>
          <a:p>
            <a:pPr>
              <a:defRPr/>
            </a:pPr>
            <a:fld id="{F85A5BF8-2F43-43A4-B3B1-897C5E7F11A2}" type="slidenum">
              <a:rPr lang="de-AT"/>
              <a:pPr>
                <a:defRPr/>
              </a:pPr>
              <a:t>18</a:t>
            </a:fld>
            <a:endParaRPr lang="de-AT"/>
          </a:p>
        </p:txBody>
      </p:sp>
      <p:pic>
        <p:nvPicPr>
          <p:cNvPr id="59394" name="Picture 5"/>
          <p:cNvPicPr>
            <a:picLocks noChangeAspect="1" noChangeArrowheads="1"/>
          </p:cNvPicPr>
          <p:nvPr/>
        </p:nvPicPr>
        <p:blipFill>
          <a:blip r:embed="rId2" cstate="print"/>
          <a:srcRect t="1787"/>
          <a:stretch>
            <a:fillRect/>
          </a:stretch>
        </p:blipFill>
        <p:spPr bwMode="auto">
          <a:xfrm>
            <a:off x="960438" y="1160463"/>
            <a:ext cx="3011487" cy="4392612"/>
          </a:xfrm>
          <a:prstGeom prst="rect">
            <a:avLst/>
          </a:prstGeom>
          <a:noFill/>
          <a:ln w="12700">
            <a:noFill/>
            <a:miter lim="800000"/>
            <a:headEnd/>
            <a:tailEnd/>
          </a:ln>
        </p:spPr>
      </p:pic>
      <p:sp>
        <p:nvSpPr>
          <p:cNvPr id="59395" name="Titel 1"/>
          <p:cNvSpPr>
            <a:spLocks noGrp="1"/>
          </p:cNvSpPr>
          <p:nvPr>
            <p:ph type="title"/>
          </p:nvPr>
        </p:nvSpPr>
        <p:spPr/>
        <p:txBody>
          <a:bodyPr/>
          <a:lstStyle/>
          <a:p>
            <a:r>
              <a:rPr lang="en-US" smtClean="0"/>
              <a:t>Radiobiologic considerations….</a:t>
            </a:r>
          </a:p>
        </p:txBody>
      </p:sp>
      <p:sp>
        <p:nvSpPr>
          <p:cNvPr id="59396" name="Textfeld 7"/>
          <p:cNvSpPr txBox="1">
            <a:spLocks noChangeArrowheads="1"/>
          </p:cNvSpPr>
          <p:nvPr/>
        </p:nvSpPr>
        <p:spPr bwMode="auto">
          <a:xfrm>
            <a:off x="1625600" y="1887538"/>
            <a:ext cx="1287463" cy="430887"/>
          </a:xfrm>
          <a:prstGeom prst="rect">
            <a:avLst/>
          </a:prstGeom>
          <a:noFill/>
          <a:ln w="9525">
            <a:noFill/>
            <a:miter lim="800000"/>
            <a:headEnd/>
            <a:tailEnd/>
          </a:ln>
        </p:spPr>
        <p:txBody>
          <a:bodyPr>
            <a:spAutoFit/>
          </a:bodyPr>
          <a:lstStyle/>
          <a:p>
            <a:r>
              <a:rPr lang="de-DE" sz="1100" i="1" dirty="0">
                <a:solidFill>
                  <a:srgbClr val="0C529D"/>
                </a:solidFill>
                <a:latin typeface="Calibri" pitchFamily="34" charset="0"/>
              </a:rPr>
              <a:t>Sorensen et al  R&amp;O 101 (2011)</a:t>
            </a:r>
            <a:endParaRPr lang="de-AT" sz="1100" i="1" dirty="0">
              <a:solidFill>
                <a:srgbClr val="0C529D"/>
              </a:solidFill>
              <a:latin typeface="Calibri" pitchFamily="34" charset="0"/>
            </a:endParaRPr>
          </a:p>
        </p:txBody>
      </p:sp>
      <p:sp>
        <p:nvSpPr>
          <p:cNvPr id="33798" name="Textfeld 8"/>
          <p:cNvSpPr txBox="1">
            <a:spLocks noChangeArrowheads="1"/>
          </p:cNvSpPr>
          <p:nvPr/>
        </p:nvSpPr>
        <p:spPr bwMode="auto">
          <a:xfrm>
            <a:off x="122238" y="5451475"/>
            <a:ext cx="4441825" cy="830263"/>
          </a:xfrm>
          <a:prstGeom prst="rect">
            <a:avLst/>
          </a:prstGeom>
          <a:noFill/>
          <a:ln w="9525">
            <a:noFill/>
            <a:miter lim="800000"/>
            <a:headEnd/>
            <a:tailEnd/>
          </a:ln>
        </p:spPr>
        <p:txBody>
          <a:bodyPr>
            <a:spAutoFit/>
          </a:bodyPr>
          <a:lstStyle/>
          <a:p>
            <a:pPr algn="just">
              <a:defRPr/>
            </a:pPr>
            <a:r>
              <a:rPr lang="en-US" sz="1600" dirty="0">
                <a:solidFill>
                  <a:srgbClr val="0C529D"/>
                </a:solidFill>
                <a:latin typeface="+mn-lt"/>
              </a:rPr>
              <a:t>“…..This suggests that the high instantaneous dose rates of FFF linear accelerators will not influence either treatment outcome nor treatment toxicity.” </a:t>
            </a:r>
            <a:endParaRPr lang="de-AT" sz="1600" dirty="0">
              <a:solidFill>
                <a:srgbClr val="0C529D"/>
              </a:solidFill>
              <a:latin typeface="+mn-lt"/>
            </a:endParaRPr>
          </a:p>
        </p:txBody>
      </p:sp>
      <p:grpSp>
        <p:nvGrpSpPr>
          <p:cNvPr id="2" name="Gruppieren 13"/>
          <p:cNvGrpSpPr>
            <a:grpSpLocks/>
          </p:cNvGrpSpPr>
          <p:nvPr/>
        </p:nvGrpSpPr>
        <p:grpSpPr bwMode="auto">
          <a:xfrm>
            <a:off x="4638675" y="1144588"/>
            <a:ext cx="4441825" cy="5151437"/>
            <a:chOff x="4639200" y="1094509"/>
            <a:chExt cx="4441386" cy="5149704"/>
          </a:xfrm>
        </p:grpSpPr>
        <p:pic>
          <p:nvPicPr>
            <p:cNvPr id="59399" name="Picture 7"/>
            <p:cNvPicPr>
              <a:picLocks noChangeAspect="1" noChangeArrowheads="1"/>
            </p:cNvPicPr>
            <p:nvPr/>
          </p:nvPicPr>
          <p:blipFill>
            <a:blip r:embed="rId3" cstate="print"/>
            <a:srcRect/>
            <a:stretch>
              <a:fillRect/>
            </a:stretch>
          </p:blipFill>
          <p:spPr bwMode="auto">
            <a:xfrm>
              <a:off x="4937401" y="1155696"/>
              <a:ext cx="3462786" cy="2204172"/>
            </a:xfrm>
            <a:prstGeom prst="rect">
              <a:avLst/>
            </a:prstGeom>
            <a:noFill/>
            <a:ln w="12700">
              <a:noFill/>
              <a:miter lim="800000"/>
              <a:headEnd/>
              <a:tailEnd/>
            </a:ln>
          </p:spPr>
        </p:pic>
        <p:sp>
          <p:nvSpPr>
            <p:cNvPr id="33802" name="Textfeld 6"/>
            <p:cNvSpPr txBox="1">
              <a:spLocks noChangeArrowheads="1"/>
            </p:cNvSpPr>
            <p:nvPr/>
          </p:nvSpPr>
          <p:spPr bwMode="auto">
            <a:xfrm>
              <a:off x="4639200" y="5412643"/>
              <a:ext cx="4441386" cy="831570"/>
            </a:xfrm>
            <a:prstGeom prst="rect">
              <a:avLst/>
            </a:prstGeom>
            <a:noFill/>
            <a:ln w="9525">
              <a:noFill/>
              <a:miter lim="800000"/>
              <a:headEnd/>
              <a:tailEnd/>
            </a:ln>
          </p:spPr>
          <p:txBody>
            <a:bodyPr>
              <a:spAutoFit/>
            </a:bodyPr>
            <a:lstStyle/>
            <a:p>
              <a:pPr>
                <a:defRPr/>
              </a:pPr>
              <a:r>
                <a:rPr lang="en-US" sz="1600" dirty="0">
                  <a:solidFill>
                    <a:srgbClr val="FF0000"/>
                  </a:solidFill>
                  <a:latin typeface="+mn-lt"/>
                </a:rPr>
                <a:t>“….. More data is needed to better understand the effect of modified dose rate on </a:t>
              </a:r>
              <a:r>
                <a:rPr lang="en-US" sz="1600" dirty="0" err="1">
                  <a:solidFill>
                    <a:srgbClr val="FF0000"/>
                  </a:solidFill>
                  <a:latin typeface="+mn-lt"/>
                </a:rPr>
                <a:t>tumour</a:t>
              </a:r>
              <a:r>
                <a:rPr lang="en-US" sz="1600" dirty="0">
                  <a:solidFill>
                    <a:srgbClr val="FF0000"/>
                  </a:solidFill>
                  <a:latin typeface="+mn-lt"/>
                </a:rPr>
                <a:t> as well as on normal tissue …….”</a:t>
              </a:r>
            </a:p>
          </p:txBody>
        </p:sp>
        <p:pic>
          <p:nvPicPr>
            <p:cNvPr id="59401" name="Picture 6"/>
            <p:cNvPicPr>
              <a:picLocks noChangeAspect="1" noChangeArrowheads="1"/>
            </p:cNvPicPr>
            <p:nvPr/>
          </p:nvPicPr>
          <p:blipFill>
            <a:blip r:embed="rId4" cstate="print"/>
            <a:srcRect l="5391" t="4643" r="10564" b="4182"/>
            <a:stretch>
              <a:fillRect/>
            </a:stretch>
          </p:blipFill>
          <p:spPr bwMode="auto">
            <a:xfrm>
              <a:off x="5444836" y="3299225"/>
              <a:ext cx="3008892" cy="2166541"/>
            </a:xfrm>
            <a:prstGeom prst="rect">
              <a:avLst/>
            </a:prstGeom>
            <a:noFill/>
            <a:ln w="12700">
              <a:noFill/>
              <a:miter lim="800000"/>
              <a:headEnd/>
              <a:tailEnd/>
            </a:ln>
          </p:spPr>
        </p:pic>
        <p:sp>
          <p:nvSpPr>
            <p:cNvPr id="59402" name="Textfeld 7"/>
            <p:cNvSpPr txBox="1">
              <a:spLocks noChangeArrowheads="1"/>
            </p:cNvSpPr>
            <p:nvPr/>
          </p:nvSpPr>
          <p:spPr bwMode="auto">
            <a:xfrm>
              <a:off x="7855157" y="3306739"/>
              <a:ext cx="1177809" cy="430742"/>
            </a:xfrm>
            <a:prstGeom prst="rect">
              <a:avLst/>
            </a:prstGeom>
            <a:noFill/>
            <a:ln w="9525">
              <a:noFill/>
              <a:miter lim="800000"/>
              <a:headEnd/>
              <a:tailEnd/>
            </a:ln>
          </p:spPr>
          <p:txBody>
            <a:bodyPr>
              <a:spAutoFit/>
            </a:bodyPr>
            <a:lstStyle/>
            <a:p>
              <a:pPr algn="ctr"/>
              <a:r>
                <a:rPr lang="de-DE" sz="1100" i="1" dirty="0">
                  <a:solidFill>
                    <a:srgbClr val="0C529D"/>
                  </a:solidFill>
                  <a:latin typeface="Calibri" pitchFamily="34" charset="0"/>
                </a:rPr>
                <a:t>Lohse et al  </a:t>
              </a:r>
              <a:br>
                <a:rPr lang="de-DE" sz="1100" i="1" dirty="0">
                  <a:solidFill>
                    <a:srgbClr val="0C529D"/>
                  </a:solidFill>
                  <a:latin typeface="Calibri" pitchFamily="34" charset="0"/>
                </a:rPr>
              </a:br>
              <a:r>
                <a:rPr lang="de-DE" sz="1100" i="1" dirty="0">
                  <a:solidFill>
                    <a:srgbClr val="0C529D"/>
                  </a:solidFill>
                  <a:latin typeface="Calibri" pitchFamily="34" charset="0"/>
                </a:rPr>
                <a:t>R&amp;O 101 (2011)</a:t>
              </a:r>
              <a:endParaRPr lang="de-AT" sz="1100" i="1" dirty="0">
                <a:solidFill>
                  <a:srgbClr val="0C529D"/>
                </a:solidFill>
                <a:latin typeface="Calibri" pitchFamily="34" charset="0"/>
              </a:endParaRPr>
            </a:p>
          </p:txBody>
        </p:sp>
        <p:sp>
          <p:nvSpPr>
            <p:cNvPr id="59403" name="Rechteck 11"/>
            <p:cNvSpPr>
              <a:spLocks noChangeArrowheads="1"/>
            </p:cNvSpPr>
            <p:nvPr/>
          </p:nvSpPr>
          <p:spPr bwMode="auto">
            <a:xfrm>
              <a:off x="4835236" y="1094509"/>
              <a:ext cx="290946" cy="249382"/>
            </a:xfrm>
            <a:prstGeom prst="rect">
              <a:avLst/>
            </a:prstGeom>
            <a:solidFill>
              <a:schemeClr val="bg1"/>
            </a:solidFill>
            <a:ln w="12700" algn="ctr">
              <a:solidFill>
                <a:schemeClr val="bg1"/>
              </a:solidFill>
              <a:round/>
              <a:headEnd/>
              <a:tailEnd/>
            </a:ln>
          </p:spPr>
          <p:txBody>
            <a:bodyPr wrap="none" anchor="ctr"/>
            <a:lstStyle/>
            <a:p>
              <a:endParaRPr lang="de-DE"/>
            </a:p>
          </p:txBody>
        </p:sp>
        <p:sp>
          <p:nvSpPr>
            <p:cNvPr id="59404" name="Textfeld 12"/>
            <p:cNvSpPr txBox="1">
              <a:spLocks noChangeArrowheads="1"/>
            </p:cNvSpPr>
            <p:nvPr/>
          </p:nvSpPr>
          <p:spPr bwMode="auto">
            <a:xfrm>
              <a:off x="6580909" y="2147455"/>
              <a:ext cx="2133600" cy="307673"/>
            </a:xfrm>
            <a:prstGeom prst="rect">
              <a:avLst/>
            </a:prstGeom>
            <a:noFill/>
            <a:ln w="9525">
              <a:noFill/>
              <a:miter lim="800000"/>
              <a:headEnd/>
              <a:tailEnd/>
            </a:ln>
          </p:spPr>
          <p:txBody>
            <a:bodyPr>
              <a:spAutoFit/>
            </a:bodyPr>
            <a:lstStyle/>
            <a:p>
              <a:r>
                <a:rPr lang="de-DE" sz="1400" dirty="0">
                  <a:solidFill>
                    <a:srgbClr val="FF0000"/>
                  </a:solidFill>
                </a:rPr>
                <a:t>Dose rate </a:t>
              </a:r>
              <a:r>
                <a:rPr lang="de-DE" sz="1400" dirty="0" err="1">
                  <a:solidFill>
                    <a:srgbClr val="FF0000"/>
                  </a:solidFill>
                </a:rPr>
                <a:t>and</a:t>
              </a:r>
              <a:r>
                <a:rPr lang="de-DE" sz="1400" dirty="0">
                  <a:solidFill>
                    <a:srgbClr val="FF0000"/>
                  </a:solidFill>
                </a:rPr>
                <a:t> PRF !!!</a:t>
              </a:r>
              <a:endParaRPr lang="de-AT" sz="1400" dirty="0">
                <a:solidFill>
                  <a:srgbClr val="FF0000"/>
                </a:solidFill>
              </a:endParaRPr>
            </a:p>
          </p:txBody>
        </p:sp>
      </p:grpSp>
      <p:sp>
        <p:nvSpPr>
          <p:cNvPr id="17" name="Textfeld 16"/>
          <p:cNvSpPr txBox="1"/>
          <p:nvPr/>
        </p:nvSpPr>
        <p:spPr>
          <a:xfrm rot="20355516">
            <a:off x="2356169" y="2761814"/>
            <a:ext cx="4905544" cy="1328023"/>
          </a:xfrm>
          <a:prstGeom prst="roundRect">
            <a:avLst/>
          </a:prstGeom>
          <a:solidFill>
            <a:schemeClr val="accent2"/>
          </a:solidFill>
          <a:ln cap="rnd">
            <a:noFill/>
          </a:ln>
          <a:effectLst/>
          <a:scene3d>
            <a:camera prst="orthographicFront">
              <a:rot lat="0" lon="0" rev="0"/>
            </a:camera>
            <a:lightRig rig="contrasting" dir="t">
              <a:rot lat="0" lon="0" rev="7800000"/>
            </a:lightRig>
          </a:scene3d>
          <a:sp3d>
            <a:bevelT w="139700" h="139700"/>
          </a:sp3d>
        </p:spPr>
        <p:txBody>
          <a:bodyPr wrap="square" rtlCol="0">
            <a:spAutoFit/>
            <a:flatTx/>
          </a:bodyPr>
          <a:lstStyle/>
          <a:p>
            <a:pPr algn="ctr"/>
            <a:r>
              <a:rPr lang="en-US" sz="3600" dirty="0" smtClean="0">
                <a:solidFill>
                  <a:srgbClr val="DDDDDD"/>
                </a:solidFill>
              </a:rPr>
              <a:t>Realistic oxygen conditions?</a:t>
            </a:r>
            <a:endParaRPr lang="en-US" sz="3600" dirty="0">
              <a:solidFill>
                <a:srgbClr val="DDDDDD"/>
              </a:solidFill>
            </a:endParaRPr>
          </a:p>
        </p:txBody>
      </p:sp>
    </p:spTree>
    <p:extLst>
      <p:ext uri="{BB962C8B-B14F-4D97-AF65-F5344CB8AC3E}">
        <p14:creationId xmlns:p14="http://schemas.microsoft.com/office/powerpoint/2010/main" val="689584740"/>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liennummernplatzhalter 3"/>
          <p:cNvSpPr>
            <a:spLocks noGrp="1"/>
          </p:cNvSpPr>
          <p:nvPr>
            <p:ph type="sldNum" sz="quarter" idx="10"/>
          </p:nvPr>
        </p:nvSpPr>
        <p:spPr/>
        <p:txBody>
          <a:bodyPr/>
          <a:lstStyle/>
          <a:p>
            <a:pPr>
              <a:defRPr/>
            </a:pPr>
            <a:fld id="{C837B279-6FF8-4510-9184-E525A3202641}" type="slidenum">
              <a:rPr lang="de-AT"/>
              <a:pPr>
                <a:defRPr/>
              </a:pPr>
              <a:t>19</a:t>
            </a:fld>
            <a:endParaRPr lang="de-AT"/>
          </a:p>
        </p:txBody>
      </p:sp>
      <p:sp>
        <p:nvSpPr>
          <p:cNvPr id="32770" name="Rectangle 2"/>
          <p:cNvSpPr>
            <a:spLocks noGrp="1" noChangeArrowheads="1"/>
          </p:cNvSpPr>
          <p:nvPr>
            <p:ph type="title"/>
          </p:nvPr>
        </p:nvSpPr>
        <p:spPr/>
        <p:txBody>
          <a:bodyPr/>
          <a:lstStyle/>
          <a:p>
            <a:r>
              <a:rPr lang="en-US" smtClean="0"/>
              <a:t>Radiation Protection aspects</a:t>
            </a:r>
          </a:p>
        </p:txBody>
      </p:sp>
      <p:sp>
        <p:nvSpPr>
          <p:cNvPr id="32771" name="Rectangle 3"/>
          <p:cNvSpPr>
            <a:spLocks noGrp="1" noChangeArrowheads="1"/>
          </p:cNvSpPr>
          <p:nvPr>
            <p:ph idx="1"/>
          </p:nvPr>
        </p:nvSpPr>
        <p:spPr>
          <a:xfrm>
            <a:off x="4429125" y="1222375"/>
            <a:ext cx="4527550" cy="4903788"/>
          </a:xfrm>
        </p:spPr>
        <p:txBody>
          <a:bodyPr/>
          <a:lstStyle/>
          <a:p>
            <a:r>
              <a:rPr lang="en-US" sz="2200" smtClean="0"/>
              <a:t>We know for a long time that patients undergoing radiation therapy are exposed to secondary radiation </a:t>
            </a:r>
          </a:p>
          <a:p>
            <a:pPr lvl="1"/>
            <a:r>
              <a:rPr lang="en-US" sz="1800" smtClean="0"/>
              <a:t>Scatter from within patient and collimator transmission are dominant sources near the treatment field</a:t>
            </a:r>
          </a:p>
          <a:p>
            <a:pPr lvl="1"/>
            <a:r>
              <a:rPr lang="en-US" sz="1800" smtClean="0"/>
              <a:t>Leakage through the linac head is the dominant source away from the treatment field</a:t>
            </a:r>
          </a:p>
          <a:p>
            <a:r>
              <a:rPr lang="en-US" sz="2200" smtClean="0"/>
              <a:t>Discussed for IMRT, pediatrics,…</a:t>
            </a:r>
          </a:p>
        </p:txBody>
      </p:sp>
      <p:sp>
        <p:nvSpPr>
          <p:cNvPr id="19461" name="Text Box 5"/>
          <p:cNvSpPr txBox="1">
            <a:spLocks noChangeArrowheads="1"/>
          </p:cNvSpPr>
          <p:nvPr/>
        </p:nvSpPr>
        <p:spPr bwMode="auto">
          <a:xfrm>
            <a:off x="276225" y="3848100"/>
            <a:ext cx="4318000" cy="338138"/>
          </a:xfrm>
          <a:prstGeom prst="rect">
            <a:avLst/>
          </a:prstGeom>
          <a:noFill/>
          <a:ln w="12700">
            <a:noFill/>
            <a:miter lim="800000"/>
            <a:headEnd/>
            <a:tailEnd/>
          </a:ln>
        </p:spPr>
        <p:txBody>
          <a:bodyPr>
            <a:spAutoFit/>
          </a:bodyPr>
          <a:lstStyle/>
          <a:p>
            <a:pPr algn="ctr">
              <a:spcBef>
                <a:spcPct val="50000"/>
              </a:spcBef>
              <a:defRPr/>
            </a:pPr>
            <a:r>
              <a:rPr lang="en-US" sz="1600" i="1" dirty="0">
                <a:solidFill>
                  <a:srgbClr val="C00000"/>
                </a:solidFill>
                <a:latin typeface="+mn-lt"/>
              </a:rPr>
              <a:t>MLC leakage and transmission</a:t>
            </a:r>
          </a:p>
        </p:txBody>
      </p:sp>
      <p:pic>
        <p:nvPicPr>
          <p:cNvPr id="32773" name="Picture 2" descr="Slide4"/>
          <p:cNvPicPr>
            <a:picLocks noChangeAspect="1" noChangeArrowheads="1"/>
          </p:cNvPicPr>
          <p:nvPr/>
        </p:nvPicPr>
        <p:blipFill>
          <a:blip r:embed="rId2" cstate="print"/>
          <a:srcRect/>
          <a:stretch>
            <a:fillRect/>
          </a:stretch>
        </p:blipFill>
        <p:spPr bwMode="auto">
          <a:xfrm>
            <a:off x="493713" y="1128713"/>
            <a:ext cx="3686175" cy="2678112"/>
          </a:xfrm>
          <a:prstGeom prst="rect">
            <a:avLst/>
          </a:prstGeom>
          <a:noFill/>
          <a:ln w="9525">
            <a:noFill/>
            <a:miter lim="800000"/>
            <a:headEnd/>
            <a:tailEnd/>
          </a:ln>
        </p:spPr>
      </p:pic>
      <p:pic>
        <p:nvPicPr>
          <p:cNvPr id="32774" name="Picture 11" descr="bunt Transmission"/>
          <p:cNvPicPr>
            <a:picLocks noChangeAspect="1" noChangeArrowheads="1"/>
          </p:cNvPicPr>
          <p:nvPr/>
        </p:nvPicPr>
        <p:blipFill>
          <a:blip r:embed="rId3" cstate="print"/>
          <a:srcRect l="4118" t="11688" r="8235" b="6375"/>
          <a:stretch>
            <a:fillRect/>
          </a:stretch>
        </p:blipFill>
        <p:spPr bwMode="auto">
          <a:xfrm>
            <a:off x="808038" y="4222750"/>
            <a:ext cx="2990850" cy="2189163"/>
          </a:xfrm>
          <a:prstGeom prst="rect">
            <a:avLst/>
          </a:prstGeom>
          <a:noFill/>
          <a:ln w="9525">
            <a:noFill/>
            <a:miter lim="800000"/>
            <a:headEnd/>
            <a:tailEnd/>
          </a:ln>
        </p:spPr>
      </p:pic>
      <p:sp>
        <p:nvSpPr>
          <p:cNvPr id="19465" name="Text Box 30"/>
          <p:cNvSpPr txBox="1">
            <a:spLocks noChangeArrowheads="1"/>
          </p:cNvSpPr>
          <p:nvPr/>
        </p:nvSpPr>
        <p:spPr bwMode="auto">
          <a:xfrm>
            <a:off x="1136650" y="5276850"/>
            <a:ext cx="2673350" cy="277813"/>
          </a:xfrm>
          <a:prstGeom prst="rect">
            <a:avLst/>
          </a:prstGeom>
          <a:noFill/>
          <a:ln w="9525">
            <a:noFill/>
            <a:miter lim="800000"/>
            <a:headEnd/>
            <a:tailEnd/>
          </a:ln>
        </p:spPr>
        <p:txBody>
          <a:bodyPr>
            <a:spAutoFit/>
          </a:bodyPr>
          <a:lstStyle/>
          <a:p>
            <a:pPr algn="ctr">
              <a:spcBef>
                <a:spcPct val="50000"/>
              </a:spcBef>
              <a:defRPr/>
            </a:pPr>
            <a:r>
              <a:rPr lang="en-GB" i="1" dirty="0" err="1">
                <a:solidFill>
                  <a:srgbClr val="0C529D"/>
                </a:solidFill>
                <a:latin typeface="+mn-lt"/>
              </a:rPr>
              <a:t>Kragl</a:t>
            </a:r>
            <a:r>
              <a:rPr lang="en-GB" i="1" dirty="0">
                <a:solidFill>
                  <a:srgbClr val="0C529D"/>
                </a:solidFill>
                <a:latin typeface="+mn-lt"/>
              </a:rPr>
              <a:t>  et al ZMP 21 (2011)</a:t>
            </a:r>
            <a:endParaRPr lang="de-AT" i="1" dirty="0">
              <a:solidFill>
                <a:srgbClr val="0C529D"/>
              </a:solidFill>
              <a:latin typeface="+mn-lt"/>
            </a:endParaRPr>
          </a:p>
        </p:txBody>
      </p:sp>
      <p:sp>
        <p:nvSpPr>
          <p:cNvPr id="9" name="Text Box 30"/>
          <p:cNvSpPr txBox="1">
            <a:spLocks noChangeArrowheads="1"/>
          </p:cNvSpPr>
          <p:nvPr/>
        </p:nvSpPr>
        <p:spPr bwMode="auto">
          <a:xfrm>
            <a:off x="4006518" y="6073200"/>
            <a:ext cx="4931419" cy="276999"/>
          </a:xfrm>
          <a:prstGeom prst="rect">
            <a:avLst/>
          </a:prstGeom>
          <a:noFill/>
          <a:ln w="9525">
            <a:noFill/>
            <a:miter lim="800000"/>
            <a:headEnd/>
            <a:tailEnd/>
          </a:ln>
        </p:spPr>
        <p:txBody>
          <a:bodyPr wrap="square">
            <a:spAutoFit/>
          </a:bodyPr>
          <a:lstStyle/>
          <a:p>
            <a:pPr>
              <a:spcBef>
                <a:spcPct val="50000"/>
              </a:spcBef>
              <a:defRPr/>
            </a:pPr>
            <a:r>
              <a:rPr lang="en-GB" i="1" dirty="0" smtClean="0">
                <a:solidFill>
                  <a:srgbClr val="0C529D"/>
                </a:solidFill>
                <a:latin typeface="+mn-lt"/>
              </a:rPr>
              <a:t>See also </a:t>
            </a:r>
            <a:r>
              <a:rPr lang="en-GB" i="1" dirty="0" err="1" smtClean="0">
                <a:solidFill>
                  <a:srgbClr val="0C529D"/>
                </a:solidFill>
                <a:latin typeface="+mn-lt"/>
              </a:rPr>
              <a:t>Dzierma</a:t>
            </a:r>
            <a:r>
              <a:rPr lang="en-GB" i="1" dirty="0" smtClean="0">
                <a:solidFill>
                  <a:srgbClr val="0C529D"/>
                </a:solidFill>
                <a:latin typeface="+mn-lt"/>
              </a:rPr>
              <a:t> et al MP 39 (2012) for Siemens </a:t>
            </a:r>
            <a:r>
              <a:rPr lang="en-GB" i="1" dirty="0" err="1" smtClean="0">
                <a:solidFill>
                  <a:srgbClr val="0C529D"/>
                </a:solidFill>
                <a:latin typeface="+mn-lt"/>
              </a:rPr>
              <a:t>linac</a:t>
            </a:r>
            <a:endParaRPr lang="de-AT" i="1" dirty="0">
              <a:solidFill>
                <a:srgbClr val="0C529D"/>
              </a:solidFill>
              <a:latin typeface="+mn-lt"/>
            </a:endParaRPr>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Outline of talk</a:t>
            </a:r>
          </a:p>
        </p:txBody>
      </p:sp>
      <p:sp>
        <p:nvSpPr>
          <p:cNvPr id="3" name="Inhaltsplatzhalter 2"/>
          <p:cNvSpPr>
            <a:spLocks noGrp="1"/>
          </p:cNvSpPr>
          <p:nvPr>
            <p:ph idx="1"/>
          </p:nvPr>
        </p:nvSpPr>
        <p:spPr>
          <a:xfrm>
            <a:off x="521550" y="1269085"/>
            <a:ext cx="3978120" cy="5175250"/>
          </a:xfrm>
        </p:spPr>
        <p:txBody>
          <a:bodyPr>
            <a:normAutofit/>
          </a:bodyPr>
          <a:lstStyle/>
          <a:p>
            <a:r>
              <a:rPr lang="en-US" sz="2200" dirty="0" smtClean="0"/>
              <a:t>Historical perspective</a:t>
            </a:r>
          </a:p>
          <a:p>
            <a:r>
              <a:rPr lang="en-US" sz="2200" dirty="0" err="1" smtClean="0"/>
              <a:t>Dosimetric</a:t>
            </a:r>
            <a:r>
              <a:rPr lang="en-US" sz="2200" dirty="0" smtClean="0"/>
              <a:t> characteristics</a:t>
            </a:r>
          </a:p>
          <a:p>
            <a:r>
              <a:rPr lang="en-US" sz="2200" dirty="0" smtClean="0"/>
              <a:t>Treatment planning aspects</a:t>
            </a:r>
          </a:p>
          <a:p>
            <a:pPr lvl="1"/>
            <a:r>
              <a:rPr lang="en-US" sz="2000" dirty="0" smtClean="0"/>
              <a:t>Dose calculation accuracy</a:t>
            </a:r>
            <a:endParaRPr lang="en-US" sz="2000" dirty="0"/>
          </a:p>
          <a:p>
            <a:pPr lvl="1"/>
            <a:r>
              <a:rPr lang="en-US" sz="2000" dirty="0" smtClean="0"/>
              <a:t>Clinical potential</a:t>
            </a:r>
          </a:p>
          <a:p>
            <a:r>
              <a:rPr lang="en-US" dirty="0" smtClean="0"/>
              <a:t>Radiation protection</a:t>
            </a:r>
          </a:p>
          <a:p>
            <a:r>
              <a:rPr lang="en-US" dirty="0" smtClean="0"/>
              <a:t>Radiobiology</a:t>
            </a:r>
          </a:p>
          <a:p>
            <a:r>
              <a:rPr lang="en-US" dirty="0" smtClean="0"/>
              <a:t>Summary</a:t>
            </a:r>
            <a:endParaRPr lang="en-US" dirty="0"/>
          </a:p>
          <a:p>
            <a:endParaRPr lang="en-US" sz="2200" dirty="0" smtClean="0"/>
          </a:p>
          <a:p>
            <a:endParaRPr lang="en-US" dirty="0"/>
          </a:p>
        </p:txBody>
      </p:sp>
      <p:sp>
        <p:nvSpPr>
          <p:cNvPr id="4" name="Foliennummernplatzhalter 3"/>
          <p:cNvSpPr>
            <a:spLocks noGrp="1"/>
          </p:cNvSpPr>
          <p:nvPr>
            <p:ph type="sldNum" sz="quarter" idx="10"/>
          </p:nvPr>
        </p:nvSpPr>
        <p:spPr/>
        <p:txBody>
          <a:bodyPr/>
          <a:lstStyle/>
          <a:p>
            <a:pPr>
              <a:defRPr/>
            </a:pPr>
            <a:fld id="{DD231B59-2C3E-4D25-B888-E7371DF90B00}" type="slidenum">
              <a:rPr lang="de-DE" smtClean="0"/>
              <a:pPr>
                <a:defRPr/>
              </a:pPr>
              <a:t>2</a:t>
            </a:fld>
            <a:endParaRPr lang="de-DE" dirty="0"/>
          </a:p>
        </p:txBody>
      </p:sp>
      <p:pic>
        <p:nvPicPr>
          <p:cNvPr id="6" name="Picture 31" descr="Tomo set up 5"/>
          <p:cNvPicPr>
            <a:picLocks noChangeAspect="1" noChangeArrowheads="1"/>
          </p:cNvPicPr>
          <p:nvPr/>
        </p:nvPicPr>
        <p:blipFill>
          <a:blip r:embed="rId2" cstate="print"/>
          <a:srcRect l="13330" t="28073" r="4480" b="1753"/>
          <a:stretch>
            <a:fillRect/>
          </a:stretch>
        </p:blipFill>
        <p:spPr bwMode="auto">
          <a:xfrm>
            <a:off x="6777245" y="2363973"/>
            <a:ext cx="2173034" cy="1432919"/>
          </a:xfrm>
          <a:prstGeom prst="rect">
            <a:avLst/>
          </a:prstGeom>
          <a:ln>
            <a:noFill/>
          </a:ln>
          <a:effectLst>
            <a:outerShdw blurRad="292100" dist="139700" dir="2700000" algn="tl" rotWithShape="0">
              <a:srgbClr val="333333">
                <a:alpha val="65000"/>
              </a:srgbClr>
            </a:outerShdw>
          </a:effectLst>
        </p:spPr>
      </p:pic>
      <p:pic>
        <p:nvPicPr>
          <p:cNvPr id="7" name="Picture 32" descr="Accuray18"/>
          <p:cNvPicPr>
            <a:picLocks noChangeAspect="1" noChangeArrowheads="1"/>
          </p:cNvPicPr>
          <p:nvPr/>
        </p:nvPicPr>
        <p:blipFill>
          <a:blip r:embed="rId3" cstate="print"/>
          <a:srcRect l="9032" t="22281" r="19556" b="2490"/>
          <a:stretch>
            <a:fillRect/>
          </a:stretch>
        </p:blipFill>
        <p:spPr bwMode="auto">
          <a:xfrm>
            <a:off x="4405179" y="1313765"/>
            <a:ext cx="2115235" cy="1509372"/>
          </a:xfrm>
          <a:prstGeom prst="rect">
            <a:avLst/>
          </a:prstGeom>
          <a:ln>
            <a:noFill/>
          </a:ln>
          <a:effectLst>
            <a:outerShdw blurRad="292100" dist="139700" dir="2700000" algn="tl" rotWithShape="0">
              <a:srgbClr val="333333">
                <a:alpha val="65000"/>
              </a:srgbClr>
            </a:outerShdw>
          </a:effectLst>
        </p:spPr>
      </p:pic>
      <p:pic>
        <p:nvPicPr>
          <p:cNvPr id="8" name="Grafik 7" descr="Truebeam_Büdl.jpg"/>
          <p:cNvPicPr>
            <a:picLocks noChangeAspect="1"/>
          </p:cNvPicPr>
          <p:nvPr/>
        </p:nvPicPr>
        <p:blipFill>
          <a:blip r:embed="rId4" cstate="print"/>
          <a:srcRect l="21988" t="7839" r="15258" b="16569"/>
          <a:stretch>
            <a:fillRect/>
          </a:stretch>
        </p:blipFill>
        <p:spPr>
          <a:xfrm>
            <a:off x="4405179" y="3660257"/>
            <a:ext cx="2025225" cy="1858561"/>
          </a:xfrm>
          <a:prstGeom prst="rect">
            <a:avLst/>
          </a:prstGeom>
          <a:ln w="28575" cmpd="sng">
            <a:solidFill>
              <a:srgbClr val="0C529D"/>
            </a:solidFill>
          </a:ln>
          <a:effectLst>
            <a:outerShdw blurRad="292100" dist="139700" dir="2700000" algn="tl" rotWithShape="0">
              <a:srgbClr val="333333">
                <a:alpha val="65000"/>
              </a:srgbClr>
            </a:outerShdw>
          </a:effectLst>
        </p:spPr>
      </p:pic>
      <p:pic>
        <p:nvPicPr>
          <p:cNvPr id="9" name="Grafik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47276" y="4401401"/>
            <a:ext cx="1768716" cy="1907920"/>
          </a:xfrm>
          <a:prstGeom prst="rect">
            <a:avLst/>
          </a:prstGeom>
          <a:ln w="28575" cmpd="sng">
            <a:solidFill>
              <a:srgbClr val="0C529D"/>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1478353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liennummernplatzhalter 3"/>
          <p:cNvSpPr txBox="1">
            <a:spLocks noGrp="1"/>
          </p:cNvSpPr>
          <p:nvPr/>
        </p:nvSpPr>
        <p:spPr>
          <a:xfrm>
            <a:off x="8501063" y="6500813"/>
            <a:ext cx="561975" cy="357187"/>
          </a:xfrm>
          <a:prstGeom prst="rect">
            <a:avLst/>
          </a:prstGeom>
          <a:noFill/>
        </p:spPr>
        <p:txBody>
          <a:bodyPr anchor="ctr"/>
          <a:lstStyle/>
          <a:p>
            <a:pPr algn="r">
              <a:defRPr/>
            </a:pPr>
            <a:fld id="{E31C293B-B65F-4BC5-9BE5-87A2FC3F05ED}" type="slidenum">
              <a:rPr lang="de-AT">
                <a:solidFill>
                  <a:schemeClr val="tx1">
                    <a:tint val="75000"/>
                  </a:schemeClr>
                </a:solidFill>
                <a:latin typeface="+mj-lt"/>
              </a:rPr>
              <a:pPr algn="r">
                <a:defRPr/>
              </a:pPr>
              <a:t>20</a:t>
            </a:fld>
            <a:endParaRPr lang="de-AT">
              <a:solidFill>
                <a:schemeClr val="tx1">
                  <a:tint val="75000"/>
                </a:schemeClr>
              </a:solidFill>
              <a:latin typeface="+mj-lt"/>
            </a:endParaRPr>
          </a:p>
        </p:txBody>
      </p:sp>
      <p:pic>
        <p:nvPicPr>
          <p:cNvPr id="79874" name="Picture 18" descr="c"/>
          <p:cNvPicPr>
            <a:picLocks noChangeAspect="1" noChangeArrowheads="1"/>
          </p:cNvPicPr>
          <p:nvPr/>
        </p:nvPicPr>
        <p:blipFill>
          <a:blip r:embed="rId2" cstate="print"/>
          <a:srcRect/>
          <a:stretch>
            <a:fillRect/>
          </a:stretch>
        </p:blipFill>
        <p:spPr bwMode="auto">
          <a:xfrm>
            <a:off x="4918075" y="1525588"/>
            <a:ext cx="3238500" cy="2105025"/>
          </a:xfrm>
          <a:prstGeom prst="rect">
            <a:avLst/>
          </a:prstGeom>
          <a:noFill/>
          <a:ln w="9525">
            <a:noFill/>
            <a:miter lim="800000"/>
            <a:headEnd/>
            <a:tailEnd/>
          </a:ln>
        </p:spPr>
      </p:pic>
      <p:sp>
        <p:nvSpPr>
          <p:cNvPr id="79875" name="Titel 1"/>
          <p:cNvSpPr>
            <a:spLocks noGrp="1"/>
          </p:cNvSpPr>
          <p:nvPr>
            <p:ph type="title" idx="4294967295"/>
          </p:nvPr>
        </p:nvSpPr>
        <p:spPr/>
        <p:txBody>
          <a:bodyPr/>
          <a:lstStyle/>
          <a:p>
            <a:r>
              <a:rPr lang="en-US" smtClean="0"/>
              <a:t>Peripheral dose</a:t>
            </a:r>
          </a:p>
        </p:txBody>
      </p:sp>
      <p:sp>
        <p:nvSpPr>
          <p:cNvPr id="79876" name="Inhaltsplatzhalter 9"/>
          <p:cNvSpPr>
            <a:spLocks noGrp="1"/>
          </p:cNvSpPr>
          <p:nvPr>
            <p:ph idx="4294967295"/>
          </p:nvPr>
        </p:nvSpPr>
        <p:spPr>
          <a:xfrm>
            <a:off x="4564063" y="3754438"/>
            <a:ext cx="4356100" cy="2728912"/>
          </a:xfrm>
        </p:spPr>
        <p:txBody>
          <a:bodyPr/>
          <a:lstStyle/>
          <a:p>
            <a:r>
              <a:rPr lang="en-US" sz="2000" smtClean="0"/>
              <a:t>Number of segments and MUs comparable for FF and FFF beams</a:t>
            </a:r>
          </a:p>
          <a:p>
            <a:r>
              <a:rPr lang="en-US" sz="2000" smtClean="0"/>
              <a:t>Dose reduction at 18 cm distance from the field size is ~ 15-20% </a:t>
            </a:r>
          </a:p>
          <a:p>
            <a:pPr lvl="1"/>
            <a:r>
              <a:rPr lang="en-US" sz="1800" smtClean="0"/>
              <a:t>Agreement between TLD-700, Farmer chamber &amp; EBT films</a:t>
            </a:r>
            <a:endParaRPr lang="de-AT" sz="1800" smtClean="0"/>
          </a:p>
        </p:txBody>
      </p:sp>
      <p:pic>
        <p:nvPicPr>
          <p:cNvPr id="79877" name="Picture 14" descr="Graph2"/>
          <p:cNvPicPr>
            <a:picLocks noChangeAspect="1" noChangeArrowheads="1"/>
          </p:cNvPicPr>
          <p:nvPr/>
        </p:nvPicPr>
        <p:blipFill>
          <a:blip r:embed="rId3" cstate="print"/>
          <a:srcRect t="17111" r="8696" b="22137"/>
          <a:stretch>
            <a:fillRect/>
          </a:stretch>
        </p:blipFill>
        <p:spPr bwMode="auto">
          <a:xfrm>
            <a:off x="160338" y="1617663"/>
            <a:ext cx="4267200" cy="4462462"/>
          </a:xfrm>
          <a:prstGeom prst="rect">
            <a:avLst/>
          </a:prstGeom>
          <a:noFill/>
          <a:ln w="9525">
            <a:noFill/>
            <a:miter lim="800000"/>
            <a:headEnd/>
            <a:tailEnd/>
          </a:ln>
        </p:spPr>
      </p:pic>
      <p:sp>
        <p:nvSpPr>
          <p:cNvPr id="79878" name="Inhaltsplatzhalter 2"/>
          <p:cNvSpPr>
            <a:spLocks/>
          </p:cNvSpPr>
          <p:nvPr/>
        </p:nvSpPr>
        <p:spPr bwMode="auto">
          <a:xfrm>
            <a:off x="4448175" y="1174750"/>
            <a:ext cx="4005263" cy="261938"/>
          </a:xfrm>
          <a:prstGeom prst="rect">
            <a:avLst/>
          </a:prstGeom>
          <a:noFill/>
          <a:ln w="9525">
            <a:noFill/>
            <a:miter lim="800000"/>
            <a:headEnd/>
            <a:tailEnd/>
          </a:ln>
        </p:spPr>
        <p:txBody>
          <a:bodyPr/>
          <a:lstStyle/>
          <a:p>
            <a:pPr marL="342900" indent="-342900">
              <a:spcBef>
                <a:spcPct val="25000"/>
              </a:spcBef>
              <a:spcAft>
                <a:spcPct val="25000"/>
              </a:spcAft>
              <a:buClr>
                <a:srgbClr val="0000CC"/>
              </a:buClr>
              <a:buSzPct val="80000"/>
              <a:buFont typeface="Monotype Sorts"/>
              <a:buNone/>
            </a:pPr>
            <a:r>
              <a:rPr lang="en-US" sz="1600" i="1">
                <a:solidFill>
                  <a:schemeClr val="bg1"/>
                </a:solidFill>
              </a:rPr>
              <a:t>	Measurement  Setup</a:t>
            </a:r>
          </a:p>
        </p:txBody>
      </p:sp>
      <p:sp>
        <p:nvSpPr>
          <p:cNvPr id="79879" name="Rectangle 17"/>
          <p:cNvSpPr>
            <a:spLocks noChangeArrowheads="1"/>
          </p:cNvSpPr>
          <p:nvPr/>
        </p:nvSpPr>
        <p:spPr bwMode="auto">
          <a:xfrm>
            <a:off x="3970338" y="3309938"/>
            <a:ext cx="4630737" cy="3100387"/>
          </a:xfrm>
          <a:prstGeom prst="rect">
            <a:avLst/>
          </a:prstGeom>
          <a:noFill/>
          <a:ln w="9525">
            <a:noFill/>
            <a:miter lim="800000"/>
            <a:headEnd/>
            <a:tailEnd/>
          </a:ln>
        </p:spPr>
        <p:txBody>
          <a:bodyPr/>
          <a:lstStyle/>
          <a:p>
            <a:pPr marL="342900" indent="-342900">
              <a:lnSpc>
                <a:spcPct val="80000"/>
              </a:lnSpc>
              <a:spcBef>
                <a:spcPct val="25000"/>
              </a:spcBef>
              <a:spcAft>
                <a:spcPct val="25000"/>
              </a:spcAft>
              <a:buClr>
                <a:srgbClr val="0000CC"/>
              </a:buClr>
              <a:buSzPct val="80000"/>
              <a:buFont typeface="Monotype Sorts"/>
              <a:buChar char="l"/>
            </a:pPr>
            <a:endParaRPr lang="de-DE" sz="1700" i="1">
              <a:solidFill>
                <a:schemeClr val="hlink"/>
              </a:solidFill>
            </a:endParaRPr>
          </a:p>
        </p:txBody>
      </p:sp>
      <p:sp>
        <p:nvSpPr>
          <p:cNvPr id="22538" name="Text Box 5"/>
          <p:cNvSpPr txBox="1">
            <a:spLocks noChangeArrowheads="1"/>
          </p:cNvSpPr>
          <p:nvPr/>
        </p:nvSpPr>
        <p:spPr bwMode="auto">
          <a:xfrm>
            <a:off x="460375" y="6081713"/>
            <a:ext cx="2705100" cy="276225"/>
          </a:xfrm>
          <a:prstGeom prst="rect">
            <a:avLst/>
          </a:prstGeom>
          <a:noFill/>
          <a:ln w="12700">
            <a:noFill/>
            <a:miter lim="800000"/>
            <a:headEnd/>
            <a:tailEnd/>
          </a:ln>
          <a:effectLst>
            <a:prstShdw prst="shdw13" dist="53882" dir="13500000">
              <a:schemeClr val="bg2">
                <a:alpha val="50000"/>
              </a:schemeClr>
            </a:prstShdw>
          </a:effectLst>
        </p:spPr>
        <p:txBody>
          <a:bodyPr>
            <a:spAutoFit/>
          </a:bodyPr>
          <a:lstStyle/>
          <a:p>
            <a:pPr>
              <a:spcBef>
                <a:spcPct val="50000"/>
              </a:spcBef>
              <a:defRPr/>
            </a:pPr>
            <a:r>
              <a:rPr lang="de-AT" i="1" dirty="0">
                <a:solidFill>
                  <a:srgbClr val="0C529D"/>
                </a:solidFill>
                <a:latin typeface="+mn-lt"/>
              </a:rPr>
              <a:t>Kragl et al ZMP 21 (2011)</a:t>
            </a:r>
          </a:p>
        </p:txBody>
      </p:sp>
      <p:sp>
        <p:nvSpPr>
          <p:cNvPr id="12" name="Inhaltsplatzhalter 9"/>
          <p:cNvSpPr txBox="1">
            <a:spLocks/>
          </p:cNvSpPr>
          <p:nvPr/>
        </p:nvSpPr>
        <p:spPr bwMode="auto">
          <a:xfrm>
            <a:off x="215900" y="1098550"/>
            <a:ext cx="4806950" cy="523875"/>
          </a:xfrm>
          <a:prstGeom prst="rect">
            <a:avLst/>
          </a:prstGeom>
          <a:noFill/>
          <a:ln w="9525">
            <a:noFill/>
            <a:miter lim="800000"/>
            <a:headEnd/>
            <a:tailEnd/>
          </a:ln>
        </p:spPr>
        <p:txBody>
          <a:bodyPr/>
          <a:lstStyle/>
          <a:p>
            <a:pPr marL="342900" indent="-342900" eaLnBrk="0" hangingPunct="0">
              <a:lnSpc>
                <a:spcPct val="130000"/>
              </a:lnSpc>
              <a:spcBef>
                <a:spcPct val="20000"/>
              </a:spcBef>
              <a:buClr>
                <a:srgbClr val="0C529D"/>
              </a:buClr>
              <a:buSzPct val="110000"/>
              <a:buFontTx/>
              <a:buChar char="•"/>
              <a:defRPr/>
            </a:pPr>
            <a:r>
              <a:rPr lang="en-US" sz="2000" b="0" kern="0" dirty="0">
                <a:latin typeface="+mn-lt"/>
              </a:rPr>
              <a:t>IMRT Prostate case</a:t>
            </a:r>
            <a:endParaRPr lang="de-AT" sz="1800" b="0" kern="0" dirty="0">
              <a:latin typeface="+mn-lt"/>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oliennummernplatzhalter 3"/>
          <p:cNvSpPr>
            <a:spLocks noGrp="1"/>
          </p:cNvSpPr>
          <p:nvPr>
            <p:ph type="sldNum" sz="quarter" idx="10"/>
          </p:nvPr>
        </p:nvSpPr>
        <p:spPr/>
        <p:txBody>
          <a:bodyPr/>
          <a:lstStyle/>
          <a:p>
            <a:pPr>
              <a:defRPr/>
            </a:pPr>
            <a:fld id="{0EC4C2BD-1B45-4EE4-B54E-F666E0844EDF}" type="slidenum">
              <a:rPr lang="de-AT"/>
              <a:pPr>
                <a:defRPr/>
              </a:pPr>
              <a:t>21</a:t>
            </a:fld>
            <a:endParaRPr lang="de-AT"/>
          </a:p>
        </p:txBody>
      </p:sp>
      <p:sp>
        <p:nvSpPr>
          <p:cNvPr id="35842" name="Rectangle 2"/>
          <p:cNvSpPr>
            <a:spLocks noGrp="1" noRot="1" noChangeArrowheads="1"/>
          </p:cNvSpPr>
          <p:nvPr>
            <p:ph type="title" idx="4294967295"/>
          </p:nvPr>
        </p:nvSpPr>
        <p:spPr/>
        <p:txBody>
          <a:bodyPr/>
          <a:lstStyle/>
          <a:p>
            <a:r>
              <a:rPr lang="en-US" dirty="0" smtClean="0"/>
              <a:t>Radiation protection aspects – outside bunker</a:t>
            </a:r>
          </a:p>
        </p:txBody>
      </p:sp>
      <p:sp>
        <p:nvSpPr>
          <p:cNvPr id="9240" name="Text Box 55"/>
          <p:cNvSpPr txBox="1">
            <a:spLocks noChangeArrowheads="1"/>
          </p:cNvSpPr>
          <p:nvPr/>
        </p:nvSpPr>
        <p:spPr bwMode="auto">
          <a:xfrm>
            <a:off x="1674813" y="6030913"/>
            <a:ext cx="6877050" cy="368300"/>
          </a:xfrm>
          <a:prstGeom prst="rect">
            <a:avLst/>
          </a:prstGeom>
          <a:noFill/>
          <a:ln w="9525">
            <a:noFill/>
            <a:miter lim="800000"/>
            <a:headEnd/>
            <a:tailEnd/>
          </a:ln>
          <a:effectLst/>
        </p:spPr>
        <p:txBody>
          <a:bodyPr>
            <a:spAutoFit/>
          </a:bodyPr>
          <a:lstStyle/>
          <a:p>
            <a:pPr>
              <a:defRPr/>
            </a:pPr>
            <a:r>
              <a:rPr lang="en-US" sz="1800" b="0" dirty="0">
                <a:latin typeface="+mn-lt"/>
              </a:rPr>
              <a:t>Measurements points in treatment room or around (different floors)</a:t>
            </a:r>
          </a:p>
        </p:txBody>
      </p:sp>
      <p:grpSp>
        <p:nvGrpSpPr>
          <p:cNvPr id="35844" name="Gruppieren 36"/>
          <p:cNvGrpSpPr>
            <a:grpSpLocks/>
          </p:cNvGrpSpPr>
          <p:nvPr/>
        </p:nvGrpSpPr>
        <p:grpSpPr bwMode="auto">
          <a:xfrm>
            <a:off x="1920875" y="1260475"/>
            <a:ext cx="5302250" cy="4606925"/>
            <a:chOff x="1920875" y="1706563"/>
            <a:chExt cx="5302250" cy="4606925"/>
          </a:xfrm>
        </p:grpSpPr>
        <p:pic>
          <p:nvPicPr>
            <p:cNvPr id="35847" name="Picture 4" descr="1Grundriss"/>
            <p:cNvPicPr>
              <a:picLocks noChangeAspect="1" noChangeArrowheads="1"/>
            </p:cNvPicPr>
            <p:nvPr/>
          </p:nvPicPr>
          <p:blipFill>
            <a:blip r:embed="rId3" cstate="print"/>
            <a:srcRect l="10738" t="5484" r="1431" b="6854"/>
            <a:stretch>
              <a:fillRect/>
            </a:stretch>
          </p:blipFill>
          <p:spPr bwMode="auto">
            <a:xfrm>
              <a:off x="1920875" y="1706563"/>
              <a:ext cx="5302250" cy="4606925"/>
            </a:xfrm>
            <a:prstGeom prst="rect">
              <a:avLst/>
            </a:prstGeom>
            <a:solidFill>
              <a:schemeClr val="accent1">
                <a:alpha val="39999"/>
              </a:schemeClr>
            </a:solidFill>
            <a:ln w="38100" algn="ctr">
              <a:noFill/>
              <a:miter lim="800000"/>
              <a:headEnd/>
              <a:tailEnd/>
            </a:ln>
          </p:spPr>
        </p:pic>
        <p:sp>
          <p:nvSpPr>
            <p:cNvPr id="35848" name="Freeform 13"/>
            <p:cNvSpPr>
              <a:spLocks/>
            </p:cNvSpPr>
            <p:nvPr/>
          </p:nvSpPr>
          <p:spPr bwMode="auto">
            <a:xfrm>
              <a:off x="3673475" y="2405063"/>
              <a:ext cx="2546350" cy="2755900"/>
            </a:xfrm>
            <a:custGeom>
              <a:avLst/>
              <a:gdLst>
                <a:gd name="T0" fmla="*/ 2147483647 w 1604"/>
                <a:gd name="T1" fmla="*/ 2147483647 h 1736"/>
                <a:gd name="T2" fmla="*/ 2147483647 w 1604"/>
                <a:gd name="T3" fmla="*/ 2147483647 h 1736"/>
                <a:gd name="T4" fmla="*/ 2147483647 w 1604"/>
                <a:gd name="T5" fmla="*/ 2147483647 h 1736"/>
                <a:gd name="T6" fmla="*/ 0 w 1604"/>
                <a:gd name="T7" fmla="*/ 2147483647 h 1736"/>
                <a:gd name="T8" fmla="*/ 0 w 1604"/>
                <a:gd name="T9" fmla="*/ 2147483647 h 1736"/>
                <a:gd name="T10" fmla="*/ 2147483647 w 1604"/>
                <a:gd name="T11" fmla="*/ 2147483647 h 1736"/>
                <a:gd name="T12" fmla="*/ 2147483647 w 1604"/>
                <a:gd name="T13" fmla="*/ 0 h 1736"/>
                <a:gd name="T14" fmla="*/ 2147483647 w 1604"/>
                <a:gd name="T15" fmla="*/ 0 h 1736"/>
                <a:gd name="T16" fmla="*/ 2147483647 w 1604"/>
                <a:gd name="T17" fmla="*/ 2147483647 h 1736"/>
                <a:gd name="T18" fmla="*/ 2147483647 w 1604"/>
                <a:gd name="T19" fmla="*/ 2147483647 h 1736"/>
                <a:gd name="T20" fmla="*/ 2147483647 w 1604"/>
                <a:gd name="T21" fmla="*/ 2147483647 h 1736"/>
                <a:gd name="T22" fmla="*/ 2147483647 w 1604"/>
                <a:gd name="T23" fmla="*/ 2147483647 h 1736"/>
                <a:gd name="T24" fmla="*/ 2147483647 w 1604"/>
                <a:gd name="T25" fmla="*/ 2147483647 h 1736"/>
                <a:gd name="T26" fmla="*/ 2147483647 w 1604"/>
                <a:gd name="T27" fmla="*/ 2147483647 h 1736"/>
                <a:gd name="T28" fmla="*/ 2147483647 w 1604"/>
                <a:gd name="T29" fmla="*/ 2147483647 h 1736"/>
                <a:gd name="T30" fmla="*/ 2147483647 w 1604"/>
                <a:gd name="T31" fmla="*/ 2147483647 h 1736"/>
                <a:gd name="T32" fmla="*/ 2147483647 w 1604"/>
                <a:gd name="T33" fmla="*/ 2147483647 h 1736"/>
                <a:gd name="T34" fmla="*/ 2147483647 w 1604"/>
                <a:gd name="T35" fmla="*/ 2147483647 h 1736"/>
                <a:gd name="T36" fmla="*/ 2147483647 w 1604"/>
                <a:gd name="T37" fmla="*/ 2147483647 h 1736"/>
                <a:gd name="T38" fmla="*/ 2147483647 w 1604"/>
                <a:gd name="T39" fmla="*/ 2147483647 h 1736"/>
                <a:gd name="T40" fmla="*/ 2147483647 w 1604"/>
                <a:gd name="T41" fmla="*/ 2147483647 h 1736"/>
                <a:gd name="T42" fmla="*/ 2147483647 w 1604"/>
                <a:gd name="T43" fmla="*/ 2147483647 h 1736"/>
                <a:gd name="T44" fmla="*/ 2147483647 w 1604"/>
                <a:gd name="T45" fmla="*/ 2147483647 h 1736"/>
                <a:gd name="T46" fmla="*/ 2147483647 w 1604"/>
                <a:gd name="T47" fmla="*/ 2147483647 h 1736"/>
                <a:gd name="T48" fmla="*/ 2147483647 w 1604"/>
                <a:gd name="T49" fmla="*/ 2147483647 h 1736"/>
                <a:gd name="T50" fmla="*/ 2147483647 w 1604"/>
                <a:gd name="T51" fmla="*/ 2147483647 h 1736"/>
                <a:gd name="T52" fmla="*/ 2147483647 w 1604"/>
                <a:gd name="T53" fmla="*/ 2147483647 h 1736"/>
                <a:gd name="T54" fmla="*/ 2147483647 w 1604"/>
                <a:gd name="T55" fmla="*/ 2147483647 h 1736"/>
                <a:gd name="T56" fmla="*/ 2147483647 w 1604"/>
                <a:gd name="T57" fmla="*/ 2147483647 h 17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04"/>
                <a:gd name="T88" fmla="*/ 0 h 1736"/>
                <a:gd name="T89" fmla="*/ 1604 w 1604"/>
                <a:gd name="T90" fmla="*/ 1736 h 17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04" h="1736">
                  <a:moveTo>
                    <a:pt x="78" y="1736"/>
                  </a:moveTo>
                  <a:lnTo>
                    <a:pt x="24" y="1736"/>
                  </a:lnTo>
                  <a:lnTo>
                    <a:pt x="24" y="1696"/>
                  </a:lnTo>
                  <a:lnTo>
                    <a:pt x="0" y="1696"/>
                  </a:lnTo>
                  <a:lnTo>
                    <a:pt x="0" y="1642"/>
                  </a:lnTo>
                  <a:lnTo>
                    <a:pt x="24" y="1642"/>
                  </a:lnTo>
                  <a:lnTo>
                    <a:pt x="24" y="0"/>
                  </a:lnTo>
                  <a:lnTo>
                    <a:pt x="1604" y="0"/>
                  </a:lnTo>
                  <a:lnTo>
                    <a:pt x="1604" y="926"/>
                  </a:lnTo>
                  <a:lnTo>
                    <a:pt x="1318" y="926"/>
                  </a:lnTo>
                  <a:lnTo>
                    <a:pt x="1320" y="1460"/>
                  </a:lnTo>
                  <a:lnTo>
                    <a:pt x="424" y="1460"/>
                  </a:lnTo>
                  <a:lnTo>
                    <a:pt x="424" y="1294"/>
                  </a:lnTo>
                  <a:lnTo>
                    <a:pt x="1154" y="1294"/>
                  </a:lnTo>
                  <a:lnTo>
                    <a:pt x="1152" y="486"/>
                  </a:lnTo>
                  <a:lnTo>
                    <a:pt x="1272" y="486"/>
                  </a:lnTo>
                  <a:lnTo>
                    <a:pt x="1272" y="836"/>
                  </a:lnTo>
                  <a:lnTo>
                    <a:pt x="1548" y="836"/>
                  </a:lnTo>
                  <a:lnTo>
                    <a:pt x="1548" y="108"/>
                  </a:lnTo>
                  <a:lnTo>
                    <a:pt x="206" y="108"/>
                  </a:lnTo>
                  <a:lnTo>
                    <a:pt x="206" y="532"/>
                  </a:lnTo>
                  <a:lnTo>
                    <a:pt x="256" y="532"/>
                  </a:lnTo>
                  <a:lnTo>
                    <a:pt x="258" y="990"/>
                  </a:lnTo>
                  <a:lnTo>
                    <a:pt x="206" y="1094"/>
                  </a:lnTo>
                  <a:lnTo>
                    <a:pt x="206" y="1460"/>
                  </a:lnTo>
                  <a:lnTo>
                    <a:pt x="152" y="1460"/>
                  </a:lnTo>
                  <a:lnTo>
                    <a:pt x="152" y="1610"/>
                  </a:lnTo>
                  <a:lnTo>
                    <a:pt x="78" y="1610"/>
                  </a:lnTo>
                  <a:lnTo>
                    <a:pt x="78" y="1736"/>
                  </a:lnTo>
                  <a:close/>
                </a:path>
              </a:pathLst>
            </a:custGeom>
            <a:solidFill>
              <a:schemeClr val="accent1">
                <a:alpha val="50195"/>
              </a:schemeClr>
            </a:solidFill>
            <a:ln w="12700">
              <a:noFill/>
              <a:round/>
              <a:headEnd/>
              <a:tailEnd/>
            </a:ln>
          </p:spPr>
          <p:txBody>
            <a:bodyPr/>
            <a:lstStyle/>
            <a:p>
              <a:endParaRPr lang="de-DE"/>
            </a:p>
          </p:txBody>
        </p:sp>
        <p:sp>
          <p:nvSpPr>
            <p:cNvPr id="35849" name="Rectangle 6"/>
            <p:cNvSpPr>
              <a:spLocks noChangeArrowheads="1"/>
            </p:cNvSpPr>
            <p:nvPr/>
          </p:nvSpPr>
          <p:spPr bwMode="auto">
            <a:xfrm>
              <a:off x="4037013" y="4722813"/>
              <a:ext cx="460375" cy="233362"/>
            </a:xfrm>
            <a:prstGeom prst="rect">
              <a:avLst/>
            </a:prstGeom>
            <a:solidFill>
              <a:schemeClr val="accent1">
                <a:alpha val="50195"/>
              </a:schemeClr>
            </a:solidFill>
            <a:ln w="12700">
              <a:noFill/>
              <a:miter lim="800000"/>
              <a:headEnd/>
              <a:tailEnd/>
            </a:ln>
          </p:spPr>
          <p:txBody>
            <a:bodyPr wrap="none" anchor="ctr"/>
            <a:lstStyle/>
            <a:p>
              <a:endParaRPr lang="de-DE"/>
            </a:p>
          </p:txBody>
        </p:sp>
        <p:sp>
          <p:nvSpPr>
            <p:cNvPr id="35850" name="Oval 15"/>
            <p:cNvSpPr>
              <a:spLocks noChangeAspect="1" noChangeArrowheads="1"/>
            </p:cNvSpPr>
            <p:nvPr/>
          </p:nvSpPr>
          <p:spPr bwMode="auto">
            <a:xfrm>
              <a:off x="5818188" y="4198938"/>
              <a:ext cx="85725" cy="85725"/>
            </a:xfrm>
            <a:prstGeom prst="ellipse">
              <a:avLst/>
            </a:prstGeom>
            <a:solidFill>
              <a:srgbClr val="FF0000">
                <a:alpha val="59999"/>
              </a:srgbClr>
            </a:solidFill>
            <a:ln w="9525">
              <a:noFill/>
              <a:round/>
              <a:headEnd/>
              <a:tailEnd/>
            </a:ln>
          </p:spPr>
          <p:txBody>
            <a:bodyPr wrap="none" anchor="ctr"/>
            <a:lstStyle/>
            <a:p>
              <a:endParaRPr lang="de-DE"/>
            </a:p>
          </p:txBody>
        </p:sp>
        <p:sp>
          <p:nvSpPr>
            <p:cNvPr id="35851" name="Oval 17"/>
            <p:cNvSpPr>
              <a:spLocks noChangeAspect="1" noChangeArrowheads="1"/>
            </p:cNvSpPr>
            <p:nvPr/>
          </p:nvSpPr>
          <p:spPr bwMode="auto">
            <a:xfrm>
              <a:off x="5476875" y="4986338"/>
              <a:ext cx="85725" cy="85725"/>
            </a:xfrm>
            <a:prstGeom prst="ellipse">
              <a:avLst/>
            </a:prstGeom>
            <a:solidFill>
              <a:srgbClr val="FF0000">
                <a:alpha val="59999"/>
              </a:srgbClr>
            </a:solidFill>
            <a:ln w="9525">
              <a:noFill/>
              <a:round/>
              <a:headEnd/>
              <a:tailEnd/>
            </a:ln>
          </p:spPr>
          <p:txBody>
            <a:bodyPr wrap="none" anchor="ctr"/>
            <a:lstStyle/>
            <a:p>
              <a:endParaRPr lang="de-DE"/>
            </a:p>
          </p:txBody>
        </p:sp>
        <p:sp>
          <p:nvSpPr>
            <p:cNvPr id="35852" name="Oval 19"/>
            <p:cNvSpPr>
              <a:spLocks noChangeAspect="1" noChangeArrowheads="1"/>
            </p:cNvSpPr>
            <p:nvPr/>
          </p:nvSpPr>
          <p:spPr bwMode="auto">
            <a:xfrm>
              <a:off x="5156200" y="4986338"/>
              <a:ext cx="85725" cy="85725"/>
            </a:xfrm>
            <a:prstGeom prst="ellipse">
              <a:avLst/>
            </a:prstGeom>
            <a:solidFill>
              <a:srgbClr val="FF0000">
                <a:alpha val="59999"/>
              </a:srgbClr>
            </a:solidFill>
            <a:ln w="9525">
              <a:noFill/>
              <a:round/>
              <a:headEnd/>
              <a:tailEnd/>
            </a:ln>
          </p:spPr>
          <p:txBody>
            <a:bodyPr wrap="none" anchor="ctr"/>
            <a:lstStyle/>
            <a:p>
              <a:endParaRPr lang="de-DE"/>
            </a:p>
          </p:txBody>
        </p:sp>
        <p:sp>
          <p:nvSpPr>
            <p:cNvPr id="35853" name="Oval 20"/>
            <p:cNvSpPr>
              <a:spLocks noChangeAspect="1" noChangeArrowheads="1"/>
            </p:cNvSpPr>
            <p:nvPr/>
          </p:nvSpPr>
          <p:spPr bwMode="auto">
            <a:xfrm>
              <a:off x="4884738" y="4978400"/>
              <a:ext cx="85725" cy="85725"/>
            </a:xfrm>
            <a:prstGeom prst="ellipse">
              <a:avLst/>
            </a:prstGeom>
            <a:solidFill>
              <a:srgbClr val="FF0000">
                <a:alpha val="59999"/>
              </a:srgbClr>
            </a:solidFill>
            <a:ln w="9525">
              <a:noFill/>
              <a:round/>
              <a:headEnd/>
              <a:tailEnd/>
            </a:ln>
          </p:spPr>
          <p:txBody>
            <a:bodyPr wrap="none" anchor="ctr"/>
            <a:lstStyle/>
            <a:p>
              <a:endParaRPr lang="de-DE"/>
            </a:p>
          </p:txBody>
        </p:sp>
        <p:sp>
          <p:nvSpPr>
            <p:cNvPr id="35854" name="Oval 21"/>
            <p:cNvSpPr>
              <a:spLocks noChangeAspect="1" noChangeArrowheads="1"/>
            </p:cNvSpPr>
            <p:nvPr/>
          </p:nvSpPr>
          <p:spPr bwMode="auto">
            <a:xfrm>
              <a:off x="4241800" y="4959350"/>
              <a:ext cx="85725" cy="85725"/>
            </a:xfrm>
            <a:prstGeom prst="ellipse">
              <a:avLst/>
            </a:prstGeom>
            <a:solidFill>
              <a:srgbClr val="FF0000">
                <a:alpha val="59999"/>
              </a:srgbClr>
            </a:solidFill>
            <a:ln w="9525">
              <a:noFill/>
              <a:round/>
              <a:headEnd/>
              <a:tailEnd/>
            </a:ln>
          </p:spPr>
          <p:txBody>
            <a:bodyPr wrap="none" anchor="ctr"/>
            <a:lstStyle/>
            <a:p>
              <a:endParaRPr lang="de-DE"/>
            </a:p>
          </p:txBody>
        </p:sp>
        <p:sp>
          <p:nvSpPr>
            <p:cNvPr id="35855" name="Oval 22"/>
            <p:cNvSpPr>
              <a:spLocks noChangeAspect="1" noChangeArrowheads="1"/>
            </p:cNvSpPr>
            <p:nvPr/>
          </p:nvSpPr>
          <p:spPr bwMode="auto">
            <a:xfrm>
              <a:off x="4071938" y="4976813"/>
              <a:ext cx="85725" cy="85725"/>
            </a:xfrm>
            <a:prstGeom prst="ellipse">
              <a:avLst/>
            </a:prstGeom>
            <a:solidFill>
              <a:srgbClr val="FF0000">
                <a:alpha val="59999"/>
              </a:srgbClr>
            </a:solidFill>
            <a:ln w="9525">
              <a:noFill/>
              <a:round/>
              <a:headEnd/>
              <a:tailEnd/>
            </a:ln>
          </p:spPr>
          <p:txBody>
            <a:bodyPr wrap="none" anchor="ctr"/>
            <a:lstStyle/>
            <a:p>
              <a:endParaRPr lang="de-DE"/>
            </a:p>
          </p:txBody>
        </p:sp>
        <p:sp>
          <p:nvSpPr>
            <p:cNvPr id="35856" name="Oval 23"/>
            <p:cNvSpPr>
              <a:spLocks noChangeAspect="1" noChangeArrowheads="1"/>
            </p:cNvSpPr>
            <p:nvPr/>
          </p:nvSpPr>
          <p:spPr bwMode="auto">
            <a:xfrm>
              <a:off x="4070350" y="5083175"/>
              <a:ext cx="85725" cy="85725"/>
            </a:xfrm>
            <a:prstGeom prst="ellipse">
              <a:avLst/>
            </a:prstGeom>
            <a:solidFill>
              <a:srgbClr val="FF0000">
                <a:alpha val="59999"/>
              </a:srgbClr>
            </a:solidFill>
            <a:ln w="9525">
              <a:noFill/>
              <a:round/>
              <a:headEnd/>
              <a:tailEnd/>
            </a:ln>
          </p:spPr>
          <p:txBody>
            <a:bodyPr wrap="none" anchor="ctr"/>
            <a:lstStyle/>
            <a:p>
              <a:endParaRPr lang="de-DE"/>
            </a:p>
          </p:txBody>
        </p:sp>
        <p:sp>
          <p:nvSpPr>
            <p:cNvPr id="35857" name="Oval 24"/>
            <p:cNvSpPr>
              <a:spLocks noChangeAspect="1" noChangeArrowheads="1"/>
            </p:cNvSpPr>
            <p:nvPr/>
          </p:nvSpPr>
          <p:spPr bwMode="auto">
            <a:xfrm>
              <a:off x="3825875" y="4972050"/>
              <a:ext cx="85725" cy="85725"/>
            </a:xfrm>
            <a:prstGeom prst="ellipse">
              <a:avLst/>
            </a:prstGeom>
            <a:solidFill>
              <a:srgbClr val="FF0000">
                <a:alpha val="59999"/>
              </a:srgbClr>
            </a:solidFill>
            <a:ln w="9525">
              <a:noFill/>
              <a:round/>
              <a:headEnd/>
              <a:tailEnd/>
            </a:ln>
          </p:spPr>
          <p:txBody>
            <a:bodyPr wrap="none" anchor="ctr"/>
            <a:lstStyle/>
            <a:p>
              <a:endParaRPr lang="de-DE"/>
            </a:p>
          </p:txBody>
        </p:sp>
        <p:sp>
          <p:nvSpPr>
            <p:cNvPr id="35858" name="Oval 25"/>
            <p:cNvSpPr>
              <a:spLocks noChangeAspect="1" noChangeArrowheads="1"/>
            </p:cNvSpPr>
            <p:nvPr/>
          </p:nvSpPr>
          <p:spPr bwMode="auto">
            <a:xfrm>
              <a:off x="3563938" y="4767263"/>
              <a:ext cx="85725" cy="85725"/>
            </a:xfrm>
            <a:prstGeom prst="ellipse">
              <a:avLst/>
            </a:prstGeom>
            <a:solidFill>
              <a:srgbClr val="FF0000">
                <a:alpha val="59999"/>
              </a:srgbClr>
            </a:solidFill>
            <a:ln w="9525">
              <a:noFill/>
              <a:round/>
              <a:headEnd/>
              <a:tailEnd/>
            </a:ln>
          </p:spPr>
          <p:txBody>
            <a:bodyPr wrap="none" anchor="ctr"/>
            <a:lstStyle/>
            <a:p>
              <a:endParaRPr lang="de-DE"/>
            </a:p>
          </p:txBody>
        </p:sp>
        <p:sp>
          <p:nvSpPr>
            <p:cNvPr id="35859" name="Oval 27"/>
            <p:cNvSpPr>
              <a:spLocks noChangeAspect="1" noChangeArrowheads="1"/>
            </p:cNvSpPr>
            <p:nvPr/>
          </p:nvSpPr>
          <p:spPr bwMode="auto">
            <a:xfrm>
              <a:off x="3589338" y="2881313"/>
              <a:ext cx="85725" cy="85725"/>
            </a:xfrm>
            <a:prstGeom prst="ellipse">
              <a:avLst/>
            </a:prstGeom>
            <a:solidFill>
              <a:srgbClr val="FF0000">
                <a:alpha val="59999"/>
              </a:srgbClr>
            </a:solidFill>
            <a:ln w="9525">
              <a:noFill/>
              <a:round/>
              <a:headEnd/>
              <a:tailEnd/>
            </a:ln>
          </p:spPr>
          <p:txBody>
            <a:bodyPr wrap="none" anchor="ctr"/>
            <a:lstStyle/>
            <a:p>
              <a:endParaRPr lang="de-DE"/>
            </a:p>
          </p:txBody>
        </p:sp>
        <p:sp>
          <p:nvSpPr>
            <p:cNvPr id="35860" name="AutoShape 39"/>
            <p:cNvSpPr>
              <a:spLocks noChangeArrowheads="1"/>
            </p:cNvSpPr>
            <p:nvPr/>
          </p:nvSpPr>
          <p:spPr bwMode="auto">
            <a:xfrm rot="5400000">
              <a:off x="2970212" y="2214563"/>
              <a:ext cx="1395413" cy="2801938"/>
            </a:xfrm>
            <a:prstGeom prst="triangle">
              <a:avLst>
                <a:gd name="adj" fmla="val 50000"/>
              </a:avLst>
            </a:prstGeom>
            <a:solidFill>
              <a:schemeClr val="hlink">
                <a:alpha val="30196"/>
              </a:schemeClr>
            </a:solidFill>
            <a:ln w="9525">
              <a:noFill/>
              <a:miter lim="800000"/>
              <a:headEnd/>
              <a:tailEnd/>
            </a:ln>
          </p:spPr>
          <p:txBody>
            <a:bodyPr rot="10800000" vert="eaVert" wrap="none" anchor="ctr"/>
            <a:lstStyle/>
            <a:p>
              <a:endParaRPr lang="de-DE"/>
            </a:p>
          </p:txBody>
        </p:sp>
        <p:sp>
          <p:nvSpPr>
            <p:cNvPr id="35861" name="Oval 44"/>
            <p:cNvSpPr>
              <a:spLocks noChangeAspect="1" noChangeArrowheads="1"/>
            </p:cNvSpPr>
            <p:nvPr/>
          </p:nvSpPr>
          <p:spPr bwMode="auto">
            <a:xfrm>
              <a:off x="2479675" y="3178175"/>
              <a:ext cx="85725" cy="85725"/>
            </a:xfrm>
            <a:prstGeom prst="ellipse">
              <a:avLst/>
            </a:prstGeom>
            <a:solidFill>
              <a:srgbClr val="FF0000">
                <a:alpha val="59999"/>
              </a:srgbClr>
            </a:solidFill>
            <a:ln w="9525">
              <a:noFill/>
              <a:round/>
              <a:headEnd/>
              <a:tailEnd/>
            </a:ln>
          </p:spPr>
          <p:txBody>
            <a:bodyPr wrap="none" anchor="ctr"/>
            <a:lstStyle/>
            <a:p>
              <a:endParaRPr lang="de-DE"/>
            </a:p>
          </p:txBody>
        </p:sp>
        <p:sp>
          <p:nvSpPr>
            <p:cNvPr id="35862" name="Oval 45"/>
            <p:cNvSpPr>
              <a:spLocks noChangeAspect="1" noChangeArrowheads="1"/>
            </p:cNvSpPr>
            <p:nvPr/>
          </p:nvSpPr>
          <p:spPr bwMode="auto">
            <a:xfrm>
              <a:off x="5773738" y="3983038"/>
              <a:ext cx="85725" cy="85725"/>
            </a:xfrm>
            <a:prstGeom prst="ellipse">
              <a:avLst/>
            </a:prstGeom>
            <a:solidFill>
              <a:srgbClr val="FF0000">
                <a:alpha val="59999"/>
              </a:srgbClr>
            </a:solidFill>
            <a:ln w="9525">
              <a:noFill/>
              <a:round/>
              <a:headEnd/>
              <a:tailEnd/>
            </a:ln>
          </p:spPr>
          <p:txBody>
            <a:bodyPr wrap="none" anchor="ctr"/>
            <a:lstStyle/>
            <a:p>
              <a:endParaRPr lang="de-DE"/>
            </a:p>
          </p:txBody>
        </p:sp>
        <p:sp>
          <p:nvSpPr>
            <p:cNvPr id="35863" name="Oval 26"/>
            <p:cNvSpPr>
              <a:spLocks noChangeAspect="1" noChangeArrowheads="1"/>
            </p:cNvSpPr>
            <p:nvPr/>
          </p:nvSpPr>
          <p:spPr bwMode="auto">
            <a:xfrm>
              <a:off x="3600450" y="3689350"/>
              <a:ext cx="85725" cy="85725"/>
            </a:xfrm>
            <a:prstGeom prst="ellipse">
              <a:avLst/>
            </a:prstGeom>
            <a:solidFill>
              <a:srgbClr val="FF0000">
                <a:alpha val="59999"/>
              </a:srgbClr>
            </a:solidFill>
            <a:ln w="9525">
              <a:noFill/>
              <a:round/>
              <a:headEnd/>
              <a:tailEnd/>
            </a:ln>
          </p:spPr>
          <p:txBody>
            <a:bodyPr wrap="none" anchor="ctr"/>
            <a:lstStyle/>
            <a:p>
              <a:endParaRPr lang="de-DE"/>
            </a:p>
          </p:txBody>
        </p:sp>
        <p:sp>
          <p:nvSpPr>
            <p:cNvPr id="35864" name="Oval 18"/>
            <p:cNvSpPr>
              <a:spLocks noChangeAspect="1" noChangeArrowheads="1"/>
            </p:cNvSpPr>
            <p:nvPr/>
          </p:nvSpPr>
          <p:spPr bwMode="auto">
            <a:xfrm>
              <a:off x="5013325" y="4722813"/>
              <a:ext cx="85725" cy="85725"/>
            </a:xfrm>
            <a:prstGeom prst="ellipse">
              <a:avLst/>
            </a:prstGeom>
            <a:solidFill>
              <a:srgbClr val="FF0000">
                <a:alpha val="59999"/>
              </a:srgbClr>
            </a:solidFill>
            <a:ln w="9525">
              <a:noFill/>
              <a:round/>
              <a:headEnd/>
              <a:tailEnd/>
            </a:ln>
          </p:spPr>
          <p:txBody>
            <a:bodyPr wrap="none" anchor="ctr"/>
            <a:lstStyle/>
            <a:p>
              <a:endParaRPr lang="de-DE"/>
            </a:p>
          </p:txBody>
        </p:sp>
        <p:sp>
          <p:nvSpPr>
            <p:cNvPr id="35865" name="Oval 43"/>
            <p:cNvSpPr>
              <a:spLocks noChangeAspect="1" noChangeArrowheads="1"/>
            </p:cNvSpPr>
            <p:nvPr/>
          </p:nvSpPr>
          <p:spPr bwMode="auto">
            <a:xfrm>
              <a:off x="5775325" y="3884613"/>
              <a:ext cx="85725" cy="85725"/>
            </a:xfrm>
            <a:prstGeom prst="ellipse">
              <a:avLst/>
            </a:prstGeom>
            <a:solidFill>
              <a:srgbClr val="FF0000">
                <a:alpha val="59999"/>
              </a:srgbClr>
            </a:solidFill>
            <a:ln w="9525">
              <a:noFill/>
              <a:round/>
              <a:headEnd/>
              <a:tailEnd/>
            </a:ln>
          </p:spPr>
          <p:txBody>
            <a:bodyPr wrap="none" anchor="ctr"/>
            <a:lstStyle/>
            <a:p>
              <a:endParaRPr lang="de-DE"/>
            </a:p>
          </p:txBody>
        </p:sp>
        <p:sp>
          <p:nvSpPr>
            <p:cNvPr id="35866" name="Oval 16"/>
            <p:cNvSpPr>
              <a:spLocks noChangeAspect="1" noChangeArrowheads="1"/>
            </p:cNvSpPr>
            <p:nvPr/>
          </p:nvSpPr>
          <p:spPr bwMode="auto">
            <a:xfrm>
              <a:off x="5902325" y="3886200"/>
              <a:ext cx="85725" cy="85725"/>
            </a:xfrm>
            <a:prstGeom prst="ellipse">
              <a:avLst/>
            </a:prstGeom>
            <a:solidFill>
              <a:srgbClr val="FF0000">
                <a:alpha val="59999"/>
              </a:srgbClr>
            </a:solidFill>
            <a:ln w="9525">
              <a:noFill/>
              <a:round/>
              <a:headEnd/>
              <a:tailEnd/>
            </a:ln>
          </p:spPr>
          <p:txBody>
            <a:bodyPr wrap="none" anchor="ctr"/>
            <a:lstStyle/>
            <a:p>
              <a:endParaRPr lang="de-DE"/>
            </a:p>
          </p:txBody>
        </p:sp>
        <p:sp>
          <p:nvSpPr>
            <p:cNvPr id="35867" name="Text Box 53"/>
            <p:cNvSpPr txBox="1">
              <a:spLocks noChangeArrowheads="1"/>
            </p:cNvSpPr>
            <p:nvPr/>
          </p:nvSpPr>
          <p:spPr bwMode="auto">
            <a:xfrm>
              <a:off x="1922463" y="1739901"/>
              <a:ext cx="1663700" cy="336550"/>
            </a:xfrm>
            <a:prstGeom prst="rect">
              <a:avLst/>
            </a:prstGeom>
            <a:noFill/>
            <a:ln w="9525">
              <a:noFill/>
              <a:miter lim="800000"/>
              <a:headEnd/>
              <a:tailEnd/>
            </a:ln>
          </p:spPr>
          <p:txBody>
            <a:bodyPr wrap="none">
              <a:spAutoFit/>
            </a:bodyPr>
            <a:lstStyle/>
            <a:p>
              <a:r>
                <a:rPr lang="de-DE" sz="1600">
                  <a:solidFill>
                    <a:srgbClr val="990000"/>
                  </a:solidFill>
                  <a:latin typeface="Calibri" pitchFamily="34" charset="0"/>
                </a:rPr>
                <a:t>Floorplan Linac E:</a:t>
              </a:r>
              <a:endParaRPr lang="de-AT" sz="1600">
                <a:solidFill>
                  <a:srgbClr val="990000"/>
                </a:solidFill>
                <a:latin typeface="Calibri" pitchFamily="34" charset="0"/>
              </a:endParaRPr>
            </a:p>
          </p:txBody>
        </p:sp>
        <p:sp>
          <p:nvSpPr>
            <p:cNvPr id="31" name="Ellipse 30"/>
            <p:cNvSpPr>
              <a:spLocks noChangeAspect="1"/>
            </p:cNvSpPr>
            <p:nvPr/>
          </p:nvSpPr>
          <p:spPr bwMode="auto">
            <a:xfrm>
              <a:off x="2476500" y="3178176"/>
              <a:ext cx="87313" cy="87312"/>
            </a:xfrm>
            <a:prstGeom prst="ellipse">
              <a:avLst/>
            </a:prstGeom>
            <a:noFill/>
            <a:ln w="6350" algn="ctr">
              <a:noFill/>
              <a:round/>
              <a:headEnd/>
              <a:tailEnd/>
            </a:ln>
          </p:spPr>
          <p:txBody>
            <a:bodyPr anchor="ctr"/>
            <a:lstStyle/>
            <a:p>
              <a:pPr algn="ctr">
                <a:defRPr/>
              </a:pPr>
              <a:endParaRPr lang="de-AT" dirty="0">
                <a:solidFill>
                  <a:schemeClr val="lt1"/>
                </a:solidFill>
                <a:latin typeface="+mn-lt"/>
              </a:endParaRPr>
            </a:p>
          </p:txBody>
        </p:sp>
        <p:sp>
          <p:nvSpPr>
            <p:cNvPr id="35869" name="Textfeld 2"/>
            <p:cNvSpPr txBox="1">
              <a:spLocks noChangeArrowheads="1"/>
            </p:cNvSpPr>
            <p:nvPr/>
          </p:nvSpPr>
          <p:spPr bwMode="auto">
            <a:xfrm>
              <a:off x="2401888" y="3146425"/>
              <a:ext cx="241300" cy="153988"/>
            </a:xfrm>
            <a:prstGeom prst="rect">
              <a:avLst/>
            </a:prstGeom>
            <a:noFill/>
            <a:ln w="9525">
              <a:noFill/>
              <a:miter lim="800000"/>
              <a:headEnd/>
              <a:tailEnd/>
            </a:ln>
          </p:spPr>
          <p:txBody>
            <a:bodyPr wrap="none">
              <a:spAutoFit/>
            </a:bodyPr>
            <a:lstStyle/>
            <a:p>
              <a:r>
                <a:rPr lang="de-AT" sz="400">
                  <a:solidFill>
                    <a:srgbClr val="FF0000"/>
                  </a:solidFill>
                  <a:cs typeface="Arial" charset="0"/>
                </a:rPr>
                <a:t>23</a:t>
              </a:r>
            </a:p>
          </p:txBody>
        </p:sp>
        <p:sp>
          <p:nvSpPr>
            <p:cNvPr id="35870" name="AutoShape 40"/>
            <p:cNvSpPr>
              <a:spLocks noChangeArrowheads="1"/>
            </p:cNvSpPr>
            <p:nvPr/>
          </p:nvSpPr>
          <p:spPr bwMode="auto">
            <a:xfrm rot="5400000">
              <a:off x="2699544" y="2213769"/>
              <a:ext cx="1931988" cy="2800350"/>
            </a:xfrm>
            <a:prstGeom prst="triangle">
              <a:avLst>
                <a:gd name="adj" fmla="val 50000"/>
              </a:avLst>
            </a:prstGeom>
            <a:solidFill>
              <a:schemeClr val="hlink">
                <a:alpha val="20000"/>
              </a:schemeClr>
            </a:solidFill>
            <a:ln w="9525">
              <a:noFill/>
              <a:miter lim="800000"/>
              <a:headEnd/>
              <a:tailEnd/>
            </a:ln>
          </p:spPr>
          <p:txBody>
            <a:bodyPr rot="10800000" vert="eaVert" wrap="none" anchor="ctr"/>
            <a:lstStyle/>
            <a:p>
              <a:endParaRPr lang="de-DE"/>
            </a:p>
          </p:txBody>
        </p:sp>
        <p:grpSp>
          <p:nvGrpSpPr>
            <p:cNvPr id="35871" name="Gruppieren 38"/>
            <p:cNvGrpSpPr>
              <a:grpSpLocks/>
            </p:cNvGrpSpPr>
            <p:nvPr/>
          </p:nvGrpSpPr>
          <p:grpSpPr bwMode="auto">
            <a:xfrm>
              <a:off x="5695950" y="3851275"/>
              <a:ext cx="241300" cy="152400"/>
              <a:chOff x="745200" y="4549826"/>
              <a:chExt cx="242374" cy="153888"/>
            </a:xfrm>
          </p:grpSpPr>
          <p:sp>
            <p:nvSpPr>
              <p:cNvPr id="40" name="Ellipse 39"/>
              <p:cNvSpPr>
                <a:spLocks noChangeAspect="1"/>
              </p:cNvSpPr>
              <p:nvPr/>
            </p:nvSpPr>
            <p:spPr bwMode="auto">
              <a:xfrm>
                <a:off x="824928" y="4583490"/>
                <a:ext cx="86107" cy="86562"/>
              </a:xfrm>
              <a:prstGeom prst="ellipse">
                <a:avLst/>
              </a:prstGeom>
              <a:noFill/>
              <a:ln w="6350" algn="ctr">
                <a:noFill/>
                <a:round/>
                <a:headEnd/>
                <a:tailEnd/>
              </a:ln>
            </p:spPr>
            <p:txBody>
              <a:bodyPr anchor="ctr"/>
              <a:lstStyle/>
              <a:p>
                <a:pPr algn="ctr">
                  <a:defRPr/>
                </a:pPr>
                <a:endParaRPr lang="de-AT" dirty="0">
                  <a:solidFill>
                    <a:schemeClr val="lt1"/>
                  </a:solidFill>
                  <a:latin typeface="+mn-lt"/>
                </a:endParaRPr>
              </a:p>
            </p:txBody>
          </p:sp>
          <p:sp>
            <p:nvSpPr>
              <p:cNvPr id="35878" name="Textfeld 40"/>
              <p:cNvSpPr txBox="1">
                <a:spLocks noChangeArrowheads="1"/>
              </p:cNvSpPr>
              <p:nvPr/>
            </p:nvSpPr>
            <p:spPr bwMode="auto">
              <a:xfrm>
                <a:off x="745200" y="4549826"/>
                <a:ext cx="242374" cy="153888"/>
              </a:xfrm>
              <a:prstGeom prst="rect">
                <a:avLst/>
              </a:prstGeom>
              <a:noFill/>
              <a:ln w="9525">
                <a:noFill/>
                <a:miter lim="800000"/>
                <a:headEnd/>
                <a:tailEnd/>
              </a:ln>
            </p:spPr>
            <p:txBody>
              <a:bodyPr wrap="none">
                <a:spAutoFit/>
              </a:bodyPr>
              <a:lstStyle/>
              <a:p>
                <a:r>
                  <a:rPr lang="de-AT" sz="400">
                    <a:solidFill>
                      <a:srgbClr val="FF0000"/>
                    </a:solidFill>
                    <a:cs typeface="Arial" charset="0"/>
                  </a:rPr>
                  <a:t>18</a:t>
                </a:r>
              </a:p>
            </p:txBody>
          </p:sp>
        </p:grpSp>
        <p:grpSp>
          <p:nvGrpSpPr>
            <p:cNvPr id="35872" name="Gruppieren 5"/>
            <p:cNvGrpSpPr>
              <a:grpSpLocks/>
            </p:cNvGrpSpPr>
            <p:nvPr/>
          </p:nvGrpSpPr>
          <p:grpSpPr bwMode="auto">
            <a:xfrm>
              <a:off x="5695950" y="3952875"/>
              <a:ext cx="241300" cy="153988"/>
              <a:chOff x="7365674" y="3914875"/>
              <a:chExt cx="242374" cy="153888"/>
            </a:xfrm>
          </p:grpSpPr>
          <p:sp>
            <p:nvSpPr>
              <p:cNvPr id="35875" name="Textfeld 41"/>
              <p:cNvSpPr txBox="1">
                <a:spLocks noChangeArrowheads="1"/>
              </p:cNvSpPr>
              <p:nvPr/>
            </p:nvSpPr>
            <p:spPr bwMode="auto">
              <a:xfrm>
                <a:off x="7365674" y="3914875"/>
                <a:ext cx="242374" cy="153888"/>
              </a:xfrm>
              <a:prstGeom prst="rect">
                <a:avLst/>
              </a:prstGeom>
              <a:noFill/>
              <a:ln w="9525">
                <a:noFill/>
                <a:miter lim="800000"/>
                <a:headEnd/>
                <a:tailEnd/>
              </a:ln>
            </p:spPr>
            <p:txBody>
              <a:bodyPr wrap="none">
                <a:spAutoFit/>
              </a:bodyPr>
              <a:lstStyle/>
              <a:p>
                <a:r>
                  <a:rPr lang="de-AT" sz="400">
                    <a:solidFill>
                      <a:srgbClr val="FF0000"/>
                    </a:solidFill>
                    <a:cs typeface="Arial" charset="0"/>
                  </a:rPr>
                  <a:t>22</a:t>
                </a:r>
              </a:p>
            </p:txBody>
          </p:sp>
          <p:sp>
            <p:nvSpPr>
              <p:cNvPr id="38" name="Ellipse 37"/>
              <p:cNvSpPr>
                <a:spLocks noChangeAspect="1"/>
              </p:cNvSpPr>
              <p:nvPr/>
            </p:nvSpPr>
            <p:spPr bwMode="auto">
              <a:xfrm>
                <a:off x="7443808" y="3946605"/>
                <a:ext cx="86107" cy="85669"/>
              </a:xfrm>
              <a:prstGeom prst="ellipse">
                <a:avLst/>
              </a:prstGeom>
              <a:noFill/>
              <a:ln w="6350" algn="ctr">
                <a:noFill/>
                <a:round/>
                <a:headEnd/>
                <a:tailEnd/>
              </a:ln>
            </p:spPr>
            <p:txBody>
              <a:bodyPr anchor="ctr"/>
              <a:lstStyle/>
              <a:p>
                <a:pPr algn="ctr">
                  <a:defRPr/>
                </a:pPr>
                <a:endParaRPr lang="de-AT" dirty="0">
                  <a:solidFill>
                    <a:schemeClr val="lt1"/>
                  </a:solidFill>
                  <a:latin typeface="+mn-lt"/>
                </a:endParaRPr>
              </a:p>
            </p:txBody>
          </p:sp>
        </p:grpSp>
        <p:sp>
          <p:nvSpPr>
            <p:cNvPr id="35873" name="AutoShape 42"/>
            <p:cNvSpPr>
              <a:spLocks noChangeArrowheads="1"/>
            </p:cNvSpPr>
            <p:nvPr/>
          </p:nvSpPr>
          <p:spPr bwMode="auto">
            <a:xfrm rot="-5400000">
              <a:off x="5132388" y="2362200"/>
              <a:ext cx="1239838" cy="2497137"/>
            </a:xfrm>
            <a:prstGeom prst="triangle">
              <a:avLst>
                <a:gd name="adj" fmla="val 50000"/>
              </a:avLst>
            </a:prstGeom>
            <a:solidFill>
              <a:schemeClr val="hlink">
                <a:alpha val="30196"/>
              </a:schemeClr>
            </a:solidFill>
            <a:ln w="9525">
              <a:noFill/>
              <a:miter lim="800000"/>
              <a:headEnd/>
              <a:tailEnd/>
            </a:ln>
          </p:spPr>
          <p:txBody>
            <a:bodyPr vert="eaVert" wrap="none" anchor="ctr"/>
            <a:lstStyle/>
            <a:p>
              <a:endParaRPr lang="de-DE"/>
            </a:p>
          </p:txBody>
        </p:sp>
        <p:sp>
          <p:nvSpPr>
            <p:cNvPr id="35874" name="AutoShape 41"/>
            <p:cNvSpPr>
              <a:spLocks noChangeArrowheads="1"/>
            </p:cNvSpPr>
            <p:nvPr/>
          </p:nvSpPr>
          <p:spPr bwMode="auto">
            <a:xfrm rot="-5400000">
              <a:off x="4885532" y="2364581"/>
              <a:ext cx="1722438" cy="2498725"/>
            </a:xfrm>
            <a:prstGeom prst="triangle">
              <a:avLst>
                <a:gd name="adj" fmla="val 50000"/>
              </a:avLst>
            </a:prstGeom>
            <a:solidFill>
              <a:schemeClr val="hlink">
                <a:alpha val="20000"/>
              </a:schemeClr>
            </a:solidFill>
            <a:ln w="9525">
              <a:noFill/>
              <a:miter lim="800000"/>
              <a:headEnd/>
              <a:tailEnd/>
            </a:ln>
          </p:spPr>
          <p:txBody>
            <a:bodyPr vert="eaVert" wrap="none" anchor="ctr"/>
            <a:lstStyle/>
            <a:p>
              <a:endParaRPr lang="de-DE"/>
            </a:p>
          </p:txBody>
        </p:sp>
      </p:grpSp>
      <p:sp>
        <p:nvSpPr>
          <p:cNvPr id="35845" name="Oval 17"/>
          <p:cNvSpPr>
            <a:spLocks noChangeAspect="1" noChangeArrowheads="1"/>
          </p:cNvSpPr>
          <p:nvPr/>
        </p:nvSpPr>
        <p:spPr bwMode="auto">
          <a:xfrm>
            <a:off x="1573213" y="6184900"/>
            <a:ext cx="85725" cy="85725"/>
          </a:xfrm>
          <a:prstGeom prst="ellipse">
            <a:avLst/>
          </a:prstGeom>
          <a:solidFill>
            <a:srgbClr val="FF0000">
              <a:alpha val="59999"/>
            </a:srgbClr>
          </a:solidFill>
          <a:ln w="9525">
            <a:noFill/>
            <a:round/>
            <a:headEnd/>
            <a:tailEnd/>
          </a:ln>
        </p:spPr>
        <p:txBody>
          <a:bodyPr wrap="none" anchor="ctr"/>
          <a:lstStyle/>
          <a:p>
            <a:endParaRPr lang="de-DE"/>
          </a:p>
        </p:txBody>
      </p:sp>
      <p:sp>
        <p:nvSpPr>
          <p:cNvPr id="35846" name="Line 38"/>
          <p:cNvSpPr>
            <a:spLocks noChangeShapeType="1"/>
          </p:cNvSpPr>
          <p:nvPr/>
        </p:nvSpPr>
        <p:spPr bwMode="auto">
          <a:xfrm flipV="1">
            <a:off x="1647825" y="2876550"/>
            <a:ext cx="828675" cy="3276600"/>
          </a:xfrm>
          <a:prstGeom prst="line">
            <a:avLst/>
          </a:prstGeom>
          <a:noFill/>
          <a:ln w="9525">
            <a:solidFill>
              <a:srgbClr val="FF0000"/>
            </a:solidFill>
            <a:round/>
            <a:headEnd/>
            <a:tailEnd type="triangle" w="med" len="med"/>
          </a:ln>
        </p:spPr>
        <p:txBody>
          <a:bodyPr/>
          <a:lstStyle/>
          <a:p>
            <a:endParaRPr lang="de-DE"/>
          </a:p>
        </p:txBody>
      </p:sp>
      <p:sp>
        <p:nvSpPr>
          <p:cNvPr id="2" name="Rechteck 1"/>
          <p:cNvSpPr/>
          <p:nvPr/>
        </p:nvSpPr>
        <p:spPr>
          <a:xfrm>
            <a:off x="7117466" y="5728899"/>
            <a:ext cx="1733873" cy="276999"/>
          </a:xfrm>
          <a:prstGeom prst="rect">
            <a:avLst/>
          </a:prstGeom>
        </p:spPr>
        <p:txBody>
          <a:bodyPr wrap="none">
            <a:spAutoFit/>
          </a:bodyPr>
          <a:lstStyle/>
          <a:p>
            <a:pPr>
              <a:spcBef>
                <a:spcPct val="50000"/>
              </a:spcBef>
              <a:defRPr/>
            </a:pPr>
            <a:r>
              <a:rPr lang="de-AT" i="1" dirty="0" smtClean="0">
                <a:solidFill>
                  <a:srgbClr val="0C529D"/>
                </a:solidFill>
              </a:rPr>
              <a:t>Jank et al ZMP (2013)</a:t>
            </a:r>
            <a:endParaRPr lang="de-AT" i="1" dirty="0">
              <a:solidFill>
                <a:srgbClr val="0C529D"/>
              </a:solidFill>
            </a:endParaRPr>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Foliennummernplatzhalter 3"/>
          <p:cNvSpPr>
            <a:spLocks noGrp="1"/>
          </p:cNvSpPr>
          <p:nvPr>
            <p:ph type="sldNum" sz="quarter" idx="10"/>
          </p:nvPr>
        </p:nvSpPr>
        <p:spPr/>
        <p:txBody>
          <a:bodyPr/>
          <a:lstStyle/>
          <a:p>
            <a:pPr>
              <a:defRPr/>
            </a:pPr>
            <a:fld id="{947F0564-1AE2-48F1-960D-6260A6F18956}" type="slidenum">
              <a:rPr lang="de-AT"/>
              <a:pPr>
                <a:defRPr/>
              </a:pPr>
              <a:t>22</a:t>
            </a:fld>
            <a:endParaRPr lang="de-AT"/>
          </a:p>
        </p:txBody>
      </p:sp>
      <p:sp>
        <p:nvSpPr>
          <p:cNvPr id="37890" name="Rectangle 2"/>
          <p:cNvSpPr>
            <a:spLocks noGrp="1" noRot="1" noChangeArrowheads="1"/>
          </p:cNvSpPr>
          <p:nvPr>
            <p:ph type="title" idx="4294967295"/>
          </p:nvPr>
        </p:nvSpPr>
        <p:spPr/>
        <p:txBody>
          <a:bodyPr/>
          <a:lstStyle/>
          <a:p>
            <a:pPr eaLnBrk="1" hangingPunct="1"/>
            <a:r>
              <a:rPr lang="en-US" sz="3000" smtClean="0"/>
              <a:t>Some results …. </a:t>
            </a:r>
            <a:r>
              <a:rPr lang="en-GB" sz="3000" smtClean="0"/>
              <a:t>(for MUW facility)</a:t>
            </a:r>
            <a:endParaRPr lang="en-US" sz="3000" smtClean="0"/>
          </a:p>
        </p:txBody>
      </p:sp>
      <p:grpSp>
        <p:nvGrpSpPr>
          <p:cNvPr id="2" name="Group 54"/>
          <p:cNvGrpSpPr>
            <a:grpSpLocks/>
          </p:cNvGrpSpPr>
          <p:nvPr/>
        </p:nvGrpSpPr>
        <p:grpSpPr bwMode="auto">
          <a:xfrm>
            <a:off x="61913" y="1095375"/>
            <a:ext cx="9026525" cy="5360988"/>
            <a:chOff x="39" y="690"/>
            <a:chExt cx="5686" cy="3377"/>
          </a:xfrm>
        </p:grpSpPr>
        <p:pic>
          <p:nvPicPr>
            <p:cNvPr id="37892" name="Picture 4" descr="1Grundriss"/>
            <p:cNvPicPr>
              <a:picLocks noChangeAspect="1" noChangeArrowheads="1"/>
            </p:cNvPicPr>
            <p:nvPr/>
          </p:nvPicPr>
          <p:blipFill>
            <a:blip r:embed="rId3" cstate="print">
              <a:grayscl/>
            </a:blip>
            <a:srcRect l="10738" t="5482" r="1431" b="6853"/>
            <a:stretch>
              <a:fillRect/>
            </a:stretch>
          </p:blipFill>
          <p:spPr bwMode="auto">
            <a:xfrm>
              <a:off x="1210" y="856"/>
              <a:ext cx="3340" cy="2902"/>
            </a:xfrm>
            <a:prstGeom prst="rect">
              <a:avLst/>
            </a:prstGeom>
            <a:solidFill>
              <a:srgbClr val="DDDDDD">
                <a:alpha val="39999"/>
              </a:srgbClr>
            </a:solidFill>
            <a:ln w="38100" algn="ctr">
              <a:noFill/>
              <a:miter lim="800000"/>
              <a:headEnd/>
              <a:tailEnd/>
            </a:ln>
          </p:spPr>
        </p:pic>
        <p:sp>
          <p:nvSpPr>
            <p:cNvPr id="12292" name="Freeform 13"/>
            <p:cNvSpPr>
              <a:spLocks/>
            </p:cNvSpPr>
            <p:nvPr/>
          </p:nvSpPr>
          <p:spPr bwMode="auto">
            <a:xfrm>
              <a:off x="2314" y="1296"/>
              <a:ext cx="1604" cy="1736"/>
            </a:xfrm>
            <a:custGeom>
              <a:avLst/>
              <a:gdLst>
                <a:gd name="T0" fmla="*/ 2147483647 w 1604"/>
                <a:gd name="T1" fmla="*/ 2147483647 h 1736"/>
                <a:gd name="T2" fmla="*/ 2147483647 w 1604"/>
                <a:gd name="T3" fmla="*/ 2147483647 h 1736"/>
                <a:gd name="T4" fmla="*/ 2147483647 w 1604"/>
                <a:gd name="T5" fmla="*/ 2147483647 h 1736"/>
                <a:gd name="T6" fmla="*/ 0 w 1604"/>
                <a:gd name="T7" fmla="*/ 2147483647 h 1736"/>
                <a:gd name="T8" fmla="*/ 0 w 1604"/>
                <a:gd name="T9" fmla="*/ 2147483647 h 1736"/>
                <a:gd name="T10" fmla="*/ 2147483647 w 1604"/>
                <a:gd name="T11" fmla="*/ 2147483647 h 1736"/>
                <a:gd name="T12" fmla="*/ 2147483647 w 1604"/>
                <a:gd name="T13" fmla="*/ 0 h 1736"/>
                <a:gd name="T14" fmla="*/ 2147483647 w 1604"/>
                <a:gd name="T15" fmla="*/ 0 h 1736"/>
                <a:gd name="T16" fmla="*/ 2147483647 w 1604"/>
                <a:gd name="T17" fmla="*/ 2147483647 h 1736"/>
                <a:gd name="T18" fmla="*/ 2147483647 w 1604"/>
                <a:gd name="T19" fmla="*/ 2147483647 h 1736"/>
                <a:gd name="T20" fmla="*/ 2147483647 w 1604"/>
                <a:gd name="T21" fmla="*/ 2147483647 h 1736"/>
                <a:gd name="T22" fmla="*/ 2147483647 w 1604"/>
                <a:gd name="T23" fmla="*/ 2147483647 h 1736"/>
                <a:gd name="T24" fmla="*/ 2147483647 w 1604"/>
                <a:gd name="T25" fmla="*/ 2147483647 h 1736"/>
                <a:gd name="T26" fmla="*/ 2147483647 w 1604"/>
                <a:gd name="T27" fmla="*/ 2147483647 h 1736"/>
                <a:gd name="T28" fmla="*/ 2147483647 w 1604"/>
                <a:gd name="T29" fmla="*/ 2147483647 h 1736"/>
                <a:gd name="T30" fmla="*/ 2147483647 w 1604"/>
                <a:gd name="T31" fmla="*/ 2147483647 h 1736"/>
                <a:gd name="T32" fmla="*/ 2147483647 w 1604"/>
                <a:gd name="T33" fmla="*/ 2147483647 h 1736"/>
                <a:gd name="T34" fmla="*/ 2147483647 w 1604"/>
                <a:gd name="T35" fmla="*/ 2147483647 h 1736"/>
                <a:gd name="T36" fmla="*/ 2147483647 w 1604"/>
                <a:gd name="T37" fmla="*/ 2147483647 h 1736"/>
                <a:gd name="T38" fmla="*/ 2147483647 w 1604"/>
                <a:gd name="T39" fmla="*/ 2147483647 h 1736"/>
                <a:gd name="T40" fmla="*/ 2147483647 w 1604"/>
                <a:gd name="T41" fmla="*/ 2147483647 h 1736"/>
                <a:gd name="T42" fmla="*/ 2147483647 w 1604"/>
                <a:gd name="T43" fmla="*/ 2147483647 h 1736"/>
                <a:gd name="T44" fmla="*/ 2147483647 w 1604"/>
                <a:gd name="T45" fmla="*/ 2147483647 h 1736"/>
                <a:gd name="T46" fmla="*/ 2147483647 w 1604"/>
                <a:gd name="T47" fmla="*/ 2147483647 h 1736"/>
                <a:gd name="T48" fmla="*/ 2147483647 w 1604"/>
                <a:gd name="T49" fmla="*/ 2147483647 h 1736"/>
                <a:gd name="T50" fmla="*/ 2147483647 w 1604"/>
                <a:gd name="T51" fmla="*/ 2147483647 h 1736"/>
                <a:gd name="T52" fmla="*/ 2147483647 w 1604"/>
                <a:gd name="T53" fmla="*/ 2147483647 h 1736"/>
                <a:gd name="T54" fmla="*/ 2147483647 w 1604"/>
                <a:gd name="T55" fmla="*/ 2147483647 h 1736"/>
                <a:gd name="T56" fmla="*/ 2147483647 w 1604"/>
                <a:gd name="T57" fmla="*/ 2147483647 h 17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604" h="1736">
                  <a:moveTo>
                    <a:pt x="78" y="1736"/>
                  </a:moveTo>
                  <a:lnTo>
                    <a:pt x="24" y="1736"/>
                  </a:lnTo>
                  <a:lnTo>
                    <a:pt x="24" y="1696"/>
                  </a:lnTo>
                  <a:lnTo>
                    <a:pt x="0" y="1696"/>
                  </a:lnTo>
                  <a:lnTo>
                    <a:pt x="0" y="1642"/>
                  </a:lnTo>
                  <a:lnTo>
                    <a:pt x="24" y="1642"/>
                  </a:lnTo>
                  <a:lnTo>
                    <a:pt x="24" y="0"/>
                  </a:lnTo>
                  <a:lnTo>
                    <a:pt x="1604" y="0"/>
                  </a:lnTo>
                  <a:lnTo>
                    <a:pt x="1604" y="926"/>
                  </a:lnTo>
                  <a:lnTo>
                    <a:pt x="1318" y="926"/>
                  </a:lnTo>
                  <a:lnTo>
                    <a:pt x="1320" y="1460"/>
                  </a:lnTo>
                  <a:lnTo>
                    <a:pt x="424" y="1460"/>
                  </a:lnTo>
                  <a:lnTo>
                    <a:pt x="424" y="1294"/>
                  </a:lnTo>
                  <a:lnTo>
                    <a:pt x="1154" y="1294"/>
                  </a:lnTo>
                  <a:lnTo>
                    <a:pt x="1152" y="486"/>
                  </a:lnTo>
                  <a:lnTo>
                    <a:pt x="1272" y="486"/>
                  </a:lnTo>
                  <a:lnTo>
                    <a:pt x="1272" y="836"/>
                  </a:lnTo>
                  <a:lnTo>
                    <a:pt x="1548" y="836"/>
                  </a:lnTo>
                  <a:lnTo>
                    <a:pt x="1548" y="108"/>
                  </a:lnTo>
                  <a:lnTo>
                    <a:pt x="206" y="108"/>
                  </a:lnTo>
                  <a:lnTo>
                    <a:pt x="206" y="532"/>
                  </a:lnTo>
                  <a:lnTo>
                    <a:pt x="256" y="532"/>
                  </a:lnTo>
                  <a:lnTo>
                    <a:pt x="258" y="990"/>
                  </a:lnTo>
                  <a:lnTo>
                    <a:pt x="206" y="1094"/>
                  </a:lnTo>
                  <a:lnTo>
                    <a:pt x="206" y="1460"/>
                  </a:lnTo>
                  <a:lnTo>
                    <a:pt x="152" y="1460"/>
                  </a:lnTo>
                  <a:lnTo>
                    <a:pt x="152" y="1610"/>
                  </a:lnTo>
                  <a:lnTo>
                    <a:pt x="78" y="1610"/>
                  </a:lnTo>
                  <a:lnTo>
                    <a:pt x="78" y="1736"/>
                  </a:lnTo>
                  <a:close/>
                </a:path>
              </a:pathLst>
            </a:custGeom>
            <a:solidFill>
              <a:schemeClr val="accent1">
                <a:alpha val="50195"/>
              </a:schemeClr>
            </a:solidFill>
            <a:ln w="12700">
              <a:solidFill>
                <a:srgbClr val="0099CC"/>
              </a:solidFill>
              <a:round/>
              <a:headEnd/>
              <a:tailEnd/>
            </a:ln>
            <a:effectLst/>
          </p:spPr>
          <p:txBody>
            <a:bodyPr/>
            <a:lstStyle/>
            <a:p>
              <a:pPr>
                <a:defRPr/>
              </a:pPr>
              <a:endParaRPr lang="en-US">
                <a:latin typeface="+mn-lt"/>
              </a:endParaRPr>
            </a:p>
          </p:txBody>
        </p:sp>
        <p:sp>
          <p:nvSpPr>
            <p:cNvPr id="37894" name="Rectangle 6"/>
            <p:cNvSpPr>
              <a:spLocks noChangeArrowheads="1"/>
            </p:cNvSpPr>
            <p:nvPr/>
          </p:nvSpPr>
          <p:spPr bwMode="auto">
            <a:xfrm>
              <a:off x="2543" y="2756"/>
              <a:ext cx="290" cy="147"/>
            </a:xfrm>
            <a:prstGeom prst="rect">
              <a:avLst/>
            </a:prstGeom>
            <a:solidFill>
              <a:schemeClr val="accent1">
                <a:alpha val="50195"/>
              </a:schemeClr>
            </a:solidFill>
            <a:ln w="12700">
              <a:solidFill>
                <a:schemeClr val="accent1"/>
              </a:solidFill>
              <a:miter lim="800000"/>
              <a:headEnd/>
              <a:tailEnd/>
            </a:ln>
          </p:spPr>
          <p:txBody>
            <a:bodyPr wrap="none" anchor="ctr"/>
            <a:lstStyle/>
            <a:p>
              <a:endParaRPr lang="en-US">
                <a:solidFill>
                  <a:schemeClr val="accent2"/>
                </a:solidFill>
                <a:latin typeface="Calibri" pitchFamily="34" charset="0"/>
              </a:endParaRPr>
            </a:p>
          </p:txBody>
        </p:sp>
        <p:sp>
          <p:nvSpPr>
            <p:cNvPr id="37895" name="Oval 15"/>
            <p:cNvSpPr>
              <a:spLocks noChangeAspect="1" noChangeArrowheads="1"/>
            </p:cNvSpPr>
            <p:nvPr/>
          </p:nvSpPr>
          <p:spPr bwMode="auto">
            <a:xfrm>
              <a:off x="3665" y="2426"/>
              <a:ext cx="54" cy="54"/>
            </a:xfrm>
            <a:prstGeom prst="ellipse">
              <a:avLst/>
            </a:prstGeom>
            <a:solidFill>
              <a:srgbClr val="FF0000">
                <a:alpha val="59999"/>
              </a:srgbClr>
            </a:solidFill>
            <a:ln w="9525">
              <a:noFill/>
              <a:round/>
              <a:headEnd/>
              <a:tailEnd/>
            </a:ln>
          </p:spPr>
          <p:txBody>
            <a:bodyPr wrap="none" anchor="ctr"/>
            <a:lstStyle/>
            <a:p>
              <a:endParaRPr lang="en-US">
                <a:solidFill>
                  <a:schemeClr val="accent2"/>
                </a:solidFill>
                <a:latin typeface="Calibri" pitchFamily="34" charset="0"/>
              </a:endParaRPr>
            </a:p>
          </p:txBody>
        </p:sp>
        <p:sp>
          <p:nvSpPr>
            <p:cNvPr id="37896" name="Oval 17"/>
            <p:cNvSpPr>
              <a:spLocks noChangeAspect="1" noChangeArrowheads="1"/>
            </p:cNvSpPr>
            <p:nvPr/>
          </p:nvSpPr>
          <p:spPr bwMode="auto">
            <a:xfrm>
              <a:off x="3450" y="2922"/>
              <a:ext cx="54" cy="54"/>
            </a:xfrm>
            <a:prstGeom prst="ellipse">
              <a:avLst/>
            </a:prstGeom>
            <a:solidFill>
              <a:srgbClr val="FF0000">
                <a:alpha val="59999"/>
              </a:srgbClr>
            </a:solidFill>
            <a:ln w="9525">
              <a:noFill/>
              <a:round/>
              <a:headEnd/>
              <a:tailEnd/>
            </a:ln>
          </p:spPr>
          <p:txBody>
            <a:bodyPr wrap="none" anchor="ctr"/>
            <a:lstStyle/>
            <a:p>
              <a:endParaRPr lang="en-US">
                <a:solidFill>
                  <a:schemeClr val="accent2"/>
                </a:solidFill>
                <a:latin typeface="Calibri" pitchFamily="34" charset="0"/>
              </a:endParaRPr>
            </a:p>
          </p:txBody>
        </p:sp>
        <p:sp>
          <p:nvSpPr>
            <p:cNvPr id="37897" name="Oval 19"/>
            <p:cNvSpPr>
              <a:spLocks noChangeAspect="1" noChangeArrowheads="1"/>
            </p:cNvSpPr>
            <p:nvPr/>
          </p:nvSpPr>
          <p:spPr bwMode="auto">
            <a:xfrm>
              <a:off x="3248" y="2922"/>
              <a:ext cx="54" cy="54"/>
            </a:xfrm>
            <a:prstGeom prst="ellipse">
              <a:avLst/>
            </a:prstGeom>
            <a:solidFill>
              <a:srgbClr val="FF0000">
                <a:alpha val="59999"/>
              </a:srgbClr>
            </a:solidFill>
            <a:ln w="9525">
              <a:noFill/>
              <a:round/>
              <a:headEnd/>
              <a:tailEnd/>
            </a:ln>
          </p:spPr>
          <p:txBody>
            <a:bodyPr wrap="none" anchor="ctr"/>
            <a:lstStyle/>
            <a:p>
              <a:endParaRPr lang="en-US">
                <a:solidFill>
                  <a:schemeClr val="accent2"/>
                </a:solidFill>
                <a:latin typeface="Calibri" pitchFamily="34" charset="0"/>
              </a:endParaRPr>
            </a:p>
          </p:txBody>
        </p:sp>
        <p:sp>
          <p:nvSpPr>
            <p:cNvPr id="37898" name="Oval 20"/>
            <p:cNvSpPr>
              <a:spLocks noChangeAspect="1" noChangeArrowheads="1"/>
            </p:cNvSpPr>
            <p:nvPr/>
          </p:nvSpPr>
          <p:spPr bwMode="auto">
            <a:xfrm>
              <a:off x="3077" y="2917"/>
              <a:ext cx="54" cy="54"/>
            </a:xfrm>
            <a:prstGeom prst="ellipse">
              <a:avLst/>
            </a:prstGeom>
            <a:solidFill>
              <a:srgbClr val="FF0000">
                <a:alpha val="59999"/>
              </a:srgbClr>
            </a:solidFill>
            <a:ln w="9525">
              <a:noFill/>
              <a:round/>
              <a:headEnd/>
              <a:tailEnd/>
            </a:ln>
          </p:spPr>
          <p:txBody>
            <a:bodyPr wrap="none" anchor="ctr"/>
            <a:lstStyle/>
            <a:p>
              <a:endParaRPr lang="en-US">
                <a:solidFill>
                  <a:schemeClr val="accent2"/>
                </a:solidFill>
                <a:latin typeface="Calibri" pitchFamily="34" charset="0"/>
              </a:endParaRPr>
            </a:p>
          </p:txBody>
        </p:sp>
        <p:sp>
          <p:nvSpPr>
            <p:cNvPr id="37899" name="Oval 21"/>
            <p:cNvSpPr>
              <a:spLocks noChangeAspect="1" noChangeArrowheads="1"/>
            </p:cNvSpPr>
            <p:nvPr/>
          </p:nvSpPr>
          <p:spPr bwMode="auto">
            <a:xfrm>
              <a:off x="2672" y="2905"/>
              <a:ext cx="54" cy="54"/>
            </a:xfrm>
            <a:prstGeom prst="ellipse">
              <a:avLst/>
            </a:prstGeom>
            <a:solidFill>
              <a:srgbClr val="FF0000">
                <a:alpha val="59999"/>
              </a:srgbClr>
            </a:solidFill>
            <a:ln w="9525">
              <a:noFill/>
              <a:round/>
              <a:headEnd/>
              <a:tailEnd/>
            </a:ln>
          </p:spPr>
          <p:txBody>
            <a:bodyPr wrap="none" anchor="ctr"/>
            <a:lstStyle/>
            <a:p>
              <a:endParaRPr lang="en-US">
                <a:solidFill>
                  <a:schemeClr val="accent2"/>
                </a:solidFill>
                <a:latin typeface="Calibri" pitchFamily="34" charset="0"/>
              </a:endParaRPr>
            </a:p>
          </p:txBody>
        </p:sp>
        <p:sp>
          <p:nvSpPr>
            <p:cNvPr id="37900" name="Oval 22"/>
            <p:cNvSpPr>
              <a:spLocks noChangeAspect="1" noChangeArrowheads="1"/>
            </p:cNvSpPr>
            <p:nvPr/>
          </p:nvSpPr>
          <p:spPr bwMode="auto">
            <a:xfrm>
              <a:off x="2565" y="2916"/>
              <a:ext cx="54" cy="54"/>
            </a:xfrm>
            <a:prstGeom prst="ellipse">
              <a:avLst/>
            </a:prstGeom>
            <a:solidFill>
              <a:srgbClr val="FF0000">
                <a:alpha val="59999"/>
              </a:srgbClr>
            </a:solidFill>
            <a:ln w="9525">
              <a:noFill/>
              <a:round/>
              <a:headEnd/>
              <a:tailEnd/>
            </a:ln>
          </p:spPr>
          <p:txBody>
            <a:bodyPr wrap="none" anchor="ctr"/>
            <a:lstStyle/>
            <a:p>
              <a:endParaRPr lang="en-US">
                <a:solidFill>
                  <a:schemeClr val="accent2"/>
                </a:solidFill>
                <a:latin typeface="Calibri" pitchFamily="34" charset="0"/>
              </a:endParaRPr>
            </a:p>
          </p:txBody>
        </p:sp>
        <p:sp>
          <p:nvSpPr>
            <p:cNvPr id="37901" name="Oval 23"/>
            <p:cNvSpPr>
              <a:spLocks noChangeAspect="1" noChangeArrowheads="1"/>
            </p:cNvSpPr>
            <p:nvPr/>
          </p:nvSpPr>
          <p:spPr bwMode="auto">
            <a:xfrm>
              <a:off x="2564" y="2983"/>
              <a:ext cx="54" cy="54"/>
            </a:xfrm>
            <a:prstGeom prst="ellipse">
              <a:avLst/>
            </a:prstGeom>
            <a:solidFill>
              <a:srgbClr val="FF0000">
                <a:alpha val="59999"/>
              </a:srgbClr>
            </a:solidFill>
            <a:ln w="9525">
              <a:noFill/>
              <a:round/>
              <a:headEnd/>
              <a:tailEnd/>
            </a:ln>
          </p:spPr>
          <p:txBody>
            <a:bodyPr wrap="none" anchor="ctr"/>
            <a:lstStyle/>
            <a:p>
              <a:endParaRPr lang="en-US">
                <a:solidFill>
                  <a:schemeClr val="accent2"/>
                </a:solidFill>
                <a:latin typeface="Calibri" pitchFamily="34" charset="0"/>
              </a:endParaRPr>
            </a:p>
          </p:txBody>
        </p:sp>
        <p:sp>
          <p:nvSpPr>
            <p:cNvPr id="37902" name="Oval 24"/>
            <p:cNvSpPr>
              <a:spLocks noChangeAspect="1" noChangeArrowheads="1"/>
            </p:cNvSpPr>
            <p:nvPr/>
          </p:nvSpPr>
          <p:spPr bwMode="auto">
            <a:xfrm>
              <a:off x="2410" y="2913"/>
              <a:ext cx="54" cy="54"/>
            </a:xfrm>
            <a:prstGeom prst="ellipse">
              <a:avLst/>
            </a:prstGeom>
            <a:solidFill>
              <a:srgbClr val="FF0000">
                <a:alpha val="59999"/>
              </a:srgbClr>
            </a:solidFill>
            <a:ln w="9525">
              <a:noFill/>
              <a:round/>
              <a:headEnd/>
              <a:tailEnd/>
            </a:ln>
          </p:spPr>
          <p:txBody>
            <a:bodyPr wrap="none" anchor="ctr"/>
            <a:lstStyle/>
            <a:p>
              <a:endParaRPr lang="en-US">
                <a:solidFill>
                  <a:schemeClr val="accent2"/>
                </a:solidFill>
                <a:latin typeface="Calibri" pitchFamily="34" charset="0"/>
              </a:endParaRPr>
            </a:p>
          </p:txBody>
        </p:sp>
        <p:sp>
          <p:nvSpPr>
            <p:cNvPr id="37903" name="Oval 25"/>
            <p:cNvSpPr>
              <a:spLocks noChangeAspect="1" noChangeArrowheads="1"/>
            </p:cNvSpPr>
            <p:nvPr/>
          </p:nvSpPr>
          <p:spPr bwMode="auto">
            <a:xfrm>
              <a:off x="2245" y="2784"/>
              <a:ext cx="54" cy="54"/>
            </a:xfrm>
            <a:prstGeom prst="ellipse">
              <a:avLst/>
            </a:prstGeom>
            <a:solidFill>
              <a:srgbClr val="FF0000">
                <a:alpha val="59999"/>
              </a:srgbClr>
            </a:solidFill>
            <a:ln w="9525">
              <a:noFill/>
              <a:round/>
              <a:headEnd/>
              <a:tailEnd/>
            </a:ln>
          </p:spPr>
          <p:txBody>
            <a:bodyPr wrap="none" anchor="ctr"/>
            <a:lstStyle/>
            <a:p>
              <a:endParaRPr lang="en-US">
                <a:solidFill>
                  <a:schemeClr val="accent2"/>
                </a:solidFill>
                <a:latin typeface="Calibri" pitchFamily="34" charset="0"/>
              </a:endParaRPr>
            </a:p>
          </p:txBody>
        </p:sp>
        <p:sp>
          <p:nvSpPr>
            <p:cNvPr id="37904" name="Oval 27"/>
            <p:cNvSpPr>
              <a:spLocks noChangeAspect="1" noChangeArrowheads="1"/>
            </p:cNvSpPr>
            <p:nvPr/>
          </p:nvSpPr>
          <p:spPr bwMode="auto">
            <a:xfrm>
              <a:off x="2261" y="1596"/>
              <a:ext cx="54" cy="54"/>
            </a:xfrm>
            <a:prstGeom prst="ellipse">
              <a:avLst/>
            </a:prstGeom>
            <a:solidFill>
              <a:srgbClr val="FF0000">
                <a:alpha val="59999"/>
              </a:srgbClr>
            </a:solidFill>
            <a:ln w="9525">
              <a:noFill/>
              <a:round/>
              <a:headEnd/>
              <a:tailEnd/>
            </a:ln>
          </p:spPr>
          <p:txBody>
            <a:bodyPr wrap="none" anchor="ctr"/>
            <a:lstStyle/>
            <a:p>
              <a:endParaRPr lang="en-US">
                <a:solidFill>
                  <a:schemeClr val="accent2"/>
                </a:solidFill>
                <a:latin typeface="Calibri" pitchFamily="34" charset="0"/>
              </a:endParaRPr>
            </a:p>
          </p:txBody>
        </p:sp>
        <p:sp>
          <p:nvSpPr>
            <p:cNvPr id="37905" name="AutoShape 39"/>
            <p:cNvSpPr>
              <a:spLocks noChangeArrowheads="1"/>
            </p:cNvSpPr>
            <p:nvPr/>
          </p:nvSpPr>
          <p:spPr bwMode="auto">
            <a:xfrm rot="5400000">
              <a:off x="1871" y="1176"/>
              <a:ext cx="879" cy="1765"/>
            </a:xfrm>
            <a:prstGeom prst="triangle">
              <a:avLst>
                <a:gd name="adj" fmla="val 50000"/>
              </a:avLst>
            </a:prstGeom>
            <a:solidFill>
              <a:schemeClr val="hlink">
                <a:alpha val="30196"/>
              </a:schemeClr>
            </a:solidFill>
            <a:ln w="9525">
              <a:noFill/>
              <a:miter lim="800000"/>
              <a:headEnd/>
              <a:tailEnd/>
            </a:ln>
          </p:spPr>
          <p:txBody>
            <a:bodyPr wrap="none" anchor="ctr"/>
            <a:lstStyle/>
            <a:p>
              <a:endParaRPr lang="en-US">
                <a:solidFill>
                  <a:schemeClr val="accent2"/>
                </a:solidFill>
                <a:latin typeface="Calibri" pitchFamily="34" charset="0"/>
              </a:endParaRPr>
            </a:p>
          </p:txBody>
        </p:sp>
        <p:sp>
          <p:nvSpPr>
            <p:cNvPr id="37906" name="Oval 44"/>
            <p:cNvSpPr>
              <a:spLocks noChangeAspect="1" noChangeArrowheads="1"/>
            </p:cNvSpPr>
            <p:nvPr/>
          </p:nvSpPr>
          <p:spPr bwMode="auto">
            <a:xfrm>
              <a:off x="1562" y="1783"/>
              <a:ext cx="54" cy="54"/>
            </a:xfrm>
            <a:prstGeom prst="ellipse">
              <a:avLst/>
            </a:prstGeom>
            <a:solidFill>
              <a:srgbClr val="FF0000">
                <a:alpha val="59999"/>
              </a:srgbClr>
            </a:solidFill>
            <a:ln w="9525">
              <a:noFill/>
              <a:round/>
              <a:headEnd/>
              <a:tailEnd/>
            </a:ln>
          </p:spPr>
          <p:txBody>
            <a:bodyPr wrap="none" anchor="ctr"/>
            <a:lstStyle/>
            <a:p>
              <a:endParaRPr lang="en-US">
                <a:solidFill>
                  <a:schemeClr val="accent2"/>
                </a:solidFill>
                <a:latin typeface="Calibri" pitchFamily="34" charset="0"/>
              </a:endParaRPr>
            </a:p>
          </p:txBody>
        </p:sp>
        <p:sp>
          <p:nvSpPr>
            <p:cNvPr id="37907" name="Oval 45"/>
            <p:cNvSpPr>
              <a:spLocks noChangeAspect="1" noChangeArrowheads="1"/>
            </p:cNvSpPr>
            <p:nvPr/>
          </p:nvSpPr>
          <p:spPr bwMode="auto">
            <a:xfrm>
              <a:off x="3637" y="2290"/>
              <a:ext cx="54" cy="54"/>
            </a:xfrm>
            <a:prstGeom prst="ellipse">
              <a:avLst/>
            </a:prstGeom>
            <a:solidFill>
              <a:srgbClr val="FF0000">
                <a:alpha val="59999"/>
              </a:srgbClr>
            </a:solidFill>
            <a:ln w="9525">
              <a:noFill/>
              <a:round/>
              <a:headEnd/>
              <a:tailEnd/>
            </a:ln>
          </p:spPr>
          <p:txBody>
            <a:bodyPr wrap="none" anchor="ctr"/>
            <a:lstStyle/>
            <a:p>
              <a:endParaRPr lang="en-US">
                <a:solidFill>
                  <a:schemeClr val="accent2"/>
                </a:solidFill>
                <a:latin typeface="Calibri" pitchFamily="34" charset="0"/>
              </a:endParaRPr>
            </a:p>
          </p:txBody>
        </p:sp>
        <p:sp>
          <p:nvSpPr>
            <p:cNvPr id="37908" name="Oval 26"/>
            <p:cNvSpPr>
              <a:spLocks noChangeAspect="1" noChangeArrowheads="1"/>
            </p:cNvSpPr>
            <p:nvPr/>
          </p:nvSpPr>
          <p:spPr bwMode="auto">
            <a:xfrm>
              <a:off x="2268" y="2105"/>
              <a:ext cx="54" cy="54"/>
            </a:xfrm>
            <a:prstGeom prst="ellipse">
              <a:avLst/>
            </a:prstGeom>
            <a:solidFill>
              <a:srgbClr val="FF0000">
                <a:alpha val="59999"/>
              </a:srgbClr>
            </a:solidFill>
            <a:ln w="9525">
              <a:noFill/>
              <a:round/>
              <a:headEnd/>
              <a:tailEnd/>
            </a:ln>
          </p:spPr>
          <p:txBody>
            <a:bodyPr wrap="none" anchor="ctr"/>
            <a:lstStyle/>
            <a:p>
              <a:endParaRPr lang="en-US">
                <a:solidFill>
                  <a:schemeClr val="accent2"/>
                </a:solidFill>
                <a:latin typeface="Calibri" pitchFamily="34" charset="0"/>
              </a:endParaRPr>
            </a:p>
          </p:txBody>
        </p:sp>
        <p:sp>
          <p:nvSpPr>
            <p:cNvPr id="37909" name="Oval 18"/>
            <p:cNvSpPr>
              <a:spLocks noChangeAspect="1" noChangeArrowheads="1"/>
            </p:cNvSpPr>
            <p:nvPr/>
          </p:nvSpPr>
          <p:spPr bwMode="auto">
            <a:xfrm>
              <a:off x="3158" y="2756"/>
              <a:ext cx="54" cy="54"/>
            </a:xfrm>
            <a:prstGeom prst="ellipse">
              <a:avLst/>
            </a:prstGeom>
            <a:solidFill>
              <a:srgbClr val="FF0000">
                <a:alpha val="59999"/>
              </a:srgbClr>
            </a:solidFill>
            <a:ln w="9525">
              <a:noFill/>
              <a:round/>
              <a:headEnd/>
              <a:tailEnd/>
            </a:ln>
          </p:spPr>
          <p:txBody>
            <a:bodyPr wrap="none" anchor="ctr"/>
            <a:lstStyle/>
            <a:p>
              <a:endParaRPr lang="en-US">
                <a:solidFill>
                  <a:schemeClr val="accent2"/>
                </a:solidFill>
                <a:latin typeface="Calibri" pitchFamily="34" charset="0"/>
              </a:endParaRPr>
            </a:p>
          </p:txBody>
        </p:sp>
        <p:sp>
          <p:nvSpPr>
            <p:cNvPr id="37910" name="Oval 43"/>
            <p:cNvSpPr>
              <a:spLocks noChangeAspect="1" noChangeArrowheads="1"/>
            </p:cNvSpPr>
            <p:nvPr/>
          </p:nvSpPr>
          <p:spPr bwMode="auto">
            <a:xfrm>
              <a:off x="3638" y="2228"/>
              <a:ext cx="54" cy="54"/>
            </a:xfrm>
            <a:prstGeom prst="ellipse">
              <a:avLst/>
            </a:prstGeom>
            <a:solidFill>
              <a:srgbClr val="FF0000">
                <a:alpha val="59999"/>
              </a:srgbClr>
            </a:solidFill>
            <a:ln w="9525">
              <a:noFill/>
              <a:round/>
              <a:headEnd/>
              <a:tailEnd/>
            </a:ln>
          </p:spPr>
          <p:txBody>
            <a:bodyPr wrap="none" anchor="ctr"/>
            <a:lstStyle/>
            <a:p>
              <a:endParaRPr lang="en-US">
                <a:solidFill>
                  <a:schemeClr val="accent2"/>
                </a:solidFill>
                <a:latin typeface="Calibri" pitchFamily="34" charset="0"/>
              </a:endParaRPr>
            </a:p>
          </p:txBody>
        </p:sp>
        <p:sp>
          <p:nvSpPr>
            <p:cNvPr id="37911" name="Oval 16"/>
            <p:cNvSpPr>
              <a:spLocks noChangeAspect="1" noChangeArrowheads="1"/>
            </p:cNvSpPr>
            <p:nvPr/>
          </p:nvSpPr>
          <p:spPr bwMode="auto">
            <a:xfrm>
              <a:off x="3718" y="2229"/>
              <a:ext cx="54" cy="54"/>
            </a:xfrm>
            <a:prstGeom prst="ellipse">
              <a:avLst/>
            </a:prstGeom>
            <a:solidFill>
              <a:srgbClr val="FF0000">
                <a:alpha val="59999"/>
              </a:srgbClr>
            </a:solidFill>
            <a:ln w="9525">
              <a:noFill/>
              <a:round/>
              <a:headEnd/>
              <a:tailEnd/>
            </a:ln>
          </p:spPr>
          <p:txBody>
            <a:bodyPr wrap="none" anchor="ctr"/>
            <a:lstStyle/>
            <a:p>
              <a:endParaRPr lang="en-US">
                <a:solidFill>
                  <a:schemeClr val="accent2"/>
                </a:solidFill>
                <a:latin typeface="Calibri" pitchFamily="34" charset="0"/>
              </a:endParaRPr>
            </a:p>
          </p:txBody>
        </p:sp>
        <p:sp>
          <p:nvSpPr>
            <p:cNvPr id="37912" name="Text Box 53"/>
            <p:cNvSpPr txBox="1">
              <a:spLocks noChangeArrowheads="1"/>
            </p:cNvSpPr>
            <p:nvPr/>
          </p:nvSpPr>
          <p:spPr bwMode="auto">
            <a:xfrm>
              <a:off x="1211" y="877"/>
              <a:ext cx="1048" cy="212"/>
            </a:xfrm>
            <a:prstGeom prst="rect">
              <a:avLst/>
            </a:prstGeom>
            <a:noFill/>
            <a:ln w="9525">
              <a:noFill/>
              <a:miter lim="800000"/>
              <a:headEnd/>
              <a:tailEnd/>
            </a:ln>
          </p:spPr>
          <p:txBody>
            <a:bodyPr wrap="none">
              <a:spAutoFit/>
            </a:bodyPr>
            <a:lstStyle/>
            <a:p>
              <a:r>
                <a:rPr lang="de-DE" sz="1600">
                  <a:solidFill>
                    <a:srgbClr val="990000"/>
                  </a:solidFill>
                  <a:latin typeface="Calibri" pitchFamily="34" charset="0"/>
                </a:rPr>
                <a:t>Floorplan Linac E:</a:t>
              </a:r>
              <a:endParaRPr lang="de-AT" sz="1600">
                <a:solidFill>
                  <a:srgbClr val="990000"/>
                </a:solidFill>
                <a:latin typeface="Calibri" pitchFamily="34" charset="0"/>
              </a:endParaRPr>
            </a:p>
          </p:txBody>
        </p:sp>
        <p:sp>
          <p:nvSpPr>
            <p:cNvPr id="31" name="Ellipse 30"/>
            <p:cNvSpPr>
              <a:spLocks noChangeAspect="1"/>
            </p:cNvSpPr>
            <p:nvPr/>
          </p:nvSpPr>
          <p:spPr>
            <a:xfrm>
              <a:off x="1560" y="1783"/>
              <a:ext cx="55" cy="55"/>
            </a:xfrm>
            <a:prstGeom prst="ellipse">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accent2"/>
                </a:solidFill>
              </a:endParaRPr>
            </a:p>
          </p:txBody>
        </p:sp>
        <p:sp>
          <p:nvSpPr>
            <p:cNvPr id="37914" name="Textfeld 2"/>
            <p:cNvSpPr txBox="1">
              <a:spLocks noChangeArrowheads="1"/>
            </p:cNvSpPr>
            <p:nvPr/>
          </p:nvSpPr>
          <p:spPr bwMode="auto">
            <a:xfrm>
              <a:off x="1513" y="1763"/>
              <a:ext cx="148" cy="96"/>
            </a:xfrm>
            <a:prstGeom prst="rect">
              <a:avLst/>
            </a:prstGeom>
            <a:noFill/>
            <a:ln w="9525">
              <a:noFill/>
              <a:miter lim="800000"/>
              <a:headEnd/>
              <a:tailEnd/>
            </a:ln>
          </p:spPr>
          <p:txBody>
            <a:bodyPr wrap="none">
              <a:spAutoFit/>
            </a:bodyPr>
            <a:lstStyle/>
            <a:p>
              <a:r>
                <a:rPr lang="en-US" sz="400">
                  <a:solidFill>
                    <a:schemeClr val="accent2"/>
                  </a:solidFill>
                  <a:latin typeface="Calibri" pitchFamily="34" charset="0"/>
                  <a:cs typeface="Arial" charset="0"/>
                </a:rPr>
                <a:t>23</a:t>
              </a:r>
            </a:p>
          </p:txBody>
        </p:sp>
        <p:sp>
          <p:nvSpPr>
            <p:cNvPr id="37915" name="AutoShape 40"/>
            <p:cNvSpPr>
              <a:spLocks noChangeArrowheads="1"/>
            </p:cNvSpPr>
            <p:nvPr/>
          </p:nvSpPr>
          <p:spPr bwMode="auto">
            <a:xfrm rot="5400000">
              <a:off x="1700" y="1176"/>
              <a:ext cx="1217" cy="1764"/>
            </a:xfrm>
            <a:prstGeom prst="triangle">
              <a:avLst>
                <a:gd name="adj" fmla="val 50000"/>
              </a:avLst>
            </a:prstGeom>
            <a:solidFill>
              <a:schemeClr val="hlink">
                <a:alpha val="20000"/>
              </a:schemeClr>
            </a:solidFill>
            <a:ln w="9525">
              <a:noFill/>
              <a:miter lim="800000"/>
              <a:headEnd/>
              <a:tailEnd/>
            </a:ln>
          </p:spPr>
          <p:txBody>
            <a:bodyPr wrap="none" anchor="ctr"/>
            <a:lstStyle/>
            <a:p>
              <a:endParaRPr lang="en-US">
                <a:solidFill>
                  <a:schemeClr val="accent2"/>
                </a:solidFill>
                <a:latin typeface="Calibri" pitchFamily="34" charset="0"/>
              </a:endParaRPr>
            </a:p>
          </p:txBody>
        </p:sp>
        <p:grpSp>
          <p:nvGrpSpPr>
            <p:cNvPr id="3" name="Gruppieren 38"/>
            <p:cNvGrpSpPr>
              <a:grpSpLocks/>
            </p:cNvGrpSpPr>
            <p:nvPr/>
          </p:nvGrpSpPr>
          <p:grpSpPr bwMode="auto">
            <a:xfrm>
              <a:off x="3588" y="2207"/>
              <a:ext cx="148" cy="96"/>
              <a:chOff x="745200" y="4549826"/>
              <a:chExt cx="235996" cy="153888"/>
            </a:xfrm>
          </p:grpSpPr>
          <p:sp>
            <p:nvSpPr>
              <p:cNvPr id="40" name="Ellipse 39"/>
              <p:cNvSpPr>
                <a:spLocks noChangeAspect="1"/>
              </p:cNvSpPr>
              <p:nvPr/>
            </p:nvSpPr>
            <p:spPr>
              <a:xfrm>
                <a:off x="824927" y="4583488"/>
                <a:ext cx="86107" cy="86562"/>
              </a:xfrm>
              <a:prstGeom prst="ellipse">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accent2"/>
                  </a:solidFill>
                </a:endParaRPr>
              </a:p>
            </p:txBody>
          </p:sp>
          <p:sp>
            <p:nvSpPr>
              <p:cNvPr id="37942" name="Textfeld 40"/>
              <p:cNvSpPr txBox="1">
                <a:spLocks noChangeArrowheads="1"/>
              </p:cNvSpPr>
              <p:nvPr/>
            </p:nvSpPr>
            <p:spPr bwMode="auto">
              <a:xfrm>
                <a:off x="745199" y="4549826"/>
                <a:ext cx="235996" cy="153888"/>
              </a:xfrm>
              <a:prstGeom prst="rect">
                <a:avLst/>
              </a:prstGeom>
              <a:noFill/>
              <a:ln w="9525">
                <a:noFill/>
                <a:miter lim="800000"/>
                <a:headEnd/>
                <a:tailEnd/>
              </a:ln>
            </p:spPr>
            <p:txBody>
              <a:bodyPr wrap="none">
                <a:spAutoFit/>
              </a:bodyPr>
              <a:lstStyle/>
              <a:p>
                <a:r>
                  <a:rPr lang="en-US" sz="400">
                    <a:solidFill>
                      <a:schemeClr val="accent2"/>
                    </a:solidFill>
                    <a:latin typeface="Calibri" pitchFamily="34" charset="0"/>
                    <a:cs typeface="Arial" charset="0"/>
                  </a:rPr>
                  <a:t>18</a:t>
                </a:r>
              </a:p>
            </p:txBody>
          </p:sp>
        </p:grpSp>
        <p:grpSp>
          <p:nvGrpSpPr>
            <p:cNvPr id="4" name="Gruppieren 5"/>
            <p:cNvGrpSpPr>
              <a:grpSpLocks/>
            </p:cNvGrpSpPr>
            <p:nvPr/>
          </p:nvGrpSpPr>
          <p:grpSpPr bwMode="auto">
            <a:xfrm>
              <a:off x="3588" y="2271"/>
              <a:ext cx="148" cy="96"/>
              <a:chOff x="7365674" y="3914875"/>
              <a:chExt cx="235996" cy="152302"/>
            </a:xfrm>
          </p:grpSpPr>
          <p:sp>
            <p:nvSpPr>
              <p:cNvPr id="37939" name="Textfeld 41"/>
              <p:cNvSpPr txBox="1">
                <a:spLocks noChangeArrowheads="1"/>
              </p:cNvSpPr>
              <p:nvPr/>
            </p:nvSpPr>
            <p:spPr bwMode="auto">
              <a:xfrm>
                <a:off x="7365673" y="3914875"/>
                <a:ext cx="235996" cy="152302"/>
              </a:xfrm>
              <a:prstGeom prst="rect">
                <a:avLst/>
              </a:prstGeom>
              <a:noFill/>
              <a:ln w="9525">
                <a:noFill/>
                <a:miter lim="800000"/>
                <a:headEnd/>
                <a:tailEnd/>
              </a:ln>
            </p:spPr>
            <p:txBody>
              <a:bodyPr wrap="none">
                <a:spAutoFit/>
              </a:bodyPr>
              <a:lstStyle/>
              <a:p>
                <a:r>
                  <a:rPr lang="en-US" sz="400">
                    <a:solidFill>
                      <a:schemeClr val="accent2"/>
                    </a:solidFill>
                    <a:latin typeface="Calibri" pitchFamily="34" charset="0"/>
                    <a:cs typeface="Arial" charset="0"/>
                  </a:rPr>
                  <a:t>22</a:t>
                </a:r>
              </a:p>
            </p:txBody>
          </p:sp>
          <p:sp>
            <p:nvSpPr>
              <p:cNvPr id="38" name="Ellipse 37"/>
              <p:cNvSpPr>
                <a:spLocks noChangeAspect="1"/>
              </p:cNvSpPr>
              <p:nvPr/>
            </p:nvSpPr>
            <p:spPr>
              <a:xfrm>
                <a:off x="7443807" y="3946605"/>
                <a:ext cx="86107" cy="85670"/>
              </a:xfrm>
              <a:prstGeom prst="ellipse">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accent2"/>
                  </a:solidFill>
                </a:endParaRPr>
              </a:p>
            </p:txBody>
          </p:sp>
        </p:grpSp>
        <p:sp>
          <p:nvSpPr>
            <p:cNvPr id="37918" name="AutoShape 42"/>
            <p:cNvSpPr>
              <a:spLocks noChangeArrowheads="1"/>
            </p:cNvSpPr>
            <p:nvPr/>
          </p:nvSpPr>
          <p:spPr bwMode="auto">
            <a:xfrm rot="-5400000">
              <a:off x="3233" y="1269"/>
              <a:ext cx="781" cy="1573"/>
            </a:xfrm>
            <a:prstGeom prst="triangle">
              <a:avLst>
                <a:gd name="adj" fmla="val 50000"/>
              </a:avLst>
            </a:prstGeom>
            <a:solidFill>
              <a:schemeClr val="hlink">
                <a:alpha val="30196"/>
              </a:schemeClr>
            </a:solidFill>
            <a:ln w="9525">
              <a:noFill/>
              <a:miter lim="800000"/>
              <a:headEnd/>
              <a:tailEnd/>
            </a:ln>
          </p:spPr>
          <p:txBody>
            <a:bodyPr wrap="none" anchor="ctr"/>
            <a:lstStyle/>
            <a:p>
              <a:endParaRPr lang="en-US">
                <a:solidFill>
                  <a:schemeClr val="accent2"/>
                </a:solidFill>
                <a:latin typeface="Calibri" pitchFamily="34" charset="0"/>
              </a:endParaRPr>
            </a:p>
          </p:txBody>
        </p:sp>
        <p:sp>
          <p:nvSpPr>
            <p:cNvPr id="37919" name="AutoShape 41"/>
            <p:cNvSpPr>
              <a:spLocks noChangeArrowheads="1"/>
            </p:cNvSpPr>
            <p:nvPr/>
          </p:nvSpPr>
          <p:spPr bwMode="auto">
            <a:xfrm rot="-5400000">
              <a:off x="3078" y="1271"/>
              <a:ext cx="1085" cy="1574"/>
            </a:xfrm>
            <a:prstGeom prst="triangle">
              <a:avLst>
                <a:gd name="adj" fmla="val 50000"/>
              </a:avLst>
            </a:prstGeom>
            <a:solidFill>
              <a:schemeClr val="hlink">
                <a:alpha val="20000"/>
              </a:schemeClr>
            </a:solidFill>
            <a:ln w="9525">
              <a:noFill/>
              <a:miter lim="800000"/>
              <a:headEnd/>
              <a:tailEnd/>
            </a:ln>
          </p:spPr>
          <p:txBody>
            <a:bodyPr wrap="none" anchor="ctr"/>
            <a:lstStyle/>
            <a:p>
              <a:endParaRPr lang="en-US">
                <a:solidFill>
                  <a:schemeClr val="accent2"/>
                </a:solidFill>
                <a:latin typeface="Calibri" pitchFamily="34" charset="0"/>
              </a:endParaRPr>
            </a:p>
          </p:txBody>
        </p:sp>
        <p:cxnSp>
          <p:nvCxnSpPr>
            <p:cNvPr id="37920" name="Gerade Verbindung mit Pfeil 14"/>
            <p:cNvCxnSpPr>
              <a:cxnSpLocks noChangeShapeType="1"/>
            </p:cNvCxnSpPr>
            <p:nvPr/>
          </p:nvCxnSpPr>
          <p:spPr bwMode="auto">
            <a:xfrm flipV="1">
              <a:off x="3718" y="2255"/>
              <a:ext cx="666" cy="1"/>
            </a:xfrm>
            <a:prstGeom prst="straightConnector1">
              <a:avLst/>
            </a:prstGeom>
            <a:noFill/>
            <a:ln w="38100" algn="ctr">
              <a:solidFill>
                <a:schemeClr val="accent2"/>
              </a:solidFill>
              <a:round/>
              <a:headEnd type="stealth" w="lg" len="lg"/>
              <a:tailEnd/>
            </a:ln>
          </p:spPr>
        </p:cxnSp>
        <p:cxnSp>
          <p:nvCxnSpPr>
            <p:cNvPr id="37921" name="Gerade Verbindung 19"/>
            <p:cNvCxnSpPr>
              <a:cxnSpLocks noChangeShapeType="1"/>
            </p:cNvCxnSpPr>
            <p:nvPr/>
          </p:nvCxnSpPr>
          <p:spPr bwMode="auto">
            <a:xfrm>
              <a:off x="4374" y="2192"/>
              <a:ext cx="0" cy="74"/>
            </a:xfrm>
            <a:prstGeom prst="line">
              <a:avLst/>
            </a:prstGeom>
            <a:noFill/>
            <a:ln w="38100" algn="ctr">
              <a:solidFill>
                <a:schemeClr val="accent2"/>
              </a:solidFill>
              <a:round/>
              <a:headEnd/>
              <a:tailEnd/>
            </a:ln>
          </p:spPr>
        </p:cxnSp>
        <p:cxnSp>
          <p:nvCxnSpPr>
            <p:cNvPr id="37922" name="Gerade Verbindung mit Pfeil 66"/>
            <p:cNvCxnSpPr>
              <a:cxnSpLocks noChangeShapeType="1"/>
            </p:cNvCxnSpPr>
            <p:nvPr/>
          </p:nvCxnSpPr>
          <p:spPr bwMode="auto">
            <a:xfrm>
              <a:off x="2437" y="2983"/>
              <a:ext cx="0" cy="680"/>
            </a:xfrm>
            <a:prstGeom prst="straightConnector1">
              <a:avLst/>
            </a:prstGeom>
            <a:noFill/>
            <a:ln w="38100" algn="ctr">
              <a:solidFill>
                <a:schemeClr val="accent2"/>
              </a:solidFill>
              <a:round/>
              <a:headEnd type="stealth" w="lg" len="lg"/>
              <a:tailEnd/>
            </a:ln>
          </p:spPr>
        </p:cxnSp>
        <p:cxnSp>
          <p:nvCxnSpPr>
            <p:cNvPr id="37923" name="Gerade Verbindung 68"/>
            <p:cNvCxnSpPr>
              <a:cxnSpLocks noChangeShapeType="1"/>
            </p:cNvCxnSpPr>
            <p:nvPr/>
          </p:nvCxnSpPr>
          <p:spPr bwMode="auto">
            <a:xfrm>
              <a:off x="2182" y="3652"/>
              <a:ext cx="256" cy="0"/>
            </a:xfrm>
            <a:prstGeom prst="line">
              <a:avLst/>
            </a:prstGeom>
            <a:noFill/>
            <a:ln w="38100" algn="ctr">
              <a:solidFill>
                <a:schemeClr val="accent2"/>
              </a:solidFill>
              <a:round/>
              <a:headEnd/>
              <a:tailEnd/>
            </a:ln>
          </p:spPr>
        </p:cxnSp>
        <p:cxnSp>
          <p:nvCxnSpPr>
            <p:cNvPr id="37924" name="Gerade Verbindung mit Pfeil 71"/>
            <p:cNvCxnSpPr>
              <a:cxnSpLocks noChangeShapeType="1"/>
            </p:cNvCxnSpPr>
            <p:nvPr/>
          </p:nvCxnSpPr>
          <p:spPr bwMode="auto">
            <a:xfrm>
              <a:off x="3104" y="3010"/>
              <a:ext cx="0" cy="521"/>
            </a:xfrm>
            <a:prstGeom prst="straightConnector1">
              <a:avLst/>
            </a:prstGeom>
            <a:noFill/>
            <a:ln w="38100" algn="ctr">
              <a:solidFill>
                <a:schemeClr val="accent2"/>
              </a:solidFill>
              <a:round/>
              <a:headEnd type="stealth" w="lg" len="lg"/>
              <a:tailEnd/>
            </a:ln>
          </p:spPr>
        </p:cxnSp>
        <p:cxnSp>
          <p:nvCxnSpPr>
            <p:cNvPr id="37925" name="Gerade Verbindung 74"/>
            <p:cNvCxnSpPr>
              <a:cxnSpLocks noChangeShapeType="1"/>
            </p:cNvCxnSpPr>
            <p:nvPr/>
          </p:nvCxnSpPr>
          <p:spPr bwMode="auto">
            <a:xfrm>
              <a:off x="3104" y="3518"/>
              <a:ext cx="469" cy="1"/>
            </a:xfrm>
            <a:prstGeom prst="line">
              <a:avLst/>
            </a:prstGeom>
            <a:noFill/>
            <a:ln w="38100" algn="ctr">
              <a:solidFill>
                <a:schemeClr val="accent2"/>
              </a:solidFill>
              <a:round/>
              <a:headEnd/>
              <a:tailEnd/>
            </a:ln>
          </p:spPr>
        </p:cxnSp>
        <p:cxnSp>
          <p:nvCxnSpPr>
            <p:cNvPr id="37926" name="Gerade Verbindung mit Pfeil 78"/>
            <p:cNvCxnSpPr>
              <a:cxnSpLocks noChangeShapeType="1"/>
            </p:cNvCxnSpPr>
            <p:nvPr/>
          </p:nvCxnSpPr>
          <p:spPr bwMode="auto">
            <a:xfrm flipH="1" flipV="1">
              <a:off x="2185" y="2230"/>
              <a:ext cx="130" cy="3"/>
            </a:xfrm>
            <a:prstGeom prst="straightConnector1">
              <a:avLst/>
            </a:prstGeom>
            <a:noFill/>
            <a:ln w="38100" algn="ctr">
              <a:solidFill>
                <a:schemeClr val="accent2"/>
              </a:solidFill>
              <a:round/>
              <a:headEnd type="stealth" w="lg" len="lg"/>
              <a:tailEnd/>
            </a:ln>
          </p:spPr>
        </p:cxnSp>
        <p:pic>
          <p:nvPicPr>
            <p:cNvPr id="37927" name="Picture 8"/>
            <p:cNvPicPr>
              <a:picLocks noChangeAspect="1" noChangeArrowheads="1"/>
            </p:cNvPicPr>
            <p:nvPr/>
          </p:nvPicPr>
          <p:blipFill>
            <a:blip r:embed="rId4" cstate="print"/>
            <a:srcRect/>
            <a:stretch>
              <a:fillRect/>
            </a:stretch>
          </p:blipFill>
          <p:spPr bwMode="auto">
            <a:xfrm>
              <a:off x="39" y="2777"/>
              <a:ext cx="2146" cy="1290"/>
            </a:xfrm>
            <a:prstGeom prst="rect">
              <a:avLst/>
            </a:prstGeom>
            <a:noFill/>
            <a:ln w="9525">
              <a:noFill/>
              <a:miter lim="800000"/>
              <a:headEnd/>
              <a:tailEnd/>
            </a:ln>
          </p:spPr>
        </p:pic>
        <p:pic>
          <p:nvPicPr>
            <p:cNvPr id="37928" name="Picture 9"/>
            <p:cNvPicPr>
              <a:picLocks noChangeAspect="1" noChangeArrowheads="1"/>
            </p:cNvPicPr>
            <p:nvPr/>
          </p:nvPicPr>
          <p:blipFill>
            <a:blip r:embed="rId5" cstate="print"/>
            <a:srcRect/>
            <a:stretch>
              <a:fillRect/>
            </a:stretch>
          </p:blipFill>
          <p:spPr bwMode="auto">
            <a:xfrm>
              <a:off x="3578" y="906"/>
              <a:ext cx="2147" cy="1290"/>
            </a:xfrm>
            <a:prstGeom prst="rect">
              <a:avLst/>
            </a:prstGeom>
            <a:noFill/>
            <a:ln w="9525">
              <a:noFill/>
              <a:miter lim="800000"/>
              <a:headEnd/>
              <a:tailEnd/>
            </a:ln>
          </p:spPr>
        </p:pic>
        <p:pic>
          <p:nvPicPr>
            <p:cNvPr id="37929" name="Picture 10"/>
            <p:cNvPicPr>
              <a:picLocks noChangeAspect="1" noChangeArrowheads="1"/>
            </p:cNvPicPr>
            <p:nvPr/>
          </p:nvPicPr>
          <p:blipFill>
            <a:blip r:embed="rId6" cstate="print"/>
            <a:srcRect/>
            <a:stretch>
              <a:fillRect/>
            </a:stretch>
          </p:blipFill>
          <p:spPr bwMode="auto">
            <a:xfrm>
              <a:off x="3568" y="2777"/>
              <a:ext cx="2146" cy="1290"/>
            </a:xfrm>
            <a:prstGeom prst="rect">
              <a:avLst/>
            </a:prstGeom>
            <a:noFill/>
            <a:ln w="9525">
              <a:noFill/>
              <a:miter lim="800000"/>
              <a:headEnd/>
              <a:tailEnd/>
            </a:ln>
          </p:spPr>
        </p:pic>
        <p:pic>
          <p:nvPicPr>
            <p:cNvPr id="37930" name="Picture 11"/>
            <p:cNvPicPr>
              <a:picLocks noChangeAspect="1" noChangeArrowheads="1"/>
            </p:cNvPicPr>
            <p:nvPr/>
          </p:nvPicPr>
          <p:blipFill>
            <a:blip r:embed="rId7" cstate="print"/>
            <a:srcRect/>
            <a:stretch>
              <a:fillRect/>
            </a:stretch>
          </p:blipFill>
          <p:spPr bwMode="auto">
            <a:xfrm>
              <a:off x="39" y="1142"/>
              <a:ext cx="2146" cy="1290"/>
            </a:xfrm>
            <a:prstGeom prst="rect">
              <a:avLst/>
            </a:prstGeom>
            <a:noFill/>
            <a:ln w="9525">
              <a:noFill/>
              <a:miter lim="800000"/>
              <a:headEnd/>
              <a:tailEnd/>
            </a:ln>
          </p:spPr>
        </p:pic>
        <p:sp>
          <p:nvSpPr>
            <p:cNvPr id="37931" name="Textfeld 31"/>
            <p:cNvSpPr txBox="1">
              <a:spLocks noChangeArrowheads="1"/>
            </p:cNvSpPr>
            <p:nvPr/>
          </p:nvSpPr>
          <p:spPr bwMode="auto">
            <a:xfrm>
              <a:off x="39" y="2565"/>
              <a:ext cx="712" cy="212"/>
            </a:xfrm>
            <a:prstGeom prst="rect">
              <a:avLst/>
            </a:prstGeom>
            <a:noFill/>
            <a:ln w="9525">
              <a:noFill/>
              <a:miter lim="800000"/>
              <a:headEnd/>
              <a:tailEnd/>
            </a:ln>
          </p:spPr>
          <p:txBody>
            <a:bodyPr wrap="none">
              <a:spAutoFit/>
            </a:bodyPr>
            <a:lstStyle/>
            <a:p>
              <a:r>
                <a:rPr lang="en-US" sz="1600">
                  <a:solidFill>
                    <a:schemeClr val="accent2"/>
                  </a:solidFill>
                  <a:latin typeface="Calibri" pitchFamily="34" charset="0"/>
                </a:rPr>
                <a:t>Room door</a:t>
              </a:r>
            </a:p>
          </p:txBody>
        </p:sp>
        <p:sp>
          <p:nvSpPr>
            <p:cNvPr id="37932" name="Textfeld 88"/>
            <p:cNvSpPr txBox="1">
              <a:spLocks noChangeArrowheads="1"/>
            </p:cNvSpPr>
            <p:nvPr/>
          </p:nvSpPr>
          <p:spPr bwMode="auto">
            <a:xfrm>
              <a:off x="39" y="928"/>
              <a:ext cx="594" cy="213"/>
            </a:xfrm>
            <a:prstGeom prst="rect">
              <a:avLst/>
            </a:prstGeom>
            <a:noFill/>
            <a:ln w="9525">
              <a:noFill/>
              <a:miter lim="800000"/>
              <a:headEnd/>
              <a:tailEnd/>
            </a:ln>
          </p:spPr>
          <p:txBody>
            <a:bodyPr wrap="none">
              <a:spAutoFit/>
            </a:bodyPr>
            <a:lstStyle/>
            <a:p>
              <a:r>
                <a:rPr lang="en-US" sz="1600">
                  <a:solidFill>
                    <a:schemeClr val="accent2"/>
                  </a:solidFill>
                  <a:latin typeface="Calibri" pitchFamily="34" charset="0"/>
                </a:rPr>
                <a:t>Staircase</a:t>
              </a:r>
            </a:p>
          </p:txBody>
        </p:sp>
        <p:sp>
          <p:nvSpPr>
            <p:cNvPr id="37933" name="Textfeld 89"/>
            <p:cNvSpPr txBox="1">
              <a:spLocks noChangeArrowheads="1"/>
            </p:cNvSpPr>
            <p:nvPr/>
          </p:nvSpPr>
          <p:spPr bwMode="auto">
            <a:xfrm>
              <a:off x="4686" y="2565"/>
              <a:ext cx="823" cy="212"/>
            </a:xfrm>
            <a:prstGeom prst="rect">
              <a:avLst/>
            </a:prstGeom>
            <a:noFill/>
            <a:ln w="9525">
              <a:noFill/>
              <a:miter lim="800000"/>
              <a:headEnd/>
              <a:tailEnd/>
            </a:ln>
          </p:spPr>
          <p:txBody>
            <a:bodyPr wrap="none">
              <a:spAutoFit/>
            </a:bodyPr>
            <a:lstStyle/>
            <a:p>
              <a:r>
                <a:rPr lang="en-US" sz="1600">
                  <a:solidFill>
                    <a:schemeClr val="accent2"/>
                  </a:solidFill>
                  <a:latin typeface="Calibri" pitchFamily="34" charset="0"/>
                </a:rPr>
                <a:t>Linac console</a:t>
              </a:r>
            </a:p>
          </p:txBody>
        </p:sp>
        <p:sp>
          <p:nvSpPr>
            <p:cNvPr id="37934" name="Textfeld 90"/>
            <p:cNvSpPr txBox="1">
              <a:spLocks noChangeArrowheads="1"/>
            </p:cNvSpPr>
            <p:nvPr/>
          </p:nvSpPr>
          <p:spPr bwMode="auto">
            <a:xfrm>
              <a:off x="4692" y="690"/>
              <a:ext cx="1008" cy="212"/>
            </a:xfrm>
            <a:prstGeom prst="rect">
              <a:avLst/>
            </a:prstGeom>
            <a:noFill/>
            <a:ln w="9525">
              <a:noFill/>
              <a:miter lim="800000"/>
              <a:headEnd/>
              <a:tailEnd/>
            </a:ln>
          </p:spPr>
          <p:txBody>
            <a:bodyPr wrap="none">
              <a:spAutoFit/>
            </a:bodyPr>
            <a:lstStyle/>
            <a:p>
              <a:r>
                <a:rPr lang="en-US" sz="1600">
                  <a:solidFill>
                    <a:schemeClr val="accent2"/>
                  </a:solidFill>
                  <a:latin typeface="Calibri" pitchFamily="34" charset="0"/>
                </a:rPr>
                <a:t>Changing cubilce</a:t>
              </a:r>
            </a:p>
          </p:txBody>
        </p:sp>
        <p:sp>
          <p:nvSpPr>
            <p:cNvPr id="37935" name="Rectangle 50"/>
            <p:cNvSpPr>
              <a:spLocks noChangeArrowheads="1"/>
            </p:cNvSpPr>
            <p:nvPr/>
          </p:nvSpPr>
          <p:spPr bwMode="auto">
            <a:xfrm>
              <a:off x="1212" y="1236"/>
              <a:ext cx="456" cy="72"/>
            </a:xfrm>
            <a:prstGeom prst="rect">
              <a:avLst/>
            </a:prstGeom>
            <a:solidFill>
              <a:schemeClr val="bg1"/>
            </a:solidFill>
            <a:ln w="9525">
              <a:solidFill>
                <a:schemeClr val="bg1"/>
              </a:solidFill>
              <a:miter lim="800000"/>
              <a:headEnd/>
              <a:tailEnd/>
            </a:ln>
          </p:spPr>
          <p:txBody>
            <a:bodyPr wrap="none" anchor="ctr"/>
            <a:lstStyle/>
            <a:p>
              <a:endParaRPr lang="de-DE"/>
            </a:p>
          </p:txBody>
        </p:sp>
        <p:sp>
          <p:nvSpPr>
            <p:cNvPr id="37936" name="Rectangle 51"/>
            <p:cNvSpPr>
              <a:spLocks noChangeArrowheads="1"/>
            </p:cNvSpPr>
            <p:nvPr/>
          </p:nvSpPr>
          <p:spPr bwMode="auto">
            <a:xfrm>
              <a:off x="1247" y="2867"/>
              <a:ext cx="456" cy="72"/>
            </a:xfrm>
            <a:prstGeom prst="rect">
              <a:avLst/>
            </a:prstGeom>
            <a:solidFill>
              <a:schemeClr val="bg1"/>
            </a:solidFill>
            <a:ln w="9525">
              <a:solidFill>
                <a:schemeClr val="bg1"/>
              </a:solidFill>
              <a:miter lim="800000"/>
              <a:headEnd/>
              <a:tailEnd/>
            </a:ln>
          </p:spPr>
          <p:txBody>
            <a:bodyPr wrap="none" anchor="ctr"/>
            <a:lstStyle/>
            <a:p>
              <a:endParaRPr lang="de-DE"/>
            </a:p>
          </p:txBody>
        </p:sp>
        <p:sp>
          <p:nvSpPr>
            <p:cNvPr id="37938" name="Rectangle 53"/>
            <p:cNvSpPr>
              <a:spLocks noChangeArrowheads="1"/>
            </p:cNvSpPr>
            <p:nvPr/>
          </p:nvSpPr>
          <p:spPr bwMode="auto">
            <a:xfrm>
              <a:off x="4828" y="994"/>
              <a:ext cx="456" cy="88"/>
            </a:xfrm>
            <a:prstGeom prst="rect">
              <a:avLst/>
            </a:prstGeom>
            <a:solidFill>
              <a:schemeClr val="bg1"/>
            </a:solidFill>
            <a:ln w="9525">
              <a:solidFill>
                <a:schemeClr val="bg1"/>
              </a:solidFill>
              <a:miter lim="800000"/>
              <a:headEnd/>
              <a:tailEnd/>
            </a:ln>
          </p:spPr>
          <p:txBody>
            <a:bodyPr wrap="none" anchor="ctr"/>
            <a:lstStyle/>
            <a:p>
              <a:endParaRPr lang="de-DE"/>
            </a:p>
          </p:txBody>
        </p:sp>
      </p:grpSp>
      <p:sp>
        <p:nvSpPr>
          <p:cNvPr id="57" name="Rechteck 56"/>
          <p:cNvSpPr/>
          <p:nvPr/>
        </p:nvSpPr>
        <p:spPr>
          <a:xfrm>
            <a:off x="3687248" y="6123609"/>
            <a:ext cx="1733873" cy="276999"/>
          </a:xfrm>
          <a:prstGeom prst="rect">
            <a:avLst/>
          </a:prstGeom>
        </p:spPr>
        <p:txBody>
          <a:bodyPr wrap="none">
            <a:spAutoFit/>
          </a:bodyPr>
          <a:lstStyle/>
          <a:p>
            <a:pPr>
              <a:spcBef>
                <a:spcPct val="50000"/>
              </a:spcBef>
              <a:defRPr/>
            </a:pPr>
            <a:r>
              <a:rPr lang="de-AT" i="1" dirty="0" smtClean="0">
                <a:solidFill>
                  <a:srgbClr val="0C529D"/>
                </a:solidFill>
              </a:rPr>
              <a:t>Jank et al ZMP (2013)</a:t>
            </a:r>
            <a:endParaRPr lang="de-AT" i="1" dirty="0">
              <a:solidFill>
                <a:srgbClr val="0C529D"/>
              </a:solidFill>
            </a:endParaRPr>
          </a:p>
        </p:txBody>
      </p:sp>
      <p:sp>
        <p:nvSpPr>
          <p:cNvPr id="58" name="Rectangle 53"/>
          <p:cNvSpPr>
            <a:spLocks noChangeArrowheads="1"/>
          </p:cNvSpPr>
          <p:nvPr/>
        </p:nvSpPr>
        <p:spPr bwMode="auto">
          <a:xfrm>
            <a:off x="7567825" y="4557004"/>
            <a:ext cx="723900" cy="139700"/>
          </a:xfrm>
          <a:prstGeom prst="rect">
            <a:avLst/>
          </a:prstGeom>
          <a:solidFill>
            <a:schemeClr val="bg1"/>
          </a:solidFill>
          <a:ln w="9525">
            <a:solidFill>
              <a:schemeClr val="bg1"/>
            </a:solidFill>
            <a:miter lim="800000"/>
            <a:headEnd/>
            <a:tailEnd/>
          </a:ln>
        </p:spPr>
        <p:txBody>
          <a:bodyPr wrap="none" anchor="ctr"/>
          <a:lstStyle/>
          <a:p>
            <a:endParaRPr lang="de-DE"/>
          </a:p>
        </p:txBody>
      </p:sp>
    </p:spTree>
    <p:extLst>
      <p:ext uri="{BB962C8B-B14F-4D97-AF65-F5344CB8AC3E}">
        <p14:creationId xmlns:p14="http://schemas.microsoft.com/office/powerpoint/2010/main" val="25413906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3"/>
          <p:cNvSpPr>
            <a:spLocks noGrp="1"/>
          </p:cNvSpPr>
          <p:nvPr>
            <p:ph type="sldNum" sz="quarter" idx="10"/>
          </p:nvPr>
        </p:nvSpPr>
        <p:spPr/>
        <p:txBody>
          <a:bodyPr/>
          <a:lstStyle/>
          <a:p>
            <a:pPr>
              <a:defRPr/>
            </a:pPr>
            <a:fld id="{8305F5FB-874F-4D8D-9906-F494C217C32C}" type="slidenum">
              <a:rPr lang="de-AT"/>
              <a:pPr>
                <a:defRPr/>
              </a:pPr>
              <a:t>23</a:t>
            </a:fld>
            <a:endParaRPr lang="de-AT"/>
          </a:p>
        </p:txBody>
      </p:sp>
      <p:pic>
        <p:nvPicPr>
          <p:cNvPr id="60418" name="Picture 6"/>
          <p:cNvPicPr>
            <a:picLocks noChangeAspect="1" noChangeArrowheads="1"/>
          </p:cNvPicPr>
          <p:nvPr/>
        </p:nvPicPr>
        <p:blipFill>
          <a:blip r:embed="rId2" cstate="print"/>
          <a:srcRect r="2494"/>
          <a:stretch>
            <a:fillRect/>
          </a:stretch>
        </p:blipFill>
        <p:spPr bwMode="auto">
          <a:xfrm>
            <a:off x="5291675" y="1489480"/>
            <a:ext cx="3744375" cy="1958975"/>
          </a:xfrm>
          <a:prstGeom prst="rect">
            <a:avLst/>
          </a:prstGeom>
          <a:noFill/>
          <a:ln w="12700">
            <a:noFill/>
            <a:miter lim="800000"/>
            <a:headEnd/>
            <a:tailEnd/>
          </a:ln>
        </p:spPr>
      </p:pic>
      <p:sp>
        <p:nvSpPr>
          <p:cNvPr id="60419" name="Titel 1"/>
          <p:cNvSpPr>
            <a:spLocks noGrp="1"/>
          </p:cNvSpPr>
          <p:nvPr>
            <p:ph type="title"/>
          </p:nvPr>
        </p:nvSpPr>
        <p:spPr/>
        <p:txBody>
          <a:bodyPr/>
          <a:lstStyle/>
          <a:p>
            <a:r>
              <a:rPr lang="en-GB" smtClean="0"/>
              <a:t>Summary &amp; Conclusions</a:t>
            </a:r>
            <a:endParaRPr lang="de-AT" smtClean="0"/>
          </a:p>
        </p:txBody>
      </p:sp>
      <p:sp>
        <p:nvSpPr>
          <p:cNvPr id="60420" name="Inhaltsplatzhalter 2"/>
          <p:cNvSpPr>
            <a:spLocks noGrp="1"/>
          </p:cNvSpPr>
          <p:nvPr>
            <p:ph idx="1"/>
          </p:nvPr>
        </p:nvSpPr>
        <p:spPr>
          <a:xfrm>
            <a:off x="203200" y="1076325"/>
            <a:ext cx="5354638" cy="5299075"/>
          </a:xfrm>
        </p:spPr>
        <p:txBody>
          <a:bodyPr/>
          <a:lstStyle/>
          <a:p>
            <a:r>
              <a:rPr lang="en-US" sz="2200" dirty="0" smtClean="0"/>
              <a:t>Convincing arguments of removing the </a:t>
            </a:r>
            <a:br>
              <a:rPr lang="en-US" sz="2200" dirty="0" smtClean="0"/>
            </a:br>
            <a:r>
              <a:rPr lang="en-US" sz="2200" dirty="0" smtClean="0"/>
              <a:t>FF for advanced treatment techniques (from C-arm </a:t>
            </a:r>
            <a:r>
              <a:rPr lang="en-US" sz="2200" dirty="0" err="1" smtClean="0"/>
              <a:t>linacs</a:t>
            </a:r>
            <a:r>
              <a:rPr lang="en-US" sz="2200" dirty="0" smtClean="0"/>
              <a:t>)</a:t>
            </a:r>
          </a:p>
          <a:p>
            <a:pPr lvl="1"/>
            <a:r>
              <a:rPr lang="en-US" sz="2000" dirty="0" smtClean="0"/>
              <a:t>dose rate, TPS modeling, peripheral </a:t>
            </a:r>
            <a:br>
              <a:rPr lang="en-US" sz="2000" dirty="0" smtClean="0"/>
            </a:br>
            <a:r>
              <a:rPr lang="en-US" sz="2000" dirty="0" smtClean="0"/>
              <a:t>dose, beam matching, …</a:t>
            </a:r>
          </a:p>
          <a:p>
            <a:r>
              <a:rPr lang="en-GB" sz="2200" dirty="0" smtClean="0"/>
              <a:t>Advanced RO techniques do not </a:t>
            </a:r>
            <a:br>
              <a:rPr lang="en-GB" sz="2200" dirty="0" smtClean="0"/>
            </a:br>
            <a:r>
              <a:rPr lang="en-GB" sz="2200" dirty="0" smtClean="0"/>
              <a:t>require flat dose profiles</a:t>
            </a:r>
          </a:p>
          <a:p>
            <a:pPr lvl="1"/>
            <a:r>
              <a:rPr sz="2000" dirty="0" smtClean="0"/>
              <a:t>S(B)RT &amp; IMRT are “prime applications”</a:t>
            </a:r>
          </a:p>
          <a:p>
            <a:r>
              <a:rPr lang="en-GB" sz="2200" dirty="0" smtClean="0"/>
              <a:t>State-of-the-art TPS can handle FFF beams</a:t>
            </a:r>
          </a:p>
          <a:p>
            <a:pPr lvl="1"/>
            <a:r>
              <a:rPr lang="en-US" sz="2000" dirty="0" smtClean="0"/>
              <a:t>Dose calculation accuracy comparable, </a:t>
            </a:r>
            <a:br>
              <a:rPr lang="en-US" sz="2000" dirty="0" smtClean="0"/>
            </a:br>
            <a:r>
              <a:rPr lang="en-US" sz="2000" dirty="0" smtClean="0"/>
              <a:t>if not better . . .</a:t>
            </a:r>
          </a:p>
        </p:txBody>
      </p:sp>
      <p:sp>
        <p:nvSpPr>
          <p:cNvPr id="8" name="Textfeld 7"/>
          <p:cNvSpPr txBox="1"/>
          <p:nvPr/>
        </p:nvSpPr>
        <p:spPr>
          <a:xfrm>
            <a:off x="5626481" y="3821518"/>
            <a:ext cx="3182668" cy="338554"/>
          </a:xfrm>
          <a:prstGeom prst="rect">
            <a:avLst/>
          </a:prstGeom>
          <a:noFill/>
        </p:spPr>
        <p:txBody>
          <a:bodyPr wrap="square">
            <a:spAutoFit/>
          </a:bodyPr>
          <a:lstStyle/>
          <a:p>
            <a:pPr>
              <a:defRPr/>
            </a:pPr>
            <a:r>
              <a:rPr lang="de-DE" sz="1600" b="0" dirty="0" smtClean="0">
                <a:solidFill>
                  <a:srgbClr val="0C529D"/>
                </a:solidFill>
                <a:latin typeface="+mn-lt"/>
              </a:rPr>
              <a:t>       VMAT FF                     VMAT FFF</a:t>
            </a:r>
            <a:endParaRPr lang="de-DE" sz="1600" b="0" dirty="0">
              <a:solidFill>
                <a:srgbClr val="0C529D"/>
              </a:solidFill>
              <a:latin typeface="+mn-lt"/>
            </a:endParaRPr>
          </a:p>
        </p:txBody>
      </p:sp>
      <p:pic>
        <p:nvPicPr>
          <p:cNvPr id="10" name="Picture 2" descr="F:\ESTRO 31\Georg\VMATFFCor1.png"/>
          <p:cNvPicPr>
            <a:picLocks noChangeAspect="1" noChangeArrowheads="1"/>
          </p:cNvPicPr>
          <p:nvPr/>
        </p:nvPicPr>
        <p:blipFill>
          <a:blip r:embed="rId3" cstate="print"/>
          <a:srcRect r="9407"/>
          <a:stretch>
            <a:fillRect/>
          </a:stretch>
        </p:blipFill>
        <p:spPr bwMode="auto">
          <a:xfrm>
            <a:off x="5579034" y="4127837"/>
            <a:ext cx="1723289" cy="1511111"/>
          </a:xfrm>
          <a:prstGeom prst="rect">
            <a:avLst/>
          </a:prstGeom>
          <a:ln>
            <a:noFill/>
          </a:ln>
          <a:effectLst>
            <a:softEdge rad="112500"/>
          </a:effectLst>
        </p:spPr>
      </p:pic>
      <p:pic>
        <p:nvPicPr>
          <p:cNvPr id="13" name="Picture 3" descr="F:\ESTRO 31\Georg\VMATFFFCor1.png"/>
          <p:cNvPicPr>
            <a:picLocks noChangeAspect="1" noChangeArrowheads="1"/>
          </p:cNvPicPr>
          <p:nvPr/>
        </p:nvPicPr>
        <p:blipFill>
          <a:blip r:embed="rId4" cstate="print"/>
          <a:srcRect r="10273"/>
          <a:stretch>
            <a:fillRect/>
          </a:stretch>
        </p:blipFill>
        <p:spPr bwMode="auto">
          <a:xfrm>
            <a:off x="7305099" y="4130610"/>
            <a:ext cx="1705217" cy="1511111"/>
          </a:xfrm>
          <a:prstGeom prst="rect">
            <a:avLst/>
          </a:prstGeom>
          <a:ln>
            <a:noFill/>
          </a:ln>
          <a:effectLst>
            <a:softEdge rad="112500"/>
          </a:effec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liennummernplatzhalter 3"/>
          <p:cNvSpPr>
            <a:spLocks noGrp="1"/>
          </p:cNvSpPr>
          <p:nvPr>
            <p:ph type="sldNum" sz="quarter" idx="10"/>
          </p:nvPr>
        </p:nvSpPr>
        <p:spPr/>
        <p:txBody>
          <a:bodyPr/>
          <a:lstStyle/>
          <a:p>
            <a:pPr>
              <a:defRPr/>
            </a:pPr>
            <a:fld id="{5D4E78F8-40B7-47F9-A208-85A4352FD6ED}" type="slidenum">
              <a:rPr lang="de-AT"/>
              <a:pPr>
                <a:defRPr/>
              </a:pPr>
              <a:t>24</a:t>
            </a:fld>
            <a:endParaRPr lang="de-AT"/>
          </a:p>
        </p:txBody>
      </p:sp>
      <p:sp>
        <p:nvSpPr>
          <p:cNvPr id="61442" name="Rectangle 2"/>
          <p:cNvSpPr>
            <a:spLocks noGrp="1" noChangeArrowheads="1"/>
          </p:cNvSpPr>
          <p:nvPr>
            <p:ph type="title"/>
          </p:nvPr>
        </p:nvSpPr>
        <p:spPr/>
        <p:txBody>
          <a:bodyPr/>
          <a:lstStyle/>
          <a:p>
            <a:r>
              <a:rPr lang="en-GB" smtClean="0"/>
              <a:t>Summary &amp; Conclusions</a:t>
            </a:r>
          </a:p>
        </p:txBody>
      </p:sp>
      <p:sp>
        <p:nvSpPr>
          <p:cNvPr id="61443" name="Rectangle 3"/>
          <p:cNvSpPr>
            <a:spLocks noGrp="1" noChangeArrowheads="1"/>
          </p:cNvSpPr>
          <p:nvPr>
            <p:ph idx="1"/>
          </p:nvPr>
        </p:nvSpPr>
        <p:spPr>
          <a:xfrm>
            <a:off x="209551" y="1170878"/>
            <a:ext cx="5555630" cy="5183447"/>
          </a:xfrm>
        </p:spPr>
        <p:txBody>
          <a:bodyPr>
            <a:normAutofit lnSpcReduction="10000"/>
          </a:bodyPr>
          <a:lstStyle/>
          <a:p>
            <a:pPr>
              <a:spcBef>
                <a:spcPts val="600"/>
              </a:spcBef>
              <a:spcAft>
                <a:spcPts val="600"/>
              </a:spcAft>
            </a:pPr>
            <a:r>
              <a:rPr lang="en-GB" sz="2200" dirty="0" smtClean="0"/>
              <a:t>Dedicated units without FF have been developed for “advanced“ RO</a:t>
            </a:r>
          </a:p>
          <a:p>
            <a:pPr lvl="1">
              <a:spcBef>
                <a:spcPts val="600"/>
              </a:spcBef>
              <a:spcAft>
                <a:spcPts val="600"/>
              </a:spcAft>
            </a:pPr>
            <a:r>
              <a:rPr sz="1800" dirty="0" smtClean="0"/>
              <a:t>Conventional C-arm </a:t>
            </a:r>
            <a:r>
              <a:rPr sz="1800" dirty="0" err="1" smtClean="0"/>
              <a:t>linacs</a:t>
            </a:r>
            <a:r>
              <a:rPr sz="1800" dirty="0"/>
              <a:t> </a:t>
            </a:r>
            <a:r>
              <a:rPr sz="1800" dirty="0" smtClean="0"/>
              <a:t>revisited &amp; new developments will follow…</a:t>
            </a:r>
          </a:p>
          <a:p>
            <a:r>
              <a:rPr lang="en-US" sz="2200" dirty="0" smtClean="0"/>
              <a:t>Efficient delivery gain only for hypo-fractionation</a:t>
            </a:r>
          </a:p>
          <a:p>
            <a:pPr lvl="1">
              <a:spcBef>
                <a:spcPts val="600"/>
              </a:spcBef>
              <a:spcAft>
                <a:spcPts val="600"/>
              </a:spcAft>
            </a:pPr>
            <a:r>
              <a:rPr lang="en-US" sz="1800" dirty="0"/>
              <a:t>Certainly new aspects </a:t>
            </a:r>
            <a:r>
              <a:rPr lang="en-US" sz="1800" dirty="0" err="1" smtClean="0"/>
              <a:t>w.r.t</a:t>
            </a:r>
            <a:r>
              <a:rPr lang="en-US" sz="1800" dirty="0" smtClean="0"/>
              <a:t> patient </a:t>
            </a:r>
            <a:r>
              <a:rPr lang="en-US" sz="1800" dirty="0"/>
              <a:t>comfort and intra-fraction motion</a:t>
            </a:r>
          </a:p>
          <a:p>
            <a:r>
              <a:rPr lang="en-US" sz="2200" dirty="0" smtClean="0"/>
              <a:t>Issues requiring follow up</a:t>
            </a:r>
            <a:endParaRPr lang="en-US" sz="2200" dirty="0"/>
          </a:p>
          <a:p>
            <a:pPr lvl="1">
              <a:spcBef>
                <a:spcPts val="600"/>
              </a:spcBef>
              <a:spcAft>
                <a:spcPts val="600"/>
              </a:spcAft>
            </a:pPr>
            <a:r>
              <a:rPr lang="en-US" sz="1800" dirty="0"/>
              <a:t>Standardization and QA, portal dosimetry, </a:t>
            </a:r>
            <a:r>
              <a:rPr lang="en-US" sz="1800" dirty="0" smtClean="0"/>
              <a:t/>
            </a:r>
            <a:br>
              <a:rPr lang="en-US" sz="1800" dirty="0" smtClean="0"/>
            </a:br>
            <a:r>
              <a:rPr lang="en-US" sz="1800" dirty="0" smtClean="0"/>
              <a:t>optimization</a:t>
            </a:r>
            <a:r>
              <a:rPr lang="en-US" sz="1800" dirty="0"/>
              <a:t>, MLC design &amp; leaf speed, </a:t>
            </a:r>
            <a:r>
              <a:rPr lang="en-US" sz="1800" dirty="0" smtClean="0"/>
              <a:t/>
            </a:r>
            <a:br>
              <a:rPr lang="en-US" sz="1800" dirty="0" smtClean="0"/>
            </a:br>
            <a:r>
              <a:rPr lang="en-US" sz="1800" dirty="0" smtClean="0"/>
              <a:t>radiobiology</a:t>
            </a:r>
            <a:r>
              <a:rPr lang="en-US" sz="1800" dirty="0"/>
              <a:t>, small field dosimetry, </a:t>
            </a:r>
            <a:r>
              <a:rPr lang="en-US" sz="1800" dirty="0" smtClean="0"/>
              <a:t>…</a:t>
            </a:r>
            <a:endParaRPr lang="en-GB" sz="1800" dirty="0"/>
          </a:p>
        </p:txBody>
      </p:sp>
      <p:pic>
        <p:nvPicPr>
          <p:cNvPr id="11" name="Grafik 10" descr="imagesCA9P3LG2.jpg"/>
          <p:cNvPicPr>
            <a:picLocks noChangeAspect="1"/>
          </p:cNvPicPr>
          <p:nvPr/>
        </p:nvPicPr>
        <p:blipFill>
          <a:blip r:embed="rId2" cstate="print"/>
          <a:stretch>
            <a:fillRect/>
          </a:stretch>
        </p:blipFill>
        <p:spPr>
          <a:xfrm>
            <a:off x="6245252" y="4418931"/>
            <a:ext cx="2459599" cy="1725390"/>
          </a:xfrm>
          <a:prstGeom prst="rect">
            <a:avLst/>
          </a:prstGeom>
          <a:ln>
            <a:noFill/>
          </a:ln>
          <a:effectLst>
            <a:softEdge rad="112500"/>
          </a:effectLst>
        </p:spPr>
      </p:pic>
      <p:pic>
        <p:nvPicPr>
          <p:cNvPr id="13"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l="6091" t="7722" r="9579"/>
          <a:stretch>
            <a:fillRect/>
          </a:stretch>
        </p:blipFill>
        <p:spPr bwMode="auto">
          <a:xfrm>
            <a:off x="6064557" y="1472620"/>
            <a:ext cx="2820988" cy="221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167220388"/>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 name="Grafik 20" descr="WL_1_Homepage.JPG"/>
          <p:cNvPicPr>
            <a:picLocks noChangeAspect="1"/>
          </p:cNvPicPr>
          <p:nvPr/>
        </p:nvPicPr>
        <p:blipFill>
          <a:blip r:embed="rId2" cstate="print">
            <a:lum bright="12000"/>
          </a:blip>
          <a:srcRect l="2722" r="3314"/>
          <a:stretch>
            <a:fillRect/>
          </a:stretch>
        </p:blipFill>
        <p:spPr bwMode="auto">
          <a:xfrm>
            <a:off x="4979888" y="2248400"/>
            <a:ext cx="1113871" cy="904843"/>
          </a:xfrm>
          <a:prstGeom prst="rect">
            <a:avLst/>
          </a:prstGeom>
          <a:ln>
            <a:solidFill>
              <a:srgbClr val="0C529D"/>
            </a:solidFill>
          </a:ln>
          <a:effectLst>
            <a:outerShdw blurRad="292100" dist="139700" dir="2700000" algn="tl" rotWithShape="0">
              <a:srgbClr val="333333">
                <a:alpha val="65000"/>
              </a:srgbClr>
            </a:outerShdw>
            <a:softEdge rad="31750"/>
          </a:effectLst>
        </p:spPr>
      </p:pic>
      <p:pic>
        <p:nvPicPr>
          <p:cNvPr id="96" name="Grafik 48" descr="WW.png"/>
          <p:cNvPicPr>
            <a:picLocks noChangeAspect="1"/>
          </p:cNvPicPr>
          <p:nvPr/>
        </p:nvPicPr>
        <p:blipFill>
          <a:blip r:embed="rId3" cstate="print"/>
          <a:stretch>
            <a:fillRect/>
          </a:stretch>
        </p:blipFill>
        <p:spPr>
          <a:xfrm>
            <a:off x="983332" y="3958095"/>
            <a:ext cx="705763" cy="893306"/>
          </a:xfrm>
          <a:prstGeom prst="rect">
            <a:avLst/>
          </a:prstGeom>
        </p:spPr>
      </p:pic>
      <p:sp>
        <p:nvSpPr>
          <p:cNvPr id="3" name="Foliennummernplatzhalter 2"/>
          <p:cNvSpPr>
            <a:spLocks noGrp="1"/>
          </p:cNvSpPr>
          <p:nvPr>
            <p:ph type="sldNum" sz="quarter" idx="4294967295"/>
          </p:nvPr>
        </p:nvSpPr>
        <p:spPr>
          <a:xfrm>
            <a:off x="8501090" y="6500834"/>
            <a:ext cx="561996" cy="357166"/>
          </a:xfrm>
          <a:prstGeom prst="rect">
            <a:avLst/>
          </a:prstGeom>
        </p:spPr>
        <p:txBody>
          <a:bodyPr/>
          <a:lstStyle/>
          <a:p>
            <a:fld id="{01DF8190-3BFF-42AC-BF15-DC395932EFA7}" type="slidenum">
              <a:rPr lang="de-DE" smtClean="0"/>
              <a:pPr/>
              <a:t>25</a:t>
            </a:fld>
            <a:endParaRPr lang="de-DE" dirty="0"/>
          </a:p>
        </p:txBody>
      </p:sp>
      <p:sp>
        <p:nvSpPr>
          <p:cNvPr id="23" name="Text Box 44"/>
          <p:cNvSpPr txBox="1">
            <a:spLocks noChangeArrowheads="1"/>
          </p:cNvSpPr>
          <p:nvPr/>
        </p:nvSpPr>
        <p:spPr bwMode="auto">
          <a:xfrm>
            <a:off x="393700" y="5028220"/>
            <a:ext cx="8585200" cy="369332"/>
          </a:xfrm>
          <a:prstGeom prst="rect">
            <a:avLst/>
          </a:prstGeom>
          <a:noFill/>
          <a:ln w="9525">
            <a:noFill/>
            <a:miter lim="800000"/>
            <a:headEnd/>
            <a:tailEnd/>
          </a:ln>
        </p:spPr>
        <p:txBody>
          <a:bodyPr wrap="square">
            <a:spAutoFit/>
          </a:bodyPr>
          <a:lstStyle/>
          <a:p>
            <a:r>
              <a:rPr lang="de-AT" sz="1800" dirty="0" smtClean="0">
                <a:solidFill>
                  <a:srgbClr val="FF0000"/>
                </a:solidFill>
                <a:latin typeface="Calibri" pitchFamily="34" charset="0"/>
              </a:rPr>
              <a:t>FFF </a:t>
            </a:r>
            <a:r>
              <a:rPr lang="de-AT" sz="1800" dirty="0" err="1" smtClean="0">
                <a:solidFill>
                  <a:srgbClr val="FF0000"/>
                </a:solidFill>
                <a:latin typeface="Calibri" pitchFamily="34" charset="0"/>
              </a:rPr>
              <a:t>team</a:t>
            </a:r>
            <a:r>
              <a:rPr lang="de-AT" sz="1800" dirty="0" smtClean="0">
                <a:solidFill>
                  <a:srgbClr val="FF0000"/>
                </a:solidFill>
                <a:latin typeface="Calibri" pitchFamily="34" charset="0"/>
              </a:rPr>
              <a:t>: Gabi </a:t>
            </a:r>
            <a:r>
              <a:rPr lang="de-AT" sz="1800" dirty="0" err="1" smtClean="0">
                <a:solidFill>
                  <a:srgbClr val="FF0000"/>
                </a:solidFill>
                <a:latin typeface="Calibri" pitchFamily="34" charset="0"/>
              </a:rPr>
              <a:t>Kragl</a:t>
            </a:r>
            <a:r>
              <a:rPr lang="de-AT" sz="1800" dirty="0" smtClean="0">
                <a:solidFill>
                  <a:srgbClr val="FF0000"/>
                </a:solidFill>
                <a:latin typeface="Calibri" pitchFamily="34" charset="0"/>
              </a:rPr>
              <a:t>, Wolfgang Lechner, Franziska Baier, Julia Jank, Tilo </a:t>
            </a:r>
            <a:r>
              <a:rPr lang="de-AT" sz="1800" dirty="0" err="1" smtClean="0">
                <a:solidFill>
                  <a:srgbClr val="FF0000"/>
                </a:solidFill>
                <a:latin typeface="Calibri" pitchFamily="34" charset="0"/>
              </a:rPr>
              <a:t>Wiezorek</a:t>
            </a:r>
            <a:r>
              <a:rPr lang="de-AT" sz="1800" dirty="0" smtClean="0">
                <a:solidFill>
                  <a:srgbClr val="FF0000"/>
                </a:solidFill>
                <a:latin typeface="Calibri" pitchFamily="34" charset="0"/>
              </a:rPr>
              <a:t>, …</a:t>
            </a:r>
            <a:r>
              <a:rPr lang="de-AT" sz="1800" dirty="0">
                <a:solidFill>
                  <a:srgbClr val="FF0000"/>
                </a:solidFill>
                <a:latin typeface="Calibri" pitchFamily="34" charset="0"/>
              </a:rPr>
              <a:t>…</a:t>
            </a:r>
          </a:p>
        </p:txBody>
      </p:sp>
      <p:pic>
        <p:nvPicPr>
          <p:cNvPr id="78" name="Grafik 28" descr="DSCN3848.JPG"/>
          <p:cNvPicPr>
            <a:picLocks noChangeAspect="1"/>
          </p:cNvPicPr>
          <p:nvPr/>
        </p:nvPicPr>
        <p:blipFill>
          <a:blip r:embed="rId4" cstate="print"/>
          <a:stretch>
            <a:fillRect/>
          </a:stretch>
        </p:blipFill>
        <p:spPr>
          <a:xfrm flipH="1">
            <a:off x="4114800" y="3256760"/>
            <a:ext cx="700676" cy="885093"/>
          </a:xfrm>
          <a:prstGeom prst="rect">
            <a:avLst/>
          </a:prstGeom>
          <a:ln>
            <a:noFill/>
          </a:ln>
          <a:effectLst>
            <a:outerShdw blurRad="292100" dist="139700" dir="2700000" algn="tl" rotWithShape="0">
              <a:srgbClr val="333333">
                <a:alpha val="65000"/>
              </a:srgbClr>
            </a:outerShdw>
            <a:softEdge rad="31750"/>
          </a:effectLst>
        </p:spPr>
      </p:pic>
      <p:pic>
        <p:nvPicPr>
          <p:cNvPr id="79" name="Grafik 30" descr="Kopf_Pinker.jpg"/>
          <p:cNvPicPr>
            <a:picLocks noChangeAspect="1"/>
          </p:cNvPicPr>
          <p:nvPr/>
        </p:nvPicPr>
        <p:blipFill>
          <a:blip r:embed="rId5" cstate="print"/>
          <a:stretch>
            <a:fillRect/>
          </a:stretch>
        </p:blipFill>
        <p:spPr>
          <a:xfrm>
            <a:off x="7117448" y="3663769"/>
            <a:ext cx="718452" cy="957937"/>
          </a:xfrm>
          <a:prstGeom prst="rect">
            <a:avLst/>
          </a:prstGeom>
          <a:effectLst>
            <a:softEdge rad="31750"/>
          </a:effectLst>
        </p:spPr>
      </p:pic>
      <p:pic>
        <p:nvPicPr>
          <p:cNvPr id="80" name="Picture 21" descr="TH_HP"/>
          <p:cNvPicPr>
            <a:picLocks noChangeAspect="1" noChangeArrowheads="1"/>
          </p:cNvPicPr>
          <p:nvPr/>
        </p:nvPicPr>
        <p:blipFill>
          <a:blip r:embed="rId6" cstate="print"/>
          <a:srcRect t="5096" b="6485"/>
          <a:stretch>
            <a:fillRect/>
          </a:stretch>
        </p:blipFill>
        <p:spPr bwMode="auto">
          <a:xfrm>
            <a:off x="5599615" y="3117051"/>
            <a:ext cx="750095" cy="991789"/>
          </a:xfrm>
          <a:prstGeom prst="rect">
            <a:avLst/>
          </a:prstGeom>
          <a:ln>
            <a:noFill/>
          </a:ln>
          <a:effectLst>
            <a:outerShdw blurRad="292100" dist="139700" dir="2700000" algn="tl" rotWithShape="0">
              <a:srgbClr val="333333">
                <a:alpha val="65000"/>
              </a:srgbClr>
            </a:outerShdw>
            <a:softEdge rad="31750"/>
          </a:effectLst>
        </p:spPr>
      </p:pic>
      <p:pic>
        <p:nvPicPr>
          <p:cNvPr id="81" name="Grafik 10" descr="HuF_4_Homepage.JPG"/>
          <p:cNvPicPr>
            <a:picLocks noChangeAspect="1"/>
          </p:cNvPicPr>
          <p:nvPr/>
        </p:nvPicPr>
        <p:blipFill>
          <a:blip r:embed="rId7" cstate="print"/>
          <a:srcRect/>
          <a:stretch>
            <a:fillRect/>
          </a:stretch>
        </p:blipFill>
        <p:spPr bwMode="auto">
          <a:xfrm>
            <a:off x="2289202" y="2086865"/>
            <a:ext cx="1181379" cy="905411"/>
          </a:xfrm>
          <a:prstGeom prst="rect">
            <a:avLst/>
          </a:prstGeom>
          <a:ln w="57150" cmpd="sng">
            <a:solidFill>
              <a:srgbClr val="0C529D"/>
            </a:solidFill>
          </a:ln>
          <a:effectLst>
            <a:outerShdw blurRad="292100" dist="139700" dir="2700000" algn="tl" rotWithShape="0">
              <a:srgbClr val="333333">
                <a:alpha val="65000"/>
              </a:srgbClr>
            </a:outerShdw>
            <a:softEdge rad="31750"/>
          </a:effectLst>
        </p:spPr>
      </p:pic>
      <p:pic>
        <p:nvPicPr>
          <p:cNvPr id="82" name="Grafik 34" descr="BK_2_Homepage.JPG"/>
          <p:cNvPicPr>
            <a:picLocks noChangeAspect="1"/>
          </p:cNvPicPr>
          <p:nvPr/>
        </p:nvPicPr>
        <p:blipFill>
          <a:blip r:embed="rId8" cstate="print"/>
          <a:srcRect/>
          <a:stretch>
            <a:fillRect/>
          </a:stretch>
        </p:blipFill>
        <p:spPr bwMode="auto">
          <a:xfrm>
            <a:off x="974850" y="1274562"/>
            <a:ext cx="964404" cy="767952"/>
          </a:xfrm>
          <a:prstGeom prst="rect">
            <a:avLst/>
          </a:prstGeom>
          <a:ln w="57150" cmpd="sng">
            <a:solidFill>
              <a:srgbClr val="0C529D"/>
            </a:solidFill>
          </a:ln>
          <a:effectLst>
            <a:outerShdw blurRad="292100" dist="139700" dir="2700000" algn="tl" rotWithShape="0">
              <a:srgbClr val="333333">
                <a:alpha val="65000"/>
              </a:srgbClr>
            </a:outerShdw>
            <a:softEdge rad="31750"/>
          </a:effectLst>
        </p:spPr>
      </p:pic>
      <p:pic>
        <p:nvPicPr>
          <p:cNvPr id="83" name="Grafik 35" descr="EB_HP_scaled.JPG"/>
          <p:cNvPicPr>
            <a:picLocks noChangeAspect="1"/>
          </p:cNvPicPr>
          <p:nvPr/>
        </p:nvPicPr>
        <p:blipFill rotWithShape="1">
          <a:blip r:embed="rId9" cstate="print"/>
          <a:srcRect t="235" r="3160" b="-1"/>
          <a:stretch/>
        </p:blipFill>
        <p:spPr bwMode="auto">
          <a:xfrm>
            <a:off x="1288865" y="2081079"/>
            <a:ext cx="1021554" cy="869496"/>
          </a:xfrm>
          <a:prstGeom prst="rect">
            <a:avLst/>
          </a:prstGeom>
          <a:ln w="57150" cmpd="sng">
            <a:solidFill>
              <a:srgbClr val="0C529D"/>
            </a:solidFill>
          </a:ln>
          <a:effectLst>
            <a:outerShdw blurRad="292100" dist="139700" dir="2700000" algn="tl" rotWithShape="0">
              <a:srgbClr val="333333">
                <a:alpha val="65000"/>
              </a:srgbClr>
            </a:outerShdw>
            <a:softEdge rad="31750"/>
          </a:effectLst>
        </p:spPr>
      </p:pic>
      <p:pic>
        <p:nvPicPr>
          <p:cNvPr id="84" name="Grafik 11" descr="MM_4_Homepage.JPG"/>
          <p:cNvPicPr>
            <a:picLocks noChangeAspect="1"/>
          </p:cNvPicPr>
          <p:nvPr/>
        </p:nvPicPr>
        <p:blipFill>
          <a:blip r:embed="rId10" cstate="print"/>
          <a:srcRect l="5769"/>
          <a:stretch>
            <a:fillRect/>
          </a:stretch>
        </p:blipFill>
        <p:spPr bwMode="auto">
          <a:xfrm>
            <a:off x="544863" y="3122588"/>
            <a:ext cx="1007268" cy="856062"/>
          </a:xfrm>
          <a:prstGeom prst="rect">
            <a:avLst/>
          </a:prstGeom>
          <a:ln>
            <a:noFill/>
          </a:ln>
          <a:effectLst>
            <a:outerShdw blurRad="292100" dist="139700" dir="2700000" algn="tl" rotWithShape="0">
              <a:srgbClr val="333333">
                <a:alpha val="65000"/>
              </a:srgbClr>
            </a:outerShdw>
            <a:softEdge rad="31750"/>
          </a:effectLst>
        </p:spPr>
      </p:pic>
      <p:pic>
        <p:nvPicPr>
          <p:cNvPr id="85" name="Grafik 12" descr="MS_2_Homepage.JPG"/>
          <p:cNvPicPr>
            <a:picLocks noChangeAspect="1"/>
          </p:cNvPicPr>
          <p:nvPr/>
        </p:nvPicPr>
        <p:blipFill>
          <a:blip r:embed="rId11" cstate="print"/>
          <a:srcRect l="6425"/>
          <a:stretch>
            <a:fillRect/>
          </a:stretch>
        </p:blipFill>
        <p:spPr bwMode="auto">
          <a:xfrm>
            <a:off x="1688858" y="4019370"/>
            <a:ext cx="988219" cy="876300"/>
          </a:xfrm>
          <a:prstGeom prst="rect">
            <a:avLst/>
          </a:prstGeom>
          <a:ln>
            <a:noFill/>
          </a:ln>
          <a:effectLst>
            <a:outerShdw blurRad="292100" dist="139700" dir="2700000" algn="tl" rotWithShape="0">
              <a:srgbClr val="333333">
                <a:alpha val="65000"/>
              </a:srgbClr>
            </a:outerShdw>
            <a:softEdge rad="31750"/>
          </a:effectLst>
        </p:spPr>
      </p:pic>
      <p:pic>
        <p:nvPicPr>
          <p:cNvPr id="86" name="Grafik 15" descr="RP_Homepage.jpg"/>
          <p:cNvPicPr>
            <a:picLocks noChangeAspect="1"/>
          </p:cNvPicPr>
          <p:nvPr/>
        </p:nvPicPr>
        <p:blipFill>
          <a:blip r:embed="rId12" cstate="print"/>
          <a:srcRect/>
          <a:stretch>
            <a:fillRect/>
          </a:stretch>
        </p:blipFill>
        <p:spPr bwMode="auto">
          <a:xfrm>
            <a:off x="6323734" y="3104982"/>
            <a:ext cx="889865" cy="1023488"/>
          </a:xfrm>
          <a:prstGeom prst="rect">
            <a:avLst/>
          </a:prstGeom>
          <a:ln>
            <a:noFill/>
          </a:ln>
          <a:effectLst>
            <a:outerShdw blurRad="292100" dist="139700" dir="2700000" algn="tl" rotWithShape="0">
              <a:srgbClr val="333333">
                <a:alpha val="65000"/>
              </a:srgbClr>
            </a:outerShdw>
            <a:softEdge rad="31750"/>
          </a:effectLst>
        </p:spPr>
      </p:pic>
      <p:pic>
        <p:nvPicPr>
          <p:cNvPr id="87" name="Grafik 18" descr="WB_8_Homepage_300x230.JPG"/>
          <p:cNvPicPr>
            <a:picLocks noChangeAspect="1"/>
          </p:cNvPicPr>
          <p:nvPr/>
        </p:nvPicPr>
        <p:blipFill>
          <a:blip r:embed="rId13" cstate="print"/>
          <a:srcRect/>
          <a:stretch>
            <a:fillRect/>
          </a:stretch>
        </p:blipFill>
        <p:spPr bwMode="auto">
          <a:xfrm>
            <a:off x="2378231" y="3174755"/>
            <a:ext cx="1067990" cy="817963"/>
          </a:xfrm>
          <a:prstGeom prst="rect">
            <a:avLst/>
          </a:prstGeom>
          <a:ln>
            <a:noFill/>
          </a:ln>
          <a:effectLst>
            <a:outerShdw blurRad="292100" dist="139700" dir="2700000" algn="tl" rotWithShape="0">
              <a:srgbClr val="333333">
                <a:alpha val="65000"/>
              </a:srgbClr>
            </a:outerShdw>
            <a:softEdge rad="31750"/>
          </a:effectLst>
        </p:spPr>
      </p:pic>
      <p:pic>
        <p:nvPicPr>
          <p:cNvPr id="88" name="Grafik 19" descr="DoerrW300x240.JPG"/>
          <p:cNvPicPr>
            <a:picLocks noChangeAspect="1"/>
          </p:cNvPicPr>
          <p:nvPr/>
        </p:nvPicPr>
        <p:blipFill>
          <a:blip r:embed="rId14" cstate="print"/>
          <a:srcRect l="6699" t="2992" r="6699" b="4259"/>
          <a:stretch>
            <a:fillRect/>
          </a:stretch>
        </p:blipFill>
        <p:spPr bwMode="auto">
          <a:xfrm>
            <a:off x="1487512" y="3246283"/>
            <a:ext cx="944164" cy="809625"/>
          </a:xfrm>
          <a:prstGeom prst="rect">
            <a:avLst/>
          </a:prstGeom>
          <a:ln>
            <a:noFill/>
          </a:ln>
          <a:effectLst>
            <a:outerShdw blurRad="292100" dist="139700" dir="2700000" algn="tl" rotWithShape="0">
              <a:srgbClr val="333333">
                <a:alpha val="65000"/>
              </a:srgbClr>
            </a:outerShdw>
            <a:softEdge rad="31750"/>
          </a:effectLst>
        </p:spPr>
      </p:pic>
      <p:pic>
        <p:nvPicPr>
          <p:cNvPr id="89" name="Grafik 13" descr="PA_Homepage.jpg"/>
          <p:cNvPicPr>
            <a:picLocks noChangeAspect="1"/>
          </p:cNvPicPr>
          <p:nvPr/>
        </p:nvPicPr>
        <p:blipFill>
          <a:blip r:embed="rId15" cstate="print"/>
          <a:srcRect/>
          <a:stretch>
            <a:fillRect/>
          </a:stretch>
        </p:blipFill>
        <p:spPr bwMode="auto">
          <a:xfrm>
            <a:off x="2700042" y="1304648"/>
            <a:ext cx="1112710" cy="871838"/>
          </a:xfrm>
          <a:prstGeom prst="rect">
            <a:avLst/>
          </a:prstGeom>
          <a:ln w="57150" cmpd="sng">
            <a:solidFill>
              <a:srgbClr val="0C529D"/>
            </a:solidFill>
          </a:ln>
          <a:effectLst>
            <a:outerShdw blurRad="292100" dist="139700" dir="2700000" algn="tl" rotWithShape="0">
              <a:srgbClr val="333333">
                <a:alpha val="65000"/>
              </a:srgbClr>
            </a:outerShdw>
            <a:softEdge rad="31750"/>
          </a:effectLst>
        </p:spPr>
      </p:pic>
      <p:pic>
        <p:nvPicPr>
          <p:cNvPr id="90" name="Picture 22" descr="Petra Georg"/>
          <p:cNvPicPr>
            <a:picLocks noChangeAspect="1" noChangeArrowheads="1"/>
          </p:cNvPicPr>
          <p:nvPr/>
        </p:nvPicPr>
        <p:blipFill>
          <a:blip r:embed="rId16" cstate="print">
            <a:lum bright="12000"/>
          </a:blip>
          <a:srcRect t="4465"/>
          <a:stretch>
            <a:fillRect/>
          </a:stretch>
        </p:blipFill>
        <p:spPr bwMode="auto">
          <a:xfrm>
            <a:off x="3371678" y="3180549"/>
            <a:ext cx="768521" cy="978817"/>
          </a:xfrm>
          <a:prstGeom prst="rect">
            <a:avLst/>
          </a:prstGeom>
          <a:ln>
            <a:solidFill>
              <a:srgbClr val="0C529D"/>
            </a:solidFill>
          </a:ln>
          <a:effectLst>
            <a:outerShdw blurRad="292100" dist="139700" dir="2700000" algn="tl" rotWithShape="0">
              <a:srgbClr val="333333">
                <a:alpha val="65000"/>
              </a:srgbClr>
            </a:outerShdw>
            <a:softEdge rad="31750"/>
          </a:effectLst>
        </p:spPr>
      </p:pic>
      <p:pic>
        <p:nvPicPr>
          <p:cNvPr id="91" name="Picture 43" descr="Goldner Gregor"/>
          <p:cNvPicPr>
            <a:picLocks noChangeAspect="1" noChangeArrowheads="1"/>
          </p:cNvPicPr>
          <p:nvPr/>
        </p:nvPicPr>
        <p:blipFill>
          <a:blip r:embed="rId17" cstate="print"/>
          <a:srcRect/>
          <a:stretch>
            <a:fillRect/>
          </a:stretch>
        </p:blipFill>
        <p:spPr bwMode="auto">
          <a:xfrm>
            <a:off x="4797778" y="3104356"/>
            <a:ext cx="917969" cy="842961"/>
          </a:xfrm>
          <a:prstGeom prst="rect">
            <a:avLst/>
          </a:prstGeom>
          <a:ln>
            <a:noFill/>
          </a:ln>
          <a:effectLst>
            <a:outerShdw blurRad="292100" dist="139700" dir="2700000" algn="tl" rotWithShape="0">
              <a:srgbClr val="333333">
                <a:alpha val="65000"/>
              </a:srgbClr>
            </a:outerShdw>
            <a:softEdge rad="31750"/>
          </a:effectLst>
        </p:spPr>
      </p:pic>
      <p:pic>
        <p:nvPicPr>
          <p:cNvPr id="92" name="Grafik 45" descr="P9220185.jpg"/>
          <p:cNvPicPr>
            <a:picLocks noChangeAspect="1"/>
          </p:cNvPicPr>
          <p:nvPr/>
        </p:nvPicPr>
        <p:blipFill>
          <a:blip r:embed="rId18" cstate="print"/>
          <a:srcRect t="9677" r="14516"/>
          <a:stretch>
            <a:fillRect/>
          </a:stretch>
        </p:blipFill>
        <p:spPr>
          <a:xfrm>
            <a:off x="5158935" y="3917783"/>
            <a:ext cx="641743" cy="904875"/>
          </a:xfrm>
          <a:prstGeom prst="rect">
            <a:avLst/>
          </a:prstGeom>
          <a:ln>
            <a:noFill/>
          </a:ln>
          <a:effectLst>
            <a:outerShdw blurRad="292100" dist="139700" dir="2700000" algn="tl" rotWithShape="0">
              <a:srgbClr val="333333">
                <a:alpha val="65000"/>
              </a:srgbClr>
            </a:outerShdw>
            <a:softEdge rad="31750"/>
          </a:effectLst>
        </p:spPr>
      </p:pic>
      <p:pic>
        <p:nvPicPr>
          <p:cNvPr id="93" name="Grafik 46" descr="KatyMoser.jpg"/>
          <p:cNvPicPr>
            <a:picLocks noChangeAspect="1"/>
          </p:cNvPicPr>
          <p:nvPr/>
        </p:nvPicPr>
        <p:blipFill>
          <a:blip r:embed="rId19" cstate="print"/>
          <a:stretch>
            <a:fillRect/>
          </a:stretch>
        </p:blipFill>
        <p:spPr>
          <a:xfrm>
            <a:off x="4896792" y="1396858"/>
            <a:ext cx="708830" cy="848203"/>
          </a:xfrm>
          <a:prstGeom prst="rect">
            <a:avLst/>
          </a:prstGeom>
          <a:ln w="57150" cmpd="sng">
            <a:solidFill>
              <a:srgbClr val="0C529D"/>
            </a:solidFill>
          </a:ln>
          <a:effectLst>
            <a:outerShdw blurRad="292100" dist="139700" dir="2700000" algn="tl" rotWithShape="0">
              <a:srgbClr val="333333">
                <a:alpha val="65000"/>
              </a:srgbClr>
            </a:outerShdw>
            <a:softEdge rad="31750"/>
          </a:effectLst>
        </p:spPr>
      </p:pic>
      <p:pic>
        <p:nvPicPr>
          <p:cNvPr id="94" name="Grafik 26" descr="IMG_1342_scaled.JPG"/>
          <p:cNvPicPr>
            <a:picLocks noChangeAspect="1"/>
          </p:cNvPicPr>
          <p:nvPr/>
        </p:nvPicPr>
        <p:blipFill>
          <a:blip r:embed="rId20" cstate="print"/>
          <a:stretch>
            <a:fillRect/>
          </a:stretch>
        </p:blipFill>
        <p:spPr>
          <a:xfrm>
            <a:off x="4246000" y="2247287"/>
            <a:ext cx="745761" cy="989949"/>
          </a:xfrm>
          <a:prstGeom prst="rect">
            <a:avLst/>
          </a:prstGeom>
          <a:ln w="57150" cmpd="sng">
            <a:solidFill>
              <a:srgbClr val="0C529D"/>
            </a:solidFill>
          </a:ln>
          <a:effectLst>
            <a:outerShdw blurRad="292100" dist="139700" dir="2700000" algn="tl" rotWithShape="0">
              <a:srgbClr val="333333">
                <a:alpha val="65000"/>
              </a:srgbClr>
            </a:outerShdw>
            <a:softEdge rad="31750"/>
          </a:effectLst>
        </p:spPr>
      </p:pic>
      <p:pic>
        <p:nvPicPr>
          <p:cNvPr id="95" name="Grafik 49" descr="IMG_1409_scaled.jpg"/>
          <p:cNvPicPr>
            <a:picLocks noChangeAspect="1"/>
          </p:cNvPicPr>
          <p:nvPr/>
        </p:nvPicPr>
        <p:blipFill>
          <a:blip r:embed="rId21" cstate="print"/>
          <a:stretch>
            <a:fillRect/>
          </a:stretch>
        </p:blipFill>
        <p:spPr>
          <a:xfrm flipH="1">
            <a:off x="3464889" y="2119171"/>
            <a:ext cx="730090" cy="1058107"/>
          </a:xfrm>
          <a:prstGeom prst="rect">
            <a:avLst/>
          </a:prstGeom>
          <a:ln w="57150" cmpd="sng">
            <a:solidFill>
              <a:srgbClr val="0C529D"/>
            </a:solidFill>
          </a:ln>
          <a:effectLst>
            <a:outerShdw blurRad="292100" dist="139700" dir="2700000" algn="tl" rotWithShape="0">
              <a:srgbClr val="333333">
                <a:alpha val="65000"/>
              </a:srgbClr>
            </a:outerShdw>
            <a:softEdge rad="31750"/>
          </a:effectLst>
        </p:spPr>
      </p:pic>
      <p:pic>
        <p:nvPicPr>
          <p:cNvPr id="97" name="Grafik 50" descr="ED_HP.jpg"/>
          <p:cNvPicPr>
            <a:picLocks noChangeAspect="1"/>
          </p:cNvPicPr>
          <p:nvPr/>
        </p:nvPicPr>
        <p:blipFill>
          <a:blip r:embed="rId22" cstate="print"/>
          <a:stretch>
            <a:fillRect/>
          </a:stretch>
        </p:blipFill>
        <p:spPr>
          <a:xfrm>
            <a:off x="6096760" y="2311894"/>
            <a:ext cx="903692" cy="813322"/>
          </a:xfrm>
          <a:prstGeom prst="rect">
            <a:avLst/>
          </a:prstGeom>
          <a:ln w="57150" cmpd="sng">
            <a:solidFill>
              <a:srgbClr val="0C529D"/>
            </a:solidFill>
          </a:ln>
          <a:effectLst>
            <a:outerShdw blurRad="292100" dist="139700" dir="2700000" algn="tl" rotWithShape="0">
              <a:srgbClr val="333333">
                <a:alpha val="65000"/>
              </a:srgbClr>
            </a:outerShdw>
            <a:softEdge rad="31750"/>
          </a:effectLst>
        </p:spPr>
      </p:pic>
      <p:pic>
        <p:nvPicPr>
          <p:cNvPr id="98" name="Grafik 51" descr="stephan_polanec_scaled.JPG"/>
          <p:cNvPicPr>
            <a:picLocks noChangeAspect="1"/>
          </p:cNvPicPr>
          <p:nvPr/>
        </p:nvPicPr>
        <p:blipFill>
          <a:blip r:embed="rId23" cstate="print"/>
          <a:stretch>
            <a:fillRect/>
          </a:stretch>
        </p:blipFill>
        <p:spPr>
          <a:xfrm>
            <a:off x="6254214" y="4091995"/>
            <a:ext cx="968217" cy="856503"/>
          </a:xfrm>
          <a:prstGeom prst="rect">
            <a:avLst/>
          </a:prstGeom>
        </p:spPr>
      </p:pic>
      <p:pic>
        <p:nvPicPr>
          <p:cNvPr id="99" name="Grafik 33" descr="Wilke - A 4534606.jpg"/>
          <p:cNvPicPr>
            <a:picLocks noChangeAspect="1"/>
          </p:cNvPicPr>
          <p:nvPr/>
        </p:nvPicPr>
        <p:blipFill>
          <a:blip r:embed="rId24" cstate="print"/>
          <a:srcRect l="12040"/>
          <a:stretch>
            <a:fillRect/>
          </a:stretch>
        </p:blipFill>
        <p:spPr>
          <a:xfrm>
            <a:off x="7065326" y="2589938"/>
            <a:ext cx="1150536" cy="944415"/>
          </a:xfrm>
          <a:prstGeom prst="rect">
            <a:avLst/>
          </a:prstGeom>
          <a:ln w="57150" cmpd="sng">
            <a:solidFill>
              <a:srgbClr val="C00000"/>
            </a:solidFill>
          </a:ln>
          <a:effectLst>
            <a:outerShdw blurRad="292100" dist="139700" dir="2700000" algn="tl" rotWithShape="0">
              <a:srgbClr val="333333">
                <a:alpha val="65000"/>
              </a:srgbClr>
            </a:outerShdw>
            <a:softEdge rad="31750"/>
          </a:effectLst>
        </p:spPr>
      </p:pic>
      <p:pic>
        <p:nvPicPr>
          <p:cNvPr id="100" name="Grafik 47" descr="DSC_51221.jpg"/>
          <p:cNvPicPr>
            <a:picLocks noChangeAspect="1"/>
          </p:cNvPicPr>
          <p:nvPr/>
        </p:nvPicPr>
        <p:blipFill>
          <a:blip r:embed="rId25" cstate="print"/>
          <a:stretch>
            <a:fillRect/>
          </a:stretch>
        </p:blipFill>
        <p:spPr>
          <a:xfrm>
            <a:off x="1860123" y="1201941"/>
            <a:ext cx="856127" cy="929158"/>
          </a:xfrm>
          <a:prstGeom prst="rect">
            <a:avLst/>
          </a:prstGeom>
          <a:ln w="57150" cmpd="sng">
            <a:solidFill>
              <a:srgbClr val="0C529D"/>
            </a:solidFill>
          </a:ln>
          <a:effectLst>
            <a:outerShdw blurRad="292100" dist="139700" dir="2700000" algn="tl" rotWithShape="0">
              <a:srgbClr val="333333">
                <a:alpha val="65000"/>
              </a:srgbClr>
            </a:outerShdw>
            <a:softEdge rad="31750"/>
          </a:effectLst>
        </p:spPr>
      </p:pic>
      <p:pic>
        <p:nvPicPr>
          <p:cNvPr id="101" name="Grafik 52" descr="Anna Exinger_Foto.jpg"/>
          <p:cNvPicPr>
            <a:picLocks noChangeAspect="1"/>
          </p:cNvPicPr>
          <p:nvPr/>
        </p:nvPicPr>
        <p:blipFill>
          <a:blip r:embed="rId26" cstate="print"/>
          <a:stretch>
            <a:fillRect/>
          </a:stretch>
        </p:blipFill>
        <p:spPr>
          <a:xfrm>
            <a:off x="6372588" y="1286157"/>
            <a:ext cx="742585" cy="994870"/>
          </a:xfrm>
          <a:prstGeom prst="rect">
            <a:avLst/>
          </a:prstGeom>
          <a:ln w="57150" cmpd="sng">
            <a:solidFill>
              <a:srgbClr val="0C529D"/>
            </a:solidFill>
          </a:ln>
          <a:effectLst>
            <a:outerShdw blurRad="292100" dist="139700" dir="2700000" algn="tl" rotWithShape="0">
              <a:srgbClr val="333333">
                <a:alpha val="65000"/>
              </a:srgbClr>
            </a:outerShdw>
            <a:softEdge rad="31750"/>
          </a:effectLst>
        </p:spPr>
      </p:pic>
      <p:pic>
        <p:nvPicPr>
          <p:cNvPr id="102" name="Grafik 53" descr="Passfoto Sylvia Gruber_HP.jpg"/>
          <p:cNvPicPr>
            <a:picLocks noChangeAspect="1"/>
          </p:cNvPicPr>
          <p:nvPr/>
        </p:nvPicPr>
        <p:blipFill>
          <a:blip r:embed="rId27" cstate="print"/>
          <a:stretch>
            <a:fillRect/>
          </a:stretch>
        </p:blipFill>
        <p:spPr>
          <a:xfrm>
            <a:off x="3785713" y="1324257"/>
            <a:ext cx="1113871" cy="924513"/>
          </a:xfrm>
          <a:prstGeom prst="rect">
            <a:avLst/>
          </a:prstGeom>
          <a:ln w="57150" cmpd="sng">
            <a:solidFill>
              <a:srgbClr val="0C529D"/>
            </a:solidFill>
          </a:ln>
          <a:effectLst>
            <a:outerShdw blurRad="292100" dist="139700" dir="2700000" algn="tl" rotWithShape="0">
              <a:srgbClr val="333333">
                <a:alpha val="65000"/>
              </a:srgbClr>
            </a:outerShdw>
            <a:softEdge rad="31750"/>
          </a:effectLst>
        </p:spPr>
      </p:pic>
      <p:pic>
        <p:nvPicPr>
          <p:cNvPr id="103" name="Grafik 17" descr="TS_8_Homepage_300x248.JPG"/>
          <p:cNvPicPr>
            <a:picLocks noChangeAspect="1"/>
          </p:cNvPicPr>
          <p:nvPr/>
        </p:nvPicPr>
        <p:blipFill>
          <a:blip r:embed="rId28" cstate="print"/>
          <a:srcRect/>
          <a:stretch>
            <a:fillRect/>
          </a:stretch>
        </p:blipFill>
        <p:spPr bwMode="auto">
          <a:xfrm>
            <a:off x="2638412" y="3955875"/>
            <a:ext cx="963213" cy="796526"/>
          </a:xfrm>
          <a:prstGeom prst="rect">
            <a:avLst/>
          </a:prstGeom>
          <a:ln>
            <a:noFill/>
          </a:ln>
          <a:effectLst>
            <a:outerShdw blurRad="292100" dist="139700" dir="2700000" algn="tl" rotWithShape="0">
              <a:srgbClr val="333333">
                <a:alpha val="65000"/>
              </a:srgbClr>
            </a:outerShdw>
            <a:softEdge rad="31750"/>
          </a:effectLst>
        </p:spPr>
      </p:pic>
      <p:pic>
        <p:nvPicPr>
          <p:cNvPr id="104" name="Grafik 54" descr="SandraNemecek.jpg"/>
          <p:cNvPicPr>
            <a:picLocks noChangeAspect="1"/>
          </p:cNvPicPr>
          <p:nvPr/>
        </p:nvPicPr>
        <p:blipFill>
          <a:blip r:embed="rId29" cstate="print"/>
          <a:stretch>
            <a:fillRect/>
          </a:stretch>
        </p:blipFill>
        <p:spPr>
          <a:xfrm>
            <a:off x="5619092" y="1387752"/>
            <a:ext cx="708951" cy="911350"/>
          </a:xfrm>
          <a:prstGeom prst="rect">
            <a:avLst/>
          </a:prstGeom>
          <a:ln w="57150" cmpd="sng">
            <a:solidFill>
              <a:srgbClr val="0C529D"/>
            </a:solidFill>
          </a:ln>
          <a:effectLst>
            <a:outerShdw blurRad="292100" dist="139700" dir="2700000" algn="tl" rotWithShape="0">
              <a:srgbClr val="333333">
                <a:alpha val="65000"/>
              </a:srgbClr>
            </a:outerShdw>
            <a:softEdge rad="31750"/>
          </a:effectLst>
        </p:spPr>
      </p:pic>
    </p:spTree>
    <p:extLst>
      <p:ext uri="{BB962C8B-B14F-4D97-AF65-F5344CB8AC3E}">
        <p14:creationId xmlns:p14="http://schemas.microsoft.com/office/powerpoint/2010/main" val="706042840"/>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el 1"/>
          <p:cNvSpPr>
            <a:spLocks noGrp="1"/>
          </p:cNvSpPr>
          <p:nvPr>
            <p:ph type="title"/>
          </p:nvPr>
        </p:nvSpPr>
        <p:spPr/>
        <p:txBody>
          <a:bodyPr/>
          <a:lstStyle/>
          <a:p>
            <a:r>
              <a:rPr lang="en-US">
                <a:latin typeface="Calibri" charset="0"/>
              </a:rPr>
              <a:t>Supplementary Material</a:t>
            </a:r>
          </a:p>
        </p:txBody>
      </p:sp>
      <p:sp>
        <p:nvSpPr>
          <p:cNvPr id="51202" name="Foliennummernplatzhalt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b="1">
                <a:solidFill>
                  <a:schemeClr val="tx1"/>
                </a:solidFill>
                <a:latin typeface="Arial" charset="0"/>
                <a:ea typeface="ＭＳ Ｐゴシック" charset="0"/>
                <a:cs typeface="ＭＳ Ｐゴシック" charset="0"/>
              </a:defRPr>
            </a:lvl1pPr>
            <a:lvl2pPr marL="742950" indent="-285750" eaLnBrk="0" hangingPunct="0">
              <a:defRPr sz="1200" b="1">
                <a:solidFill>
                  <a:schemeClr val="tx1"/>
                </a:solidFill>
                <a:latin typeface="Arial" charset="0"/>
                <a:ea typeface="ＭＳ Ｐゴシック" charset="0"/>
              </a:defRPr>
            </a:lvl2pPr>
            <a:lvl3pPr marL="1143000" indent="-228600" eaLnBrk="0" hangingPunct="0">
              <a:defRPr sz="1200" b="1">
                <a:solidFill>
                  <a:schemeClr val="tx1"/>
                </a:solidFill>
                <a:latin typeface="Arial" charset="0"/>
                <a:ea typeface="ＭＳ Ｐゴシック" charset="0"/>
              </a:defRPr>
            </a:lvl3pPr>
            <a:lvl4pPr marL="1600200" indent="-228600" eaLnBrk="0" hangingPunct="0">
              <a:defRPr sz="1200" b="1">
                <a:solidFill>
                  <a:schemeClr val="tx1"/>
                </a:solidFill>
                <a:latin typeface="Arial" charset="0"/>
                <a:ea typeface="ＭＳ Ｐゴシック" charset="0"/>
              </a:defRPr>
            </a:lvl4pPr>
            <a:lvl5pPr marL="2057400" indent="-228600" eaLnBrk="0" hangingPunct="0">
              <a:defRPr sz="1200" b="1">
                <a:solidFill>
                  <a:schemeClr val="tx1"/>
                </a:solidFill>
                <a:latin typeface="Arial" charset="0"/>
                <a:ea typeface="ＭＳ Ｐゴシック" charset="0"/>
              </a:defRPr>
            </a:lvl5pPr>
            <a:lvl6pPr marL="2514600" indent="-228600" eaLnBrk="0" fontAlgn="base" hangingPunct="0">
              <a:spcBef>
                <a:spcPct val="0"/>
              </a:spcBef>
              <a:spcAft>
                <a:spcPct val="0"/>
              </a:spcAft>
              <a:defRPr sz="1200" b="1">
                <a:solidFill>
                  <a:schemeClr val="tx1"/>
                </a:solidFill>
                <a:latin typeface="Arial" charset="0"/>
                <a:ea typeface="ＭＳ Ｐゴシック" charset="0"/>
              </a:defRPr>
            </a:lvl6pPr>
            <a:lvl7pPr marL="2971800" indent="-228600" eaLnBrk="0" fontAlgn="base" hangingPunct="0">
              <a:spcBef>
                <a:spcPct val="0"/>
              </a:spcBef>
              <a:spcAft>
                <a:spcPct val="0"/>
              </a:spcAft>
              <a:defRPr sz="1200" b="1">
                <a:solidFill>
                  <a:schemeClr val="tx1"/>
                </a:solidFill>
                <a:latin typeface="Arial" charset="0"/>
                <a:ea typeface="ＭＳ Ｐゴシック" charset="0"/>
              </a:defRPr>
            </a:lvl7pPr>
            <a:lvl8pPr marL="3429000" indent="-228600" eaLnBrk="0" fontAlgn="base" hangingPunct="0">
              <a:spcBef>
                <a:spcPct val="0"/>
              </a:spcBef>
              <a:spcAft>
                <a:spcPct val="0"/>
              </a:spcAft>
              <a:defRPr sz="1200" b="1">
                <a:solidFill>
                  <a:schemeClr val="tx1"/>
                </a:solidFill>
                <a:latin typeface="Arial" charset="0"/>
                <a:ea typeface="ＭＳ Ｐゴシック" charset="0"/>
              </a:defRPr>
            </a:lvl8pPr>
            <a:lvl9pPr marL="3886200" indent="-228600" eaLnBrk="0" fontAlgn="base" hangingPunct="0">
              <a:spcBef>
                <a:spcPct val="0"/>
              </a:spcBef>
              <a:spcAft>
                <a:spcPct val="0"/>
              </a:spcAft>
              <a:defRPr sz="1200" b="1">
                <a:solidFill>
                  <a:schemeClr val="tx1"/>
                </a:solidFill>
                <a:latin typeface="Arial" charset="0"/>
                <a:ea typeface="ＭＳ Ｐゴシック" charset="0"/>
              </a:defRPr>
            </a:lvl9pPr>
          </a:lstStyle>
          <a:p>
            <a:pPr eaLnBrk="1" hangingPunct="1"/>
            <a:fld id="{4624D6AE-3439-0445-B8AD-944FB851ABA3}" type="slidenum">
              <a:rPr lang="de-DE">
                <a:solidFill>
                  <a:srgbClr val="898989"/>
                </a:solidFill>
                <a:latin typeface="Calibri" charset="0"/>
              </a:rPr>
              <a:pPr eaLnBrk="1" hangingPunct="1"/>
              <a:t>26</a:t>
            </a:fld>
            <a:endParaRPr lang="de-DE">
              <a:solidFill>
                <a:srgbClr val="898989"/>
              </a:solidFill>
              <a:latin typeface="Calibri" charset="0"/>
            </a:endParaRPr>
          </a:p>
        </p:txBody>
      </p:sp>
      <p:pic>
        <p:nvPicPr>
          <p:cNvPr id="2" name="Grafik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6981" y="2071686"/>
            <a:ext cx="3385773" cy="225307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 name="Grafik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73123" y="3600450"/>
            <a:ext cx="3114103" cy="18263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930484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3"/>
          <p:cNvSpPr>
            <a:spLocks noGrp="1"/>
          </p:cNvSpPr>
          <p:nvPr>
            <p:ph type="sldNum" sz="quarter" idx="10"/>
          </p:nvPr>
        </p:nvSpPr>
        <p:spPr/>
        <p:txBody>
          <a:bodyPr/>
          <a:lstStyle/>
          <a:p>
            <a:pPr>
              <a:defRPr/>
            </a:pPr>
            <a:fld id="{F80E2C6E-9CD9-4711-B083-636F937F3EC9}" type="slidenum">
              <a:rPr lang="de-AT"/>
              <a:pPr>
                <a:defRPr/>
              </a:pPr>
              <a:t>27</a:t>
            </a:fld>
            <a:endParaRPr lang="de-AT"/>
          </a:p>
        </p:txBody>
      </p:sp>
      <p:sp>
        <p:nvSpPr>
          <p:cNvPr id="53250" name="Titel 1"/>
          <p:cNvSpPr>
            <a:spLocks noGrp="1"/>
          </p:cNvSpPr>
          <p:nvPr>
            <p:ph type="title" idx="4294967295"/>
          </p:nvPr>
        </p:nvSpPr>
        <p:spPr/>
        <p:txBody>
          <a:bodyPr/>
          <a:lstStyle/>
          <a:p>
            <a:r>
              <a:rPr lang="en-GB" smtClean="0"/>
              <a:t>Treatment planning studies with FFF beams</a:t>
            </a:r>
          </a:p>
        </p:txBody>
      </p:sp>
      <p:sp>
        <p:nvSpPr>
          <p:cNvPr id="53251" name="Inhaltsplatzhalter 2"/>
          <p:cNvSpPr>
            <a:spLocks noGrp="1"/>
          </p:cNvSpPr>
          <p:nvPr>
            <p:ph idx="4294967295"/>
          </p:nvPr>
        </p:nvSpPr>
        <p:spPr/>
        <p:txBody>
          <a:bodyPr/>
          <a:lstStyle/>
          <a:p>
            <a:r>
              <a:rPr lang="en-US" sz="2000" dirty="0" smtClean="0"/>
              <a:t>True beam</a:t>
            </a:r>
          </a:p>
          <a:p>
            <a:pPr lvl="1"/>
            <a:r>
              <a:rPr lang="en-US" sz="1400" i="1" dirty="0" err="1" smtClean="0">
                <a:solidFill>
                  <a:srgbClr val="0C529D"/>
                </a:solidFill>
              </a:rPr>
              <a:t>Scorsetti</a:t>
            </a:r>
            <a:r>
              <a:rPr lang="en-US" sz="1400" i="1" dirty="0" smtClean="0">
                <a:solidFill>
                  <a:srgbClr val="0C529D"/>
                </a:solidFill>
              </a:rPr>
              <a:t> et al (2011)</a:t>
            </a:r>
            <a:r>
              <a:rPr lang="en-US" sz="1400" dirty="0" smtClean="0"/>
              <a:t>: </a:t>
            </a:r>
            <a:r>
              <a:rPr lang="en-US" sz="1400" dirty="0" smtClean="0">
                <a:solidFill>
                  <a:srgbClr val="990000"/>
                </a:solidFill>
              </a:rPr>
              <a:t>SBRT</a:t>
            </a:r>
            <a:r>
              <a:rPr lang="en-US" sz="1400" dirty="0" smtClean="0"/>
              <a:t> with </a:t>
            </a:r>
            <a:r>
              <a:rPr lang="en-US" sz="1400" dirty="0" err="1" smtClean="0"/>
              <a:t>RapidArc</a:t>
            </a:r>
            <a:r>
              <a:rPr lang="en-US" sz="1400" dirty="0" smtClean="0"/>
              <a:t> FFF, 70 patients, various tumor sites, showed feasibility of SBRT with FFF- beams </a:t>
            </a:r>
            <a:r>
              <a:rPr lang="en-US" sz="1400" dirty="0" err="1" smtClean="0"/>
              <a:t>w.r.t</a:t>
            </a:r>
            <a:r>
              <a:rPr lang="en-US" sz="1400" dirty="0" smtClean="0"/>
              <a:t>. acute toxicity</a:t>
            </a:r>
          </a:p>
          <a:p>
            <a:pPr lvl="1"/>
            <a:r>
              <a:rPr lang="en-US" sz="1400" i="1" dirty="0" err="1" smtClean="0">
                <a:solidFill>
                  <a:srgbClr val="0C529D"/>
                </a:solidFill>
              </a:rPr>
              <a:t>Reggiori</a:t>
            </a:r>
            <a:r>
              <a:rPr lang="en-US" sz="1400" i="1" dirty="0" smtClean="0">
                <a:solidFill>
                  <a:srgbClr val="0C529D"/>
                </a:solidFill>
              </a:rPr>
              <a:t> et al (2012)</a:t>
            </a:r>
            <a:r>
              <a:rPr lang="en-US" sz="1400" dirty="0" smtClean="0"/>
              <a:t>: </a:t>
            </a:r>
            <a:r>
              <a:rPr lang="en-US" sz="1400" dirty="0" smtClean="0">
                <a:solidFill>
                  <a:srgbClr val="990000"/>
                </a:solidFill>
              </a:rPr>
              <a:t>SBRT</a:t>
            </a:r>
            <a:r>
              <a:rPr lang="en-US" sz="1400" dirty="0" smtClean="0"/>
              <a:t> hepatic metastases, </a:t>
            </a:r>
            <a:r>
              <a:rPr lang="en-US" sz="1400" dirty="0" err="1" smtClean="0">
                <a:solidFill>
                  <a:srgbClr val="C00000"/>
                </a:solidFill>
              </a:rPr>
              <a:t>RapidArc</a:t>
            </a:r>
            <a:r>
              <a:rPr lang="en-US" sz="1400" dirty="0" smtClean="0">
                <a:solidFill>
                  <a:srgbClr val="C00000"/>
                </a:solidFill>
              </a:rPr>
              <a:t> 10MV FF and FFF</a:t>
            </a:r>
            <a:r>
              <a:rPr lang="en-US" sz="1400" dirty="0" smtClean="0"/>
              <a:t>, plans were </a:t>
            </a:r>
            <a:r>
              <a:rPr lang="en-US" sz="1400" dirty="0" err="1" smtClean="0"/>
              <a:t>dosimetrically</a:t>
            </a:r>
            <a:r>
              <a:rPr lang="en-US" sz="1400" dirty="0" smtClean="0"/>
              <a:t> equivalent,</a:t>
            </a:r>
            <a:r>
              <a:rPr lang="en-US" sz="1400" dirty="0" smtClean="0">
                <a:solidFill>
                  <a:srgbClr val="C00000"/>
                </a:solidFill>
              </a:rPr>
              <a:t> increase in MU but significant decrease in beam-on  time for FFF</a:t>
            </a:r>
          </a:p>
          <a:p>
            <a:pPr lvl="1"/>
            <a:r>
              <a:rPr lang="en-US" sz="1400" i="1" dirty="0" err="1" smtClean="0">
                <a:solidFill>
                  <a:srgbClr val="0C529D"/>
                </a:solidFill>
              </a:rPr>
              <a:t>Ong</a:t>
            </a:r>
            <a:r>
              <a:rPr lang="en-US" sz="1400" i="1" dirty="0" smtClean="0">
                <a:solidFill>
                  <a:srgbClr val="0C529D"/>
                </a:solidFill>
              </a:rPr>
              <a:t> et al (2012)</a:t>
            </a:r>
            <a:r>
              <a:rPr lang="en-US" sz="1400" dirty="0" smtClean="0"/>
              <a:t>: </a:t>
            </a:r>
            <a:r>
              <a:rPr lang="en-US" sz="1400" dirty="0" smtClean="0">
                <a:solidFill>
                  <a:srgbClr val="990000"/>
                </a:solidFill>
              </a:rPr>
              <a:t>SBRT</a:t>
            </a:r>
            <a:r>
              <a:rPr lang="en-US" sz="1400" dirty="0" smtClean="0"/>
              <a:t> of lung and vertebra tumors, </a:t>
            </a:r>
            <a:r>
              <a:rPr lang="en-US" sz="1400" dirty="0" err="1" smtClean="0">
                <a:solidFill>
                  <a:srgbClr val="C00000"/>
                </a:solidFill>
              </a:rPr>
              <a:t>RapidArc</a:t>
            </a:r>
            <a:r>
              <a:rPr lang="en-US" sz="1400" dirty="0" smtClean="0">
                <a:solidFill>
                  <a:srgbClr val="C00000"/>
                </a:solidFill>
              </a:rPr>
              <a:t> 6MV FF and 10MV FFF</a:t>
            </a:r>
            <a:r>
              <a:rPr lang="en-US" sz="1400" dirty="0" smtClean="0"/>
              <a:t>, no major dosimetric differences</a:t>
            </a:r>
            <a:r>
              <a:rPr lang="en-US" sz="1400" dirty="0" smtClean="0">
                <a:solidFill>
                  <a:srgbClr val="C00000"/>
                </a:solidFill>
              </a:rPr>
              <a:t>,  increase in MUs, average FFF beam delivery time 2.5 times lower than for FF- beams</a:t>
            </a:r>
          </a:p>
          <a:p>
            <a:pPr lvl="1"/>
            <a:r>
              <a:rPr lang="en-US" sz="1400" i="1" dirty="0" err="1" smtClean="0">
                <a:solidFill>
                  <a:srgbClr val="0C529D"/>
                </a:solidFill>
              </a:rPr>
              <a:t>Nicoline</a:t>
            </a:r>
            <a:r>
              <a:rPr lang="en-US" sz="1400" i="1" dirty="0" smtClean="0">
                <a:solidFill>
                  <a:srgbClr val="0C529D"/>
                </a:solidFill>
              </a:rPr>
              <a:t> et al (2012)</a:t>
            </a:r>
            <a:r>
              <a:rPr lang="en-US" sz="1400" dirty="0" smtClean="0"/>
              <a:t>: </a:t>
            </a:r>
            <a:r>
              <a:rPr lang="en-US" sz="1400" dirty="0" smtClean="0">
                <a:solidFill>
                  <a:srgbClr val="A50021"/>
                </a:solidFill>
              </a:rPr>
              <a:t>VMAT </a:t>
            </a:r>
            <a:r>
              <a:rPr lang="en-US" sz="1400" dirty="0" smtClean="0"/>
              <a:t>with Rapid ARC FFF for advanced e</a:t>
            </a:r>
            <a:r>
              <a:rPr sz="1400" dirty="0" smtClean="0"/>
              <a:t>sophageal cancer, feasibility study, 20% reduced beam time compared to RA with FF</a:t>
            </a:r>
            <a:endParaRPr lang="en-US" sz="1400" dirty="0" smtClean="0"/>
          </a:p>
          <a:p>
            <a:r>
              <a:rPr lang="en-US" sz="2000" dirty="0" err="1" smtClean="0"/>
              <a:t>Tomotherapy</a:t>
            </a:r>
            <a:endParaRPr lang="en-US" sz="2000" dirty="0" smtClean="0"/>
          </a:p>
          <a:p>
            <a:pPr lvl="1"/>
            <a:r>
              <a:rPr lang="en-US" sz="1400" i="1" dirty="0" err="1" smtClean="0">
                <a:solidFill>
                  <a:srgbClr val="0C529D"/>
                </a:solidFill>
              </a:rPr>
              <a:t>Cozzi</a:t>
            </a:r>
            <a:r>
              <a:rPr lang="en-US" sz="1400" i="1" dirty="0" smtClean="0">
                <a:solidFill>
                  <a:srgbClr val="0C529D"/>
                </a:solidFill>
              </a:rPr>
              <a:t> et al (2006)</a:t>
            </a:r>
            <a:r>
              <a:rPr lang="en-US" sz="1400" dirty="0" smtClean="0"/>
              <a:t> :  comparison of IMRT, IMAT, HT, and </a:t>
            </a:r>
            <a:r>
              <a:rPr lang="en-US" sz="1400" dirty="0" err="1" smtClean="0"/>
              <a:t>Cyberknife</a:t>
            </a:r>
            <a:r>
              <a:rPr lang="en-US" sz="1400" dirty="0" smtClean="0"/>
              <a:t> for intracranial </a:t>
            </a:r>
            <a:r>
              <a:rPr lang="en-US" sz="1400" dirty="0" err="1" smtClean="0"/>
              <a:t>tumours</a:t>
            </a:r>
            <a:r>
              <a:rPr lang="en-US" sz="1400" dirty="0" smtClean="0"/>
              <a:t>, all techniques providing good OAR sparing, HT providing the best combination of target coverage indices</a:t>
            </a:r>
          </a:p>
          <a:p>
            <a:pPr lvl="1"/>
            <a:r>
              <a:rPr lang="en-US" sz="1400" i="1" dirty="0" err="1" smtClean="0">
                <a:solidFill>
                  <a:srgbClr val="0C529D"/>
                </a:solidFill>
              </a:rPr>
              <a:t>Fogliata</a:t>
            </a:r>
            <a:r>
              <a:rPr lang="en-US" sz="1400" i="1" dirty="0" smtClean="0">
                <a:solidFill>
                  <a:srgbClr val="0C529D"/>
                </a:solidFill>
              </a:rPr>
              <a:t> et al (2009): </a:t>
            </a:r>
            <a:r>
              <a:rPr lang="en-US" sz="1400" dirty="0" smtClean="0"/>
              <a:t>treatment of intracranial </a:t>
            </a:r>
            <a:r>
              <a:rPr lang="en-US" sz="1400" dirty="0" err="1" smtClean="0"/>
              <a:t>tumours</a:t>
            </a:r>
            <a:r>
              <a:rPr lang="en-US" sz="1400" dirty="0" smtClean="0"/>
              <a:t> with HT, IMRT and </a:t>
            </a:r>
            <a:r>
              <a:rPr lang="en-US" sz="1400" dirty="0" err="1" smtClean="0"/>
              <a:t>RapidArc</a:t>
            </a:r>
            <a:r>
              <a:rPr lang="en-US" sz="1400" dirty="0" smtClean="0"/>
              <a:t>, all three adequate to treat patients properly, </a:t>
            </a:r>
            <a:r>
              <a:rPr lang="en-US" sz="1400" dirty="0" err="1" smtClean="0"/>
              <a:t>RapidArc</a:t>
            </a:r>
            <a:r>
              <a:rPr lang="en-US" sz="1400" dirty="0" smtClean="0"/>
              <a:t> showed promising results, more studies necessary</a:t>
            </a:r>
            <a:endParaRPr lang="en-US" sz="1400" i="1" dirty="0" smtClean="0">
              <a:solidFill>
                <a:srgbClr val="0C529D"/>
              </a:solidFill>
            </a:endParaRPr>
          </a:p>
          <a:p>
            <a:pPr lvl="1"/>
            <a:r>
              <a:rPr lang="en-US" sz="1400" i="1" dirty="0" smtClean="0">
                <a:solidFill>
                  <a:srgbClr val="0C529D"/>
                </a:solidFill>
              </a:rPr>
              <a:t>Lu et al (2012)</a:t>
            </a:r>
            <a:r>
              <a:rPr lang="en-US" sz="1400" dirty="0" smtClean="0"/>
              <a:t>: dosimetric comparison of VMAT, HT and IMRT for nasopharyngeal carcinoma,  similar PTV coverage and organ sparing for VMAT and HT but shorter delivery time for VMAT </a:t>
            </a:r>
          </a:p>
        </p:txBody>
      </p:sp>
      <p:sp>
        <p:nvSpPr>
          <p:cNvPr id="4" name="Foliennummernplatzhalter 3"/>
          <p:cNvSpPr txBox="1">
            <a:spLocks noGrp="1"/>
          </p:cNvSpPr>
          <p:nvPr/>
        </p:nvSpPr>
        <p:spPr>
          <a:xfrm>
            <a:off x="8501063" y="6500813"/>
            <a:ext cx="561975" cy="357187"/>
          </a:xfrm>
          <a:prstGeom prst="rect">
            <a:avLst/>
          </a:prstGeom>
          <a:noFill/>
        </p:spPr>
        <p:txBody>
          <a:bodyPr anchor="ctr"/>
          <a:lstStyle/>
          <a:p>
            <a:pPr algn="r">
              <a:defRPr/>
            </a:pPr>
            <a:fld id="{0F68E39B-5FFB-43B0-B1CF-611AE6D874F8}" type="slidenum">
              <a:rPr lang="de-AT">
                <a:solidFill>
                  <a:schemeClr val="tx1">
                    <a:tint val="75000"/>
                  </a:schemeClr>
                </a:solidFill>
                <a:latin typeface="+mj-lt"/>
              </a:rPr>
              <a:pPr algn="r">
                <a:defRPr/>
              </a:pPr>
              <a:t>27</a:t>
            </a:fld>
            <a:endParaRPr lang="de-AT">
              <a:solidFill>
                <a:schemeClr val="tx1">
                  <a:tint val="75000"/>
                </a:schemeClr>
              </a:solidFill>
              <a:latin typeface="+mj-lt"/>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liennummernplatzhalter 3"/>
          <p:cNvSpPr>
            <a:spLocks noGrp="1"/>
          </p:cNvSpPr>
          <p:nvPr>
            <p:ph type="sldNum" sz="quarter" idx="10"/>
          </p:nvPr>
        </p:nvSpPr>
        <p:spPr/>
        <p:txBody>
          <a:bodyPr/>
          <a:lstStyle/>
          <a:p>
            <a:pPr>
              <a:defRPr/>
            </a:pPr>
            <a:fld id="{35BD2019-C511-4246-A855-7E69DA431F96}" type="slidenum">
              <a:rPr lang="de-AT"/>
              <a:pPr>
                <a:defRPr/>
              </a:pPr>
              <a:t>28</a:t>
            </a:fld>
            <a:endParaRPr lang="de-AT"/>
          </a:p>
        </p:txBody>
      </p:sp>
      <p:sp>
        <p:nvSpPr>
          <p:cNvPr id="50178" name="Titel 1"/>
          <p:cNvSpPr>
            <a:spLocks noGrp="1"/>
          </p:cNvSpPr>
          <p:nvPr>
            <p:ph type="title"/>
          </p:nvPr>
        </p:nvSpPr>
        <p:spPr/>
        <p:txBody>
          <a:bodyPr/>
          <a:lstStyle/>
          <a:p>
            <a:r>
              <a:rPr lang="en-US" dirty="0" smtClean="0"/>
              <a:t>Treatment planning studies in literature</a:t>
            </a:r>
          </a:p>
        </p:txBody>
      </p:sp>
      <p:sp>
        <p:nvSpPr>
          <p:cNvPr id="50179" name="Inhaltsplatzhalter 2"/>
          <p:cNvSpPr>
            <a:spLocks noGrp="1"/>
          </p:cNvSpPr>
          <p:nvPr>
            <p:ph idx="1"/>
          </p:nvPr>
        </p:nvSpPr>
        <p:spPr>
          <a:xfrm>
            <a:off x="203200" y="1062038"/>
            <a:ext cx="8716963" cy="5097462"/>
          </a:xfrm>
        </p:spPr>
        <p:txBody>
          <a:bodyPr/>
          <a:lstStyle/>
          <a:p>
            <a:r>
              <a:rPr lang="en-US" sz="2000" b="1" dirty="0" smtClean="0">
                <a:solidFill>
                  <a:srgbClr val="FF0000"/>
                </a:solidFill>
              </a:rPr>
              <a:t>Prostate IMRT</a:t>
            </a:r>
          </a:p>
          <a:p>
            <a:pPr lvl="1">
              <a:spcBef>
                <a:spcPct val="0"/>
              </a:spcBef>
            </a:pPr>
            <a:r>
              <a:rPr lang="en-US" sz="1800" dirty="0" smtClean="0"/>
              <a:t>total MUs reduced by a factor </a:t>
            </a:r>
            <a:br>
              <a:rPr lang="en-US" sz="1800" dirty="0" smtClean="0"/>
            </a:br>
            <a:r>
              <a:rPr lang="en-US" sz="1800" dirty="0" smtClean="0"/>
              <a:t>of 2.0 for 6MV  / 2.6 for 18MV</a:t>
            </a:r>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800" dirty="0" smtClean="0"/>
          </a:p>
          <a:p>
            <a:r>
              <a:rPr lang="en-US" sz="1800" b="1" dirty="0" smtClean="0">
                <a:solidFill>
                  <a:srgbClr val="0C529D"/>
                </a:solidFill>
              </a:rPr>
              <a:t>Fu et al 2004:</a:t>
            </a:r>
            <a:r>
              <a:rPr lang="en-US" sz="1800" b="1" dirty="0" smtClean="0"/>
              <a:t> </a:t>
            </a:r>
            <a:r>
              <a:rPr lang="en-US" sz="1800" dirty="0" smtClean="0"/>
              <a:t>absolute treatment time reduction depends on fraction dose</a:t>
            </a:r>
            <a:endParaRPr lang="en-US" sz="1800" b="1" dirty="0" smtClean="0"/>
          </a:p>
          <a:p>
            <a:pPr lvl="1"/>
            <a:r>
              <a:rPr lang="en-US" sz="1800" dirty="0" smtClean="0"/>
              <a:t>beam on time reduced by 43%</a:t>
            </a:r>
            <a:endParaRPr lang="en-US" sz="2000" dirty="0" smtClean="0"/>
          </a:p>
        </p:txBody>
      </p:sp>
      <p:pic>
        <p:nvPicPr>
          <p:cNvPr id="50180" name="Picture 8"/>
          <p:cNvPicPr>
            <a:picLocks noChangeAspect="1" noChangeArrowheads="1"/>
          </p:cNvPicPr>
          <p:nvPr/>
        </p:nvPicPr>
        <p:blipFill>
          <a:blip r:embed="rId3" cstate="print"/>
          <a:srcRect l="9120" t="10188" r="2280"/>
          <a:stretch>
            <a:fillRect/>
          </a:stretch>
        </p:blipFill>
        <p:spPr bwMode="auto">
          <a:xfrm>
            <a:off x="4714875" y="2395538"/>
            <a:ext cx="3959225" cy="2554287"/>
          </a:xfrm>
          <a:prstGeom prst="rect">
            <a:avLst/>
          </a:prstGeom>
          <a:noFill/>
          <a:ln w="12700">
            <a:noFill/>
            <a:miter lim="800000"/>
            <a:headEnd/>
            <a:tailEnd/>
          </a:ln>
        </p:spPr>
      </p:pic>
      <p:sp>
        <p:nvSpPr>
          <p:cNvPr id="50181" name="Text Box 5"/>
          <p:cNvSpPr txBox="1">
            <a:spLocks noChangeArrowheads="1"/>
          </p:cNvSpPr>
          <p:nvPr/>
        </p:nvSpPr>
        <p:spPr bwMode="auto">
          <a:xfrm>
            <a:off x="4787900" y="2114550"/>
            <a:ext cx="3663950" cy="274638"/>
          </a:xfrm>
          <a:prstGeom prst="rect">
            <a:avLst/>
          </a:prstGeom>
          <a:noFill/>
          <a:ln w="12700">
            <a:noFill/>
            <a:miter lim="800000"/>
            <a:headEnd type="none" w="sm" len="sm"/>
            <a:tailEnd type="none" w="sm" len="sm"/>
          </a:ln>
        </p:spPr>
        <p:txBody>
          <a:bodyPr>
            <a:spAutoFit/>
          </a:bodyPr>
          <a:lstStyle/>
          <a:p>
            <a:r>
              <a:rPr lang="en-GB" i="1">
                <a:solidFill>
                  <a:schemeClr val="accent2"/>
                </a:solidFill>
                <a:latin typeface="Calibri" pitchFamily="34" charset="0"/>
              </a:rPr>
              <a:t>Stathakis S et al. Radiat Isot (2009) </a:t>
            </a:r>
          </a:p>
        </p:txBody>
      </p:sp>
      <p:sp>
        <p:nvSpPr>
          <p:cNvPr id="50182" name="Rectangle 12"/>
          <p:cNvSpPr>
            <a:spLocks noChangeArrowheads="1"/>
          </p:cNvSpPr>
          <p:nvPr/>
        </p:nvSpPr>
        <p:spPr bwMode="auto">
          <a:xfrm>
            <a:off x="4592638" y="4922838"/>
            <a:ext cx="4067175" cy="328612"/>
          </a:xfrm>
          <a:prstGeom prst="rect">
            <a:avLst/>
          </a:prstGeom>
          <a:noFill/>
          <a:ln w="9525">
            <a:noFill/>
            <a:miter lim="800000"/>
            <a:headEnd/>
            <a:tailEnd/>
          </a:ln>
        </p:spPr>
        <p:txBody>
          <a:bodyPr/>
          <a:lstStyle/>
          <a:p>
            <a:pPr marL="342900" indent="-342900" algn="ctr">
              <a:spcBef>
                <a:spcPct val="5000"/>
              </a:spcBef>
              <a:buClr>
                <a:srgbClr val="0000CC"/>
              </a:buClr>
              <a:buSzPct val="80000"/>
              <a:buFont typeface="Monotype Sorts"/>
              <a:buNone/>
            </a:pPr>
            <a:r>
              <a:rPr lang="de-AT" i="1">
                <a:solidFill>
                  <a:srgbClr val="0C529D"/>
                </a:solidFill>
              </a:rPr>
              <a:t>solid lines: flattened; dashed lines: unflattened</a:t>
            </a:r>
          </a:p>
        </p:txBody>
      </p:sp>
      <p:sp>
        <p:nvSpPr>
          <p:cNvPr id="14345" name="Inhaltsplatzhalter 2"/>
          <p:cNvSpPr>
            <a:spLocks/>
          </p:cNvSpPr>
          <p:nvPr/>
        </p:nvSpPr>
        <p:spPr bwMode="auto">
          <a:xfrm>
            <a:off x="4494213" y="1068388"/>
            <a:ext cx="4538662" cy="4748212"/>
          </a:xfrm>
          <a:prstGeom prst="rect">
            <a:avLst/>
          </a:prstGeom>
          <a:noFill/>
          <a:ln w="9525">
            <a:noFill/>
            <a:miter lim="800000"/>
            <a:headEnd/>
            <a:tailEnd/>
          </a:ln>
        </p:spPr>
        <p:txBody>
          <a:bodyPr/>
          <a:lstStyle/>
          <a:p>
            <a:pPr marL="342900" indent="-342900" eaLnBrk="0" hangingPunct="0">
              <a:lnSpc>
                <a:spcPct val="130000"/>
              </a:lnSpc>
              <a:spcBef>
                <a:spcPct val="25000"/>
              </a:spcBef>
              <a:buClr>
                <a:srgbClr val="0C529D"/>
              </a:buClr>
              <a:buSzPct val="80000"/>
              <a:buFont typeface="Arial" pitchFamily="34" charset="0"/>
              <a:buChar char="●"/>
              <a:defRPr/>
            </a:pPr>
            <a:r>
              <a:rPr lang="en-US" sz="2000" dirty="0">
                <a:solidFill>
                  <a:srgbClr val="FF0000"/>
                </a:solidFill>
                <a:latin typeface="+mn-lt"/>
              </a:rPr>
              <a:t>H&amp;N IMRT</a:t>
            </a:r>
          </a:p>
          <a:p>
            <a:pPr marL="742950" lvl="1" indent="-285750" eaLnBrk="0" hangingPunct="0">
              <a:lnSpc>
                <a:spcPct val="130000"/>
              </a:lnSpc>
              <a:spcBef>
                <a:spcPct val="25000"/>
              </a:spcBef>
              <a:buClr>
                <a:srgbClr val="0C529D"/>
              </a:buClr>
              <a:buSzPct val="80000"/>
              <a:buFont typeface="Wingdings" pitchFamily="2" charset="2"/>
              <a:buChar char="è"/>
              <a:defRPr/>
            </a:pPr>
            <a:r>
              <a:rPr lang="en-US" sz="2000" b="0" dirty="0">
                <a:latin typeface="+mn-lt"/>
              </a:rPr>
              <a:t>Reduction from 590MU to 254MU</a:t>
            </a:r>
          </a:p>
        </p:txBody>
      </p:sp>
      <p:pic>
        <p:nvPicPr>
          <p:cNvPr id="50184" name="Picture 14"/>
          <p:cNvPicPr>
            <a:picLocks noChangeArrowheads="1"/>
          </p:cNvPicPr>
          <p:nvPr/>
        </p:nvPicPr>
        <p:blipFill>
          <a:blip r:embed="rId4" cstate="print"/>
          <a:srcRect/>
          <a:stretch>
            <a:fillRect/>
          </a:stretch>
        </p:blipFill>
        <p:spPr bwMode="auto">
          <a:xfrm>
            <a:off x="409575" y="2432050"/>
            <a:ext cx="3598863" cy="2586038"/>
          </a:xfrm>
          <a:prstGeom prst="rect">
            <a:avLst/>
          </a:prstGeom>
          <a:noFill/>
          <a:ln w="12700">
            <a:noFill/>
            <a:miter lim="800000"/>
            <a:headEnd/>
            <a:tailEnd/>
          </a:ln>
        </p:spPr>
      </p:pic>
      <p:sp>
        <p:nvSpPr>
          <p:cNvPr id="50185" name="Text Box 5"/>
          <p:cNvSpPr txBox="1">
            <a:spLocks noChangeArrowheads="1"/>
          </p:cNvSpPr>
          <p:nvPr/>
        </p:nvSpPr>
        <p:spPr bwMode="auto">
          <a:xfrm>
            <a:off x="457200" y="2225675"/>
            <a:ext cx="4032250" cy="274638"/>
          </a:xfrm>
          <a:prstGeom prst="rect">
            <a:avLst/>
          </a:prstGeom>
          <a:noFill/>
          <a:ln w="12700">
            <a:noFill/>
            <a:miter lim="800000"/>
            <a:headEnd type="none" w="sm" len="sm"/>
            <a:tailEnd type="none" w="sm" len="sm"/>
          </a:ln>
        </p:spPr>
        <p:txBody>
          <a:bodyPr>
            <a:spAutoFit/>
          </a:bodyPr>
          <a:lstStyle/>
          <a:p>
            <a:r>
              <a:rPr lang="en-GB" i="1">
                <a:solidFill>
                  <a:schemeClr val="accent2"/>
                </a:solidFill>
                <a:latin typeface="Calibri" pitchFamily="34" charset="0"/>
              </a:rPr>
              <a:t>Vassiliev ON et al. IJROBP (2009) </a:t>
            </a:r>
          </a:p>
        </p:txBody>
      </p:sp>
      <p:sp>
        <p:nvSpPr>
          <p:cNvPr id="50186" name="Rectangle 16"/>
          <p:cNvSpPr>
            <a:spLocks noChangeArrowheads="1"/>
          </p:cNvSpPr>
          <p:nvPr/>
        </p:nvSpPr>
        <p:spPr bwMode="auto">
          <a:xfrm>
            <a:off x="246063" y="4903788"/>
            <a:ext cx="4154487" cy="279400"/>
          </a:xfrm>
          <a:prstGeom prst="rect">
            <a:avLst/>
          </a:prstGeom>
          <a:noFill/>
          <a:ln w="9525">
            <a:noFill/>
            <a:miter lim="800000"/>
            <a:headEnd/>
            <a:tailEnd/>
          </a:ln>
        </p:spPr>
        <p:txBody>
          <a:bodyPr/>
          <a:lstStyle/>
          <a:p>
            <a:pPr marL="342900" indent="-342900" algn="ctr">
              <a:spcBef>
                <a:spcPct val="5000"/>
              </a:spcBef>
              <a:buClr>
                <a:srgbClr val="0000CC"/>
              </a:buClr>
              <a:buSzPct val="80000"/>
              <a:buFont typeface="Monotype Sorts"/>
              <a:buNone/>
            </a:pPr>
            <a:r>
              <a:rPr lang="de-AT" i="1">
                <a:solidFill>
                  <a:srgbClr val="0C529D"/>
                </a:solidFill>
              </a:rPr>
              <a:t>solid lines: flattened; dashed lines: unflattened</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liennummernplatzhalter 3"/>
          <p:cNvSpPr>
            <a:spLocks noGrp="1"/>
          </p:cNvSpPr>
          <p:nvPr>
            <p:ph type="sldNum" sz="quarter" idx="10"/>
          </p:nvPr>
        </p:nvSpPr>
        <p:spPr/>
        <p:txBody>
          <a:bodyPr/>
          <a:lstStyle/>
          <a:p>
            <a:pPr>
              <a:defRPr/>
            </a:pPr>
            <a:fld id="{35BD2019-C511-4246-A855-7E69DA431F96}" type="slidenum">
              <a:rPr lang="de-AT"/>
              <a:pPr>
                <a:defRPr/>
              </a:pPr>
              <a:t>29</a:t>
            </a:fld>
            <a:endParaRPr lang="de-AT"/>
          </a:p>
        </p:txBody>
      </p:sp>
      <p:sp>
        <p:nvSpPr>
          <p:cNvPr id="50178" name="Titel 1"/>
          <p:cNvSpPr>
            <a:spLocks noGrp="1"/>
          </p:cNvSpPr>
          <p:nvPr>
            <p:ph type="title"/>
          </p:nvPr>
        </p:nvSpPr>
        <p:spPr/>
        <p:txBody>
          <a:bodyPr/>
          <a:lstStyle/>
          <a:p>
            <a:r>
              <a:rPr lang="en-US" dirty="0" smtClean="0"/>
              <a:t>Treatment planning studies in literature</a:t>
            </a:r>
          </a:p>
        </p:txBody>
      </p:sp>
      <p:sp>
        <p:nvSpPr>
          <p:cNvPr id="50179" name="Inhaltsplatzhalter 2"/>
          <p:cNvSpPr>
            <a:spLocks noGrp="1"/>
          </p:cNvSpPr>
          <p:nvPr>
            <p:ph idx="1"/>
          </p:nvPr>
        </p:nvSpPr>
        <p:spPr>
          <a:xfrm>
            <a:off x="203200" y="1062038"/>
            <a:ext cx="8716963" cy="5097462"/>
          </a:xfrm>
        </p:spPr>
        <p:txBody>
          <a:bodyPr/>
          <a:lstStyle/>
          <a:p>
            <a:r>
              <a:rPr lang="en-US" sz="2000" b="1" dirty="0" smtClean="0">
                <a:solidFill>
                  <a:srgbClr val="FF0000"/>
                </a:solidFill>
              </a:rPr>
              <a:t>Prostate IMRT</a:t>
            </a:r>
          </a:p>
          <a:p>
            <a:pPr lvl="1">
              <a:spcBef>
                <a:spcPct val="0"/>
              </a:spcBef>
            </a:pPr>
            <a:r>
              <a:rPr lang="en-US" sz="1800" dirty="0" smtClean="0"/>
              <a:t>total MUs reduced by a factor </a:t>
            </a:r>
            <a:br>
              <a:rPr lang="en-US" sz="1800" dirty="0" smtClean="0"/>
            </a:br>
            <a:r>
              <a:rPr lang="en-US" sz="1800" dirty="0" smtClean="0"/>
              <a:t>of 2.0 for 6MV  / 2.6 for 18MV</a:t>
            </a:r>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1800" dirty="0" smtClean="0"/>
          </a:p>
          <a:p>
            <a:endParaRPr lang="en-US" sz="800" dirty="0" smtClean="0"/>
          </a:p>
          <a:p>
            <a:r>
              <a:rPr lang="en-US" sz="1800" b="1" dirty="0" smtClean="0">
                <a:solidFill>
                  <a:srgbClr val="0C529D"/>
                </a:solidFill>
              </a:rPr>
              <a:t>Fu et al 2004:</a:t>
            </a:r>
            <a:r>
              <a:rPr lang="en-US" sz="1800" b="1" dirty="0" smtClean="0"/>
              <a:t> </a:t>
            </a:r>
            <a:r>
              <a:rPr lang="en-US" sz="1800" dirty="0" smtClean="0"/>
              <a:t>absolute treatment time reduction depends on fraction dose</a:t>
            </a:r>
            <a:endParaRPr lang="en-US" sz="1800" b="1" dirty="0" smtClean="0"/>
          </a:p>
          <a:p>
            <a:pPr lvl="1"/>
            <a:r>
              <a:rPr lang="en-US" sz="1800" dirty="0" smtClean="0"/>
              <a:t>beam on time reduced by 43%</a:t>
            </a:r>
            <a:endParaRPr lang="en-US" sz="2000" dirty="0" smtClean="0"/>
          </a:p>
        </p:txBody>
      </p:sp>
      <p:pic>
        <p:nvPicPr>
          <p:cNvPr id="50180" name="Picture 8"/>
          <p:cNvPicPr>
            <a:picLocks noChangeAspect="1" noChangeArrowheads="1"/>
          </p:cNvPicPr>
          <p:nvPr/>
        </p:nvPicPr>
        <p:blipFill>
          <a:blip r:embed="rId3" cstate="print"/>
          <a:srcRect l="9120" t="10188" r="2280"/>
          <a:stretch>
            <a:fillRect/>
          </a:stretch>
        </p:blipFill>
        <p:spPr bwMode="auto">
          <a:xfrm>
            <a:off x="4714875" y="2395538"/>
            <a:ext cx="3959225" cy="2554287"/>
          </a:xfrm>
          <a:prstGeom prst="rect">
            <a:avLst/>
          </a:prstGeom>
          <a:noFill/>
          <a:ln w="12700">
            <a:noFill/>
            <a:miter lim="800000"/>
            <a:headEnd/>
            <a:tailEnd/>
          </a:ln>
        </p:spPr>
      </p:pic>
      <p:sp>
        <p:nvSpPr>
          <p:cNvPr id="50181" name="Text Box 5"/>
          <p:cNvSpPr txBox="1">
            <a:spLocks noChangeArrowheads="1"/>
          </p:cNvSpPr>
          <p:nvPr/>
        </p:nvSpPr>
        <p:spPr bwMode="auto">
          <a:xfrm>
            <a:off x="4787900" y="2114550"/>
            <a:ext cx="3663950" cy="274638"/>
          </a:xfrm>
          <a:prstGeom prst="rect">
            <a:avLst/>
          </a:prstGeom>
          <a:noFill/>
          <a:ln w="12700">
            <a:noFill/>
            <a:miter lim="800000"/>
            <a:headEnd type="none" w="sm" len="sm"/>
            <a:tailEnd type="none" w="sm" len="sm"/>
          </a:ln>
        </p:spPr>
        <p:txBody>
          <a:bodyPr>
            <a:spAutoFit/>
          </a:bodyPr>
          <a:lstStyle/>
          <a:p>
            <a:r>
              <a:rPr lang="en-GB" i="1">
                <a:solidFill>
                  <a:schemeClr val="accent2"/>
                </a:solidFill>
                <a:latin typeface="Calibri" pitchFamily="34" charset="0"/>
              </a:rPr>
              <a:t>Stathakis S et al. Radiat Isot (2009) </a:t>
            </a:r>
          </a:p>
        </p:txBody>
      </p:sp>
      <p:sp>
        <p:nvSpPr>
          <p:cNvPr id="50182" name="Rectangle 12"/>
          <p:cNvSpPr>
            <a:spLocks noChangeArrowheads="1"/>
          </p:cNvSpPr>
          <p:nvPr/>
        </p:nvSpPr>
        <p:spPr bwMode="auto">
          <a:xfrm>
            <a:off x="4592638" y="4922838"/>
            <a:ext cx="4067175" cy="328612"/>
          </a:xfrm>
          <a:prstGeom prst="rect">
            <a:avLst/>
          </a:prstGeom>
          <a:noFill/>
          <a:ln w="9525">
            <a:noFill/>
            <a:miter lim="800000"/>
            <a:headEnd/>
            <a:tailEnd/>
          </a:ln>
        </p:spPr>
        <p:txBody>
          <a:bodyPr/>
          <a:lstStyle/>
          <a:p>
            <a:pPr marL="342900" indent="-342900" algn="ctr">
              <a:spcBef>
                <a:spcPct val="5000"/>
              </a:spcBef>
              <a:buClr>
                <a:srgbClr val="0000CC"/>
              </a:buClr>
              <a:buSzPct val="80000"/>
              <a:buFont typeface="Monotype Sorts"/>
              <a:buNone/>
            </a:pPr>
            <a:r>
              <a:rPr lang="de-AT" i="1">
                <a:solidFill>
                  <a:srgbClr val="0C529D"/>
                </a:solidFill>
              </a:rPr>
              <a:t>solid lines: flattened; dashed lines: unflattened</a:t>
            </a:r>
          </a:p>
        </p:txBody>
      </p:sp>
      <p:sp>
        <p:nvSpPr>
          <p:cNvPr id="14345" name="Inhaltsplatzhalter 2"/>
          <p:cNvSpPr>
            <a:spLocks/>
          </p:cNvSpPr>
          <p:nvPr/>
        </p:nvSpPr>
        <p:spPr bwMode="auto">
          <a:xfrm>
            <a:off x="4494213" y="1068388"/>
            <a:ext cx="4538662" cy="4748212"/>
          </a:xfrm>
          <a:prstGeom prst="rect">
            <a:avLst/>
          </a:prstGeom>
          <a:noFill/>
          <a:ln w="9525">
            <a:noFill/>
            <a:miter lim="800000"/>
            <a:headEnd/>
            <a:tailEnd/>
          </a:ln>
        </p:spPr>
        <p:txBody>
          <a:bodyPr/>
          <a:lstStyle/>
          <a:p>
            <a:pPr marL="342900" indent="-342900" eaLnBrk="0" hangingPunct="0">
              <a:lnSpc>
                <a:spcPct val="130000"/>
              </a:lnSpc>
              <a:spcBef>
                <a:spcPct val="25000"/>
              </a:spcBef>
              <a:buClr>
                <a:srgbClr val="0C529D"/>
              </a:buClr>
              <a:buSzPct val="80000"/>
              <a:buFont typeface="Arial" pitchFamily="34" charset="0"/>
              <a:buChar char="●"/>
              <a:defRPr/>
            </a:pPr>
            <a:r>
              <a:rPr lang="en-US" sz="2000" dirty="0">
                <a:solidFill>
                  <a:srgbClr val="FF0000"/>
                </a:solidFill>
                <a:latin typeface="+mn-lt"/>
              </a:rPr>
              <a:t>H&amp;N IMRT</a:t>
            </a:r>
          </a:p>
          <a:p>
            <a:pPr marL="742950" lvl="1" indent="-285750" eaLnBrk="0" hangingPunct="0">
              <a:lnSpc>
                <a:spcPct val="130000"/>
              </a:lnSpc>
              <a:spcBef>
                <a:spcPct val="25000"/>
              </a:spcBef>
              <a:buClr>
                <a:srgbClr val="0C529D"/>
              </a:buClr>
              <a:buSzPct val="80000"/>
              <a:buFont typeface="Wingdings" pitchFamily="2" charset="2"/>
              <a:buChar char="è"/>
              <a:defRPr/>
            </a:pPr>
            <a:r>
              <a:rPr lang="en-US" sz="2000" b="0" dirty="0">
                <a:latin typeface="+mn-lt"/>
              </a:rPr>
              <a:t>Reduction from 590MU to 254MU</a:t>
            </a:r>
          </a:p>
        </p:txBody>
      </p:sp>
      <p:pic>
        <p:nvPicPr>
          <p:cNvPr id="50184" name="Picture 14"/>
          <p:cNvPicPr>
            <a:picLocks noChangeArrowheads="1"/>
          </p:cNvPicPr>
          <p:nvPr/>
        </p:nvPicPr>
        <p:blipFill>
          <a:blip r:embed="rId4" cstate="print"/>
          <a:srcRect/>
          <a:stretch>
            <a:fillRect/>
          </a:stretch>
        </p:blipFill>
        <p:spPr bwMode="auto">
          <a:xfrm>
            <a:off x="409575" y="2432050"/>
            <a:ext cx="3598863" cy="2586038"/>
          </a:xfrm>
          <a:prstGeom prst="rect">
            <a:avLst/>
          </a:prstGeom>
          <a:noFill/>
          <a:ln w="12700">
            <a:noFill/>
            <a:miter lim="800000"/>
            <a:headEnd/>
            <a:tailEnd/>
          </a:ln>
        </p:spPr>
      </p:pic>
      <p:sp>
        <p:nvSpPr>
          <p:cNvPr id="50185" name="Text Box 5"/>
          <p:cNvSpPr txBox="1">
            <a:spLocks noChangeArrowheads="1"/>
          </p:cNvSpPr>
          <p:nvPr/>
        </p:nvSpPr>
        <p:spPr bwMode="auto">
          <a:xfrm>
            <a:off x="457200" y="2225675"/>
            <a:ext cx="4032250" cy="274638"/>
          </a:xfrm>
          <a:prstGeom prst="rect">
            <a:avLst/>
          </a:prstGeom>
          <a:noFill/>
          <a:ln w="12700">
            <a:noFill/>
            <a:miter lim="800000"/>
            <a:headEnd type="none" w="sm" len="sm"/>
            <a:tailEnd type="none" w="sm" len="sm"/>
          </a:ln>
        </p:spPr>
        <p:txBody>
          <a:bodyPr>
            <a:spAutoFit/>
          </a:bodyPr>
          <a:lstStyle/>
          <a:p>
            <a:r>
              <a:rPr lang="en-GB" i="1">
                <a:solidFill>
                  <a:schemeClr val="accent2"/>
                </a:solidFill>
                <a:latin typeface="Calibri" pitchFamily="34" charset="0"/>
              </a:rPr>
              <a:t>Vassiliev ON et al. IJROBP (2009) </a:t>
            </a:r>
          </a:p>
        </p:txBody>
      </p:sp>
      <p:sp>
        <p:nvSpPr>
          <p:cNvPr id="50186" name="Rectangle 16"/>
          <p:cNvSpPr>
            <a:spLocks noChangeArrowheads="1"/>
          </p:cNvSpPr>
          <p:nvPr/>
        </p:nvSpPr>
        <p:spPr bwMode="auto">
          <a:xfrm>
            <a:off x="246063" y="4903788"/>
            <a:ext cx="4154487" cy="279400"/>
          </a:xfrm>
          <a:prstGeom prst="rect">
            <a:avLst/>
          </a:prstGeom>
          <a:noFill/>
          <a:ln w="9525">
            <a:noFill/>
            <a:miter lim="800000"/>
            <a:headEnd/>
            <a:tailEnd/>
          </a:ln>
        </p:spPr>
        <p:txBody>
          <a:bodyPr/>
          <a:lstStyle/>
          <a:p>
            <a:pPr marL="342900" indent="-342900" algn="ctr">
              <a:spcBef>
                <a:spcPct val="5000"/>
              </a:spcBef>
              <a:buClr>
                <a:srgbClr val="0000CC"/>
              </a:buClr>
              <a:buSzPct val="80000"/>
              <a:buFont typeface="Monotype Sorts"/>
              <a:buNone/>
            </a:pPr>
            <a:r>
              <a:rPr lang="de-AT" i="1">
                <a:solidFill>
                  <a:srgbClr val="0C529D"/>
                </a:solidFill>
              </a:rPr>
              <a:t>solid lines: flattened; dashed lines: unflattened</a:t>
            </a:r>
          </a:p>
        </p:txBody>
      </p:sp>
      <p:sp>
        <p:nvSpPr>
          <p:cNvPr id="13" name="Abgerundetes Rechteck 12"/>
          <p:cNvSpPr/>
          <p:nvPr/>
        </p:nvSpPr>
        <p:spPr bwMode="auto">
          <a:xfrm>
            <a:off x="411163" y="2152650"/>
            <a:ext cx="8091487" cy="2328863"/>
          </a:xfrm>
          <a:prstGeom prst="roundRect">
            <a:avLst/>
          </a:prstGeom>
          <a:solidFill>
            <a:schemeClr val="accent2"/>
          </a:solidFill>
          <a:ln w="12700" cap="flat" cmpd="sng" algn="ctr">
            <a:noFill/>
            <a:prstDash val="solid"/>
            <a:round/>
            <a:headEnd type="none" w="med" len="med"/>
            <a:tailEnd type="none" w="med" len="me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anchor="ctr"/>
          <a:lstStyle/>
          <a:p>
            <a:pPr algn="ctr">
              <a:defRPr/>
            </a:pPr>
            <a:endParaRPr lang="en-US" sz="3200" i="1" dirty="0">
              <a:solidFill>
                <a:schemeClr val="bg1">
                  <a:lumMod val="95000"/>
                </a:schemeClr>
              </a:solidFill>
            </a:endParaRPr>
          </a:p>
          <a:p>
            <a:pPr algn="ctr">
              <a:defRPr/>
            </a:pPr>
            <a:r>
              <a:rPr lang="en-US" sz="3200" i="1" dirty="0">
                <a:solidFill>
                  <a:schemeClr val="bg1">
                    <a:lumMod val="95000"/>
                  </a:schemeClr>
                </a:solidFill>
              </a:rPr>
              <a:t>Be </a:t>
            </a:r>
            <a:r>
              <a:rPr lang="en-US" sz="3200" i="1" dirty="0" smtClean="0">
                <a:solidFill>
                  <a:schemeClr val="bg1">
                    <a:lumMod val="95000"/>
                  </a:schemeClr>
                </a:solidFill>
              </a:rPr>
              <a:t>aware </a:t>
            </a:r>
            <a:r>
              <a:rPr lang="en-US" sz="3200" i="1" dirty="0">
                <a:solidFill>
                  <a:schemeClr val="bg1">
                    <a:lumMod val="95000"/>
                  </a:schemeClr>
                </a:solidFill>
              </a:rPr>
              <a:t>of calibration effects:</a:t>
            </a:r>
          </a:p>
          <a:p>
            <a:pPr algn="ctr">
              <a:defRPr/>
            </a:pPr>
            <a:endParaRPr lang="en-US" sz="3200" i="1" dirty="0">
              <a:solidFill>
                <a:schemeClr val="bg1">
                  <a:lumMod val="95000"/>
                </a:schemeClr>
              </a:solidFill>
            </a:endParaRPr>
          </a:p>
          <a:p>
            <a:pPr algn="ctr">
              <a:defRPr/>
            </a:pPr>
            <a:r>
              <a:rPr lang="en-US" sz="3200" i="1" dirty="0">
                <a:solidFill>
                  <a:schemeClr val="bg1">
                    <a:lumMod val="95000"/>
                  </a:schemeClr>
                </a:solidFill>
              </a:rPr>
              <a:t>1cGy / MU versus 2 - 3 </a:t>
            </a:r>
            <a:r>
              <a:rPr lang="en-US" sz="3200" i="1" dirty="0" err="1">
                <a:solidFill>
                  <a:schemeClr val="bg1">
                    <a:lumMod val="95000"/>
                  </a:schemeClr>
                </a:solidFill>
              </a:rPr>
              <a:t>cGy</a:t>
            </a:r>
            <a:r>
              <a:rPr lang="en-US" sz="3200" i="1" dirty="0">
                <a:solidFill>
                  <a:schemeClr val="bg1">
                    <a:lumMod val="95000"/>
                  </a:schemeClr>
                </a:solidFill>
              </a:rPr>
              <a:t> / MU</a:t>
            </a:r>
          </a:p>
          <a:p>
            <a:pPr algn="ctr">
              <a:defRPr/>
            </a:pPr>
            <a:endParaRPr lang="de-AT" sz="3200" dirty="0">
              <a:solidFill>
                <a:schemeClr val="bg1">
                  <a:lumMod val="95000"/>
                </a:schemeClr>
              </a:solidFill>
            </a:endParaRPr>
          </a:p>
        </p:txBody>
      </p:sp>
    </p:spTree>
    <p:extLst>
      <p:ext uri="{BB962C8B-B14F-4D97-AF65-F5344CB8AC3E}">
        <p14:creationId xmlns:p14="http://schemas.microsoft.com/office/powerpoint/2010/main" val="3085742497"/>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el 1"/>
          <p:cNvSpPr>
            <a:spLocks noGrp="1"/>
          </p:cNvSpPr>
          <p:nvPr>
            <p:ph type="title" idx="4294967295"/>
          </p:nvPr>
        </p:nvSpPr>
        <p:spPr/>
        <p:txBody>
          <a:bodyPr/>
          <a:lstStyle/>
          <a:p>
            <a:r>
              <a:rPr lang="en-US" dirty="0" smtClean="0"/>
              <a:t>Vienna FFF history</a:t>
            </a:r>
          </a:p>
        </p:txBody>
      </p:sp>
      <p:sp>
        <p:nvSpPr>
          <p:cNvPr id="27650" name="Inhaltsplatzhalter 2"/>
          <p:cNvSpPr>
            <a:spLocks noGrp="1"/>
          </p:cNvSpPr>
          <p:nvPr>
            <p:ph idx="4294967295"/>
          </p:nvPr>
        </p:nvSpPr>
        <p:spPr>
          <a:xfrm>
            <a:off x="336188" y="1268412"/>
            <a:ext cx="5852160" cy="4328750"/>
          </a:xfrm>
        </p:spPr>
        <p:txBody>
          <a:bodyPr/>
          <a:lstStyle/>
          <a:p>
            <a:r>
              <a:rPr lang="en-US" dirty="0" smtClean="0"/>
              <a:t>Experimental FFF beam since 2005</a:t>
            </a:r>
          </a:p>
          <a:p>
            <a:pPr lvl="1"/>
            <a:r>
              <a:rPr lang="en-US" dirty="0" smtClean="0"/>
              <a:t>Replacement of scattering foil with 6mm Copper disk + “new beams” on console</a:t>
            </a:r>
          </a:p>
          <a:p>
            <a:pPr lvl="1"/>
            <a:r>
              <a:rPr lang="en-US" dirty="0" smtClean="0"/>
              <a:t>2 mm Stainless steel plate in 2010</a:t>
            </a:r>
          </a:p>
          <a:p>
            <a:pPr lvl="1"/>
            <a:r>
              <a:rPr lang="en-US" dirty="0" smtClean="0"/>
              <a:t>TPS commissioned as clinical unit</a:t>
            </a:r>
          </a:p>
          <a:p>
            <a:endParaRPr lang="en-US" dirty="0" smtClean="0"/>
          </a:p>
          <a:p>
            <a:r>
              <a:rPr lang="en-US" dirty="0" smtClean="0"/>
              <a:t>Clinical FFF </a:t>
            </a:r>
            <a:br>
              <a:rPr lang="en-US" dirty="0" smtClean="0"/>
            </a:br>
            <a:r>
              <a:rPr lang="en-US" dirty="0" smtClean="0"/>
              <a:t>unit in 2014</a:t>
            </a:r>
          </a:p>
        </p:txBody>
      </p:sp>
      <p:sp>
        <p:nvSpPr>
          <p:cNvPr id="4" name="Foliennummernplatzhalter 3"/>
          <p:cNvSpPr txBox="1">
            <a:spLocks noGrp="1"/>
          </p:cNvSpPr>
          <p:nvPr/>
        </p:nvSpPr>
        <p:spPr>
          <a:xfrm>
            <a:off x="8501063" y="6500813"/>
            <a:ext cx="561975" cy="357187"/>
          </a:xfrm>
          <a:prstGeom prst="rect">
            <a:avLst/>
          </a:prstGeom>
          <a:noFill/>
        </p:spPr>
        <p:txBody>
          <a:bodyPr anchor="ctr"/>
          <a:lstStyle/>
          <a:p>
            <a:pPr algn="r">
              <a:defRPr/>
            </a:pPr>
            <a:fld id="{CCEC8D55-6AC7-4F88-8C2F-DF7831F34049}" type="slidenum">
              <a:rPr lang="de-DE">
                <a:solidFill>
                  <a:schemeClr val="tx1">
                    <a:tint val="75000"/>
                  </a:schemeClr>
                </a:solidFill>
                <a:latin typeface="+mj-lt"/>
              </a:rPr>
              <a:pPr algn="r">
                <a:defRPr/>
              </a:pPr>
              <a:t>3</a:t>
            </a:fld>
            <a:endParaRPr lang="de-DE" dirty="0">
              <a:solidFill>
                <a:schemeClr val="tx1">
                  <a:tint val="75000"/>
                </a:schemeClr>
              </a:solidFill>
              <a:latin typeface="+mj-lt"/>
            </a:endParaRPr>
          </a:p>
        </p:txBody>
      </p:sp>
      <p:pic>
        <p:nvPicPr>
          <p:cNvPr id="65538" name="Picture 2" descr="\\VBOXSVR\Documents\LINAC E FFF\2011-12-12_InstallationFFF_2mmSteel\DSCN1836.JPG"/>
          <p:cNvPicPr>
            <a:picLocks noChangeAspect="1" noChangeArrowheads="1"/>
          </p:cNvPicPr>
          <p:nvPr/>
        </p:nvPicPr>
        <p:blipFill>
          <a:blip r:embed="rId2" cstate="print"/>
          <a:srcRect/>
          <a:stretch>
            <a:fillRect/>
          </a:stretch>
        </p:blipFill>
        <p:spPr bwMode="auto">
          <a:xfrm>
            <a:off x="6574342" y="3466891"/>
            <a:ext cx="1970924" cy="14778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5541" name="Picture 5" descr="\\VBOXSVR\Documents\LINAC E FFF\2011-12-12_InstallationFFF_2mmSteel\CuDisk.jpg"/>
          <p:cNvPicPr>
            <a:picLocks noChangeAspect="1" noChangeArrowheads="1"/>
          </p:cNvPicPr>
          <p:nvPr/>
        </p:nvPicPr>
        <p:blipFill>
          <a:blip r:embed="rId3" cstate="print"/>
          <a:srcRect/>
          <a:stretch>
            <a:fillRect/>
          </a:stretch>
        </p:blipFill>
        <p:spPr bwMode="auto">
          <a:xfrm>
            <a:off x="6535258" y="1464861"/>
            <a:ext cx="1964714" cy="14741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 name="Bild 2" descr="IMG_4313-5-2-1200.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5100" y="4000500"/>
            <a:ext cx="3124200" cy="2082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399444333"/>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oliennummernplatzhalter 3"/>
          <p:cNvSpPr>
            <a:spLocks noGrp="1"/>
          </p:cNvSpPr>
          <p:nvPr>
            <p:ph type="sldNum" sz="quarter" idx="10"/>
          </p:nvPr>
        </p:nvSpPr>
        <p:spPr/>
        <p:txBody>
          <a:bodyPr/>
          <a:lstStyle/>
          <a:p>
            <a:pPr>
              <a:defRPr/>
            </a:pPr>
            <a:fld id="{AE5FF251-36B1-4391-9D83-8694A200E419}" type="slidenum">
              <a:rPr lang="de-AT"/>
              <a:pPr>
                <a:defRPr/>
              </a:pPr>
              <a:t>30</a:t>
            </a:fld>
            <a:endParaRPr lang="de-AT"/>
          </a:p>
        </p:txBody>
      </p:sp>
      <p:sp>
        <p:nvSpPr>
          <p:cNvPr id="15362" name="Rectangle 2"/>
          <p:cNvSpPr>
            <a:spLocks noGrp="1" noChangeArrowheads="1"/>
          </p:cNvSpPr>
          <p:nvPr>
            <p:ph type="title"/>
          </p:nvPr>
        </p:nvSpPr>
        <p:spPr/>
        <p:txBody>
          <a:bodyPr/>
          <a:lstStyle/>
          <a:p>
            <a:r>
              <a:rPr lang="sv-SE" smtClean="0"/>
              <a:t>”Protective” Plate</a:t>
            </a:r>
            <a:endParaRPr lang="de-DE" smtClean="0"/>
          </a:p>
        </p:txBody>
      </p:sp>
      <p:sp>
        <p:nvSpPr>
          <p:cNvPr id="15363" name="Rectangle 3"/>
          <p:cNvSpPr>
            <a:spLocks noGrp="1" noChangeArrowheads="1"/>
          </p:cNvSpPr>
          <p:nvPr>
            <p:ph idx="1"/>
          </p:nvPr>
        </p:nvSpPr>
        <p:spPr>
          <a:xfrm>
            <a:off x="4003675" y="1233488"/>
            <a:ext cx="4860925" cy="1841500"/>
          </a:xfrm>
        </p:spPr>
        <p:txBody>
          <a:bodyPr/>
          <a:lstStyle/>
          <a:p>
            <a:pPr marL="261938" indent="-261938"/>
            <a:r>
              <a:rPr lang="en-IE" smtClean="0"/>
              <a:t>Removes very low energies</a:t>
            </a:r>
            <a:endParaRPr lang="de-DE" smtClean="0"/>
          </a:p>
          <a:p>
            <a:pPr marL="261938" indent="-261938"/>
            <a:r>
              <a:rPr lang="en-IE" smtClean="0"/>
              <a:t>Stabilises </a:t>
            </a:r>
            <a:br>
              <a:rPr lang="en-IE" smtClean="0"/>
            </a:br>
            <a:r>
              <a:rPr lang="en-IE" smtClean="0"/>
              <a:t>beam</a:t>
            </a:r>
          </a:p>
        </p:txBody>
      </p:sp>
      <p:grpSp>
        <p:nvGrpSpPr>
          <p:cNvPr id="15364" name="Group 31"/>
          <p:cNvGrpSpPr>
            <a:grpSpLocks/>
          </p:cNvGrpSpPr>
          <p:nvPr/>
        </p:nvGrpSpPr>
        <p:grpSpPr bwMode="auto">
          <a:xfrm>
            <a:off x="204095" y="3784600"/>
            <a:ext cx="3975100" cy="2571750"/>
            <a:chOff x="88" y="2384"/>
            <a:chExt cx="2504" cy="1620"/>
          </a:xfrm>
        </p:grpSpPr>
        <p:sp>
          <p:nvSpPr>
            <p:cNvPr id="13317" name="Text Box 7"/>
            <p:cNvSpPr txBox="1">
              <a:spLocks noChangeArrowheads="1"/>
            </p:cNvSpPr>
            <p:nvPr/>
          </p:nvSpPr>
          <p:spPr bwMode="auto">
            <a:xfrm>
              <a:off x="88" y="3596"/>
              <a:ext cx="2504" cy="408"/>
            </a:xfrm>
            <a:prstGeom prst="rect">
              <a:avLst/>
            </a:prstGeom>
            <a:noFill/>
            <a:ln w="12700">
              <a:noFill/>
              <a:miter lim="800000"/>
              <a:headEnd/>
              <a:tailEnd/>
            </a:ln>
          </p:spPr>
          <p:txBody>
            <a:bodyPr>
              <a:spAutoFit/>
            </a:bodyPr>
            <a:lstStyle/>
            <a:p>
              <a:pPr>
                <a:defRPr/>
              </a:pPr>
              <a:r>
                <a:rPr lang="en-US" i="1" dirty="0">
                  <a:solidFill>
                    <a:srgbClr val="0C529D"/>
                  </a:solidFill>
                  <a:latin typeface="+mn-lt"/>
                </a:rPr>
                <a:t>Photon </a:t>
              </a:r>
              <a:r>
                <a:rPr lang="en-US" i="1" dirty="0" err="1">
                  <a:solidFill>
                    <a:srgbClr val="0C529D"/>
                  </a:solidFill>
                  <a:latin typeface="+mn-lt"/>
                </a:rPr>
                <a:t>fluences</a:t>
              </a:r>
              <a:r>
                <a:rPr lang="en-US" i="1" dirty="0">
                  <a:solidFill>
                    <a:srgbClr val="0C529D"/>
                  </a:solidFill>
                  <a:latin typeface="+mn-lt"/>
                </a:rPr>
                <a:t> </a:t>
              </a:r>
              <a:r>
                <a:rPr lang="en-US" i="1" dirty="0" err="1">
                  <a:solidFill>
                    <a:srgbClr val="0C529D"/>
                  </a:solidFill>
                  <a:latin typeface="+mn-lt"/>
                  <a:cs typeface="Arial" charset="0"/>
                </a:rPr>
                <a:t>Φ</a:t>
              </a:r>
              <a:r>
                <a:rPr lang="en-US" i="1" baseline="-25000" dirty="0" err="1">
                  <a:solidFill>
                    <a:srgbClr val="0C529D"/>
                  </a:solidFill>
                  <a:latin typeface="+mn-lt"/>
                  <a:cs typeface="Arial" charset="0"/>
                </a:rPr>
                <a:t>γ</a:t>
              </a:r>
              <a:r>
                <a:rPr lang="en-US" i="1" dirty="0">
                  <a:solidFill>
                    <a:srgbClr val="0C529D"/>
                  </a:solidFill>
                  <a:latin typeface="+mn-lt"/>
                </a:rPr>
                <a:t>, per initial electron</a:t>
              </a:r>
              <a:r>
                <a:rPr lang="en-US" i="1" dirty="0">
                  <a:latin typeface="+mn-lt"/>
                </a:rPr>
                <a:t>, at the upstream surface of the water phantom as a function of photon energy </a:t>
              </a:r>
              <a:r>
                <a:rPr lang="en-US" i="1" dirty="0" err="1">
                  <a:latin typeface="+mn-lt"/>
                </a:rPr>
                <a:t>E</a:t>
              </a:r>
              <a:r>
                <a:rPr lang="en-US" i="1" baseline="-25000" dirty="0" err="1">
                  <a:latin typeface="+mn-lt"/>
                </a:rPr>
                <a:t>γ</a:t>
              </a:r>
              <a:r>
                <a:rPr lang="en-US" i="1" dirty="0">
                  <a:latin typeface="+mn-lt"/>
                </a:rPr>
                <a:t>. (FS 40x40 cm</a:t>
              </a:r>
              <a:r>
                <a:rPr lang="en-US" i="1" baseline="30000" dirty="0">
                  <a:latin typeface="+mn-lt"/>
                </a:rPr>
                <a:t>2</a:t>
              </a:r>
              <a:r>
                <a:rPr lang="en-US" i="1" dirty="0">
                  <a:latin typeface="+mn-lt"/>
                </a:rPr>
                <a:t>).</a:t>
              </a:r>
            </a:p>
          </p:txBody>
        </p:sp>
        <p:sp>
          <p:nvSpPr>
            <p:cNvPr id="13334" name="Text Box 8"/>
            <p:cNvSpPr txBox="1">
              <a:spLocks noChangeArrowheads="1"/>
            </p:cNvSpPr>
            <p:nvPr/>
          </p:nvSpPr>
          <p:spPr bwMode="auto">
            <a:xfrm rot="16200000">
              <a:off x="1845" y="2947"/>
              <a:ext cx="1299" cy="174"/>
            </a:xfrm>
            <a:prstGeom prst="rect">
              <a:avLst/>
            </a:prstGeom>
            <a:noFill/>
            <a:ln w="12700">
              <a:noFill/>
              <a:miter lim="800000"/>
              <a:headEnd/>
              <a:tailEnd/>
            </a:ln>
          </p:spPr>
          <p:txBody>
            <a:bodyPr>
              <a:spAutoFit/>
            </a:bodyPr>
            <a:lstStyle/>
            <a:p>
              <a:pPr>
                <a:spcBef>
                  <a:spcPct val="50000"/>
                </a:spcBef>
                <a:defRPr/>
              </a:pPr>
              <a:r>
                <a:rPr lang="de-DE" i="1" dirty="0" err="1">
                  <a:solidFill>
                    <a:srgbClr val="0C529D"/>
                  </a:solidFill>
                  <a:latin typeface="+mn-lt"/>
                  <a:cs typeface="Calibri" pitchFamily="34" charset="0"/>
                </a:rPr>
                <a:t>Titt</a:t>
              </a:r>
              <a:r>
                <a:rPr lang="de-DE" i="1" dirty="0">
                  <a:solidFill>
                    <a:srgbClr val="0C529D"/>
                  </a:solidFill>
                  <a:latin typeface="+mn-lt"/>
                  <a:cs typeface="Calibri" pitchFamily="34" charset="0"/>
                </a:rPr>
                <a:t> et al MP 33 (2006)</a:t>
              </a:r>
            </a:p>
          </p:txBody>
        </p:sp>
        <p:pic>
          <p:nvPicPr>
            <p:cNvPr id="15381" name="Picture 10"/>
            <p:cNvPicPr>
              <a:picLocks noChangeAspect="1" noChangeArrowheads="1"/>
            </p:cNvPicPr>
            <p:nvPr/>
          </p:nvPicPr>
          <p:blipFill>
            <a:blip r:embed="rId2" cstate="print"/>
            <a:srcRect b="29683"/>
            <a:stretch>
              <a:fillRect/>
            </a:stretch>
          </p:blipFill>
          <p:spPr bwMode="auto">
            <a:xfrm>
              <a:off x="124" y="2433"/>
              <a:ext cx="1996" cy="1202"/>
            </a:xfrm>
            <a:prstGeom prst="rect">
              <a:avLst/>
            </a:prstGeom>
            <a:noFill/>
            <a:ln w="12700">
              <a:noFill/>
              <a:miter lim="800000"/>
              <a:headEnd/>
              <a:tailEnd/>
            </a:ln>
          </p:spPr>
        </p:pic>
        <p:sp>
          <p:nvSpPr>
            <p:cNvPr id="13337" name="Freeform 11"/>
            <p:cNvSpPr>
              <a:spLocks/>
            </p:cNvSpPr>
            <p:nvPr/>
          </p:nvSpPr>
          <p:spPr bwMode="auto">
            <a:xfrm>
              <a:off x="854" y="2963"/>
              <a:ext cx="800" cy="362"/>
            </a:xfrm>
            <a:custGeom>
              <a:avLst/>
              <a:gdLst>
                <a:gd name="T0" fmla="*/ 0 w 802"/>
                <a:gd name="T1" fmla="*/ 362 h 362"/>
                <a:gd name="T2" fmla="*/ 62 w 802"/>
                <a:gd name="T3" fmla="*/ 330 h 362"/>
                <a:gd name="T4" fmla="*/ 112 w 802"/>
                <a:gd name="T5" fmla="*/ 276 h 362"/>
                <a:gd name="T6" fmla="*/ 158 w 802"/>
                <a:gd name="T7" fmla="*/ 240 h 362"/>
                <a:gd name="T8" fmla="*/ 192 w 802"/>
                <a:gd name="T9" fmla="*/ 198 h 362"/>
                <a:gd name="T10" fmla="*/ 224 w 802"/>
                <a:gd name="T11" fmla="*/ 142 h 362"/>
                <a:gd name="T12" fmla="*/ 256 w 802"/>
                <a:gd name="T13" fmla="*/ 74 h 362"/>
                <a:gd name="T14" fmla="*/ 284 w 802"/>
                <a:gd name="T15" fmla="*/ 30 h 362"/>
                <a:gd name="T16" fmla="*/ 312 w 802"/>
                <a:gd name="T17" fmla="*/ 2 h 362"/>
                <a:gd name="T18" fmla="*/ 352 w 802"/>
                <a:gd name="T19" fmla="*/ 42 h 362"/>
                <a:gd name="T20" fmla="*/ 376 w 802"/>
                <a:gd name="T21" fmla="*/ 68 h 362"/>
                <a:gd name="T22" fmla="*/ 400 w 802"/>
                <a:gd name="T23" fmla="*/ 82 h 362"/>
                <a:gd name="T24" fmla="*/ 412 w 802"/>
                <a:gd name="T25" fmla="*/ 78 h 362"/>
                <a:gd name="T26" fmla="*/ 424 w 802"/>
                <a:gd name="T27" fmla="*/ 76 h 362"/>
                <a:gd name="T28" fmla="*/ 434 w 802"/>
                <a:gd name="T29" fmla="*/ 18 h 362"/>
                <a:gd name="T30" fmla="*/ 442 w 802"/>
                <a:gd name="T31" fmla="*/ 82 h 362"/>
                <a:gd name="T32" fmla="*/ 450 w 802"/>
                <a:gd name="T33" fmla="*/ 66 h 362"/>
                <a:gd name="T34" fmla="*/ 478 w 802"/>
                <a:gd name="T35" fmla="*/ 60 h 362"/>
                <a:gd name="T36" fmla="*/ 498 w 802"/>
                <a:gd name="T37" fmla="*/ 56 h 362"/>
                <a:gd name="T38" fmla="*/ 530 w 802"/>
                <a:gd name="T39" fmla="*/ 48 h 362"/>
                <a:gd name="T40" fmla="*/ 542 w 802"/>
                <a:gd name="T41" fmla="*/ 56 h 362"/>
                <a:gd name="T42" fmla="*/ 580 w 802"/>
                <a:gd name="T43" fmla="*/ 42 h 362"/>
                <a:gd name="T44" fmla="*/ 628 w 802"/>
                <a:gd name="T45" fmla="*/ 84 h 362"/>
                <a:gd name="T46" fmla="*/ 654 w 802"/>
                <a:gd name="T47" fmla="*/ 84 h 362"/>
                <a:gd name="T48" fmla="*/ 664 w 802"/>
                <a:gd name="T49" fmla="*/ 112 h 362"/>
                <a:gd name="T50" fmla="*/ 678 w 802"/>
                <a:gd name="T51" fmla="*/ 114 h 362"/>
                <a:gd name="T52" fmla="*/ 730 w 802"/>
                <a:gd name="T53" fmla="*/ 186 h 362"/>
                <a:gd name="T54" fmla="*/ 770 w 802"/>
                <a:gd name="T55" fmla="*/ 238 h 362"/>
                <a:gd name="T56" fmla="*/ 786 w 802"/>
                <a:gd name="T57" fmla="*/ 280 h 362"/>
                <a:gd name="T58" fmla="*/ 802 w 802"/>
                <a:gd name="T59" fmla="*/ 342 h 36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02"/>
                <a:gd name="T91" fmla="*/ 0 h 362"/>
                <a:gd name="T92" fmla="*/ 802 w 802"/>
                <a:gd name="T93" fmla="*/ 362 h 36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02" h="362">
                  <a:moveTo>
                    <a:pt x="0" y="362"/>
                  </a:moveTo>
                  <a:cubicBezTo>
                    <a:pt x="22" y="352"/>
                    <a:pt x="43" y="344"/>
                    <a:pt x="62" y="330"/>
                  </a:cubicBezTo>
                  <a:cubicBezTo>
                    <a:pt x="81" y="316"/>
                    <a:pt x="96" y="291"/>
                    <a:pt x="112" y="276"/>
                  </a:cubicBezTo>
                  <a:cubicBezTo>
                    <a:pt x="128" y="261"/>
                    <a:pt x="145" y="253"/>
                    <a:pt x="158" y="240"/>
                  </a:cubicBezTo>
                  <a:cubicBezTo>
                    <a:pt x="171" y="227"/>
                    <a:pt x="181" y="214"/>
                    <a:pt x="192" y="198"/>
                  </a:cubicBezTo>
                  <a:cubicBezTo>
                    <a:pt x="203" y="182"/>
                    <a:pt x="213" y="163"/>
                    <a:pt x="224" y="142"/>
                  </a:cubicBezTo>
                  <a:cubicBezTo>
                    <a:pt x="235" y="121"/>
                    <a:pt x="246" y="93"/>
                    <a:pt x="256" y="74"/>
                  </a:cubicBezTo>
                  <a:cubicBezTo>
                    <a:pt x="266" y="55"/>
                    <a:pt x="275" y="42"/>
                    <a:pt x="284" y="30"/>
                  </a:cubicBezTo>
                  <a:cubicBezTo>
                    <a:pt x="293" y="18"/>
                    <a:pt x="301" y="0"/>
                    <a:pt x="312" y="2"/>
                  </a:cubicBezTo>
                  <a:cubicBezTo>
                    <a:pt x="323" y="4"/>
                    <a:pt x="341" y="31"/>
                    <a:pt x="352" y="42"/>
                  </a:cubicBezTo>
                  <a:cubicBezTo>
                    <a:pt x="363" y="53"/>
                    <a:pt x="368" y="61"/>
                    <a:pt x="376" y="68"/>
                  </a:cubicBezTo>
                  <a:cubicBezTo>
                    <a:pt x="384" y="75"/>
                    <a:pt x="394" y="80"/>
                    <a:pt x="400" y="82"/>
                  </a:cubicBezTo>
                  <a:cubicBezTo>
                    <a:pt x="406" y="84"/>
                    <a:pt x="408" y="79"/>
                    <a:pt x="412" y="78"/>
                  </a:cubicBezTo>
                  <a:cubicBezTo>
                    <a:pt x="416" y="77"/>
                    <a:pt x="420" y="86"/>
                    <a:pt x="424" y="76"/>
                  </a:cubicBezTo>
                  <a:cubicBezTo>
                    <a:pt x="428" y="66"/>
                    <a:pt x="431" y="17"/>
                    <a:pt x="434" y="18"/>
                  </a:cubicBezTo>
                  <a:cubicBezTo>
                    <a:pt x="437" y="19"/>
                    <a:pt x="439" y="74"/>
                    <a:pt x="442" y="82"/>
                  </a:cubicBezTo>
                  <a:cubicBezTo>
                    <a:pt x="445" y="90"/>
                    <a:pt x="444" y="70"/>
                    <a:pt x="450" y="66"/>
                  </a:cubicBezTo>
                  <a:cubicBezTo>
                    <a:pt x="456" y="62"/>
                    <a:pt x="470" y="62"/>
                    <a:pt x="478" y="60"/>
                  </a:cubicBezTo>
                  <a:cubicBezTo>
                    <a:pt x="486" y="58"/>
                    <a:pt x="489" y="58"/>
                    <a:pt x="498" y="56"/>
                  </a:cubicBezTo>
                  <a:cubicBezTo>
                    <a:pt x="507" y="54"/>
                    <a:pt x="523" y="48"/>
                    <a:pt x="530" y="48"/>
                  </a:cubicBezTo>
                  <a:cubicBezTo>
                    <a:pt x="537" y="48"/>
                    <a:pt x="534" y="57"/>
                    <a:pt x="542" y="56"/>
                  </a:cubicBezTo>
                  <a:cubicBezTo>
                    <a:pt x="550" y="55"/>
                    <a:pt x="566" y="37"/>
                    <a:pt x="580" y="42"/>
                  </a:cubicBezTo>
                  <a:cubicBezTo>
                    <a:pt x="594" y="47"/>
                    <a:pt x="616" y="77"/>
                    <a:pt x="628" y="84"/>
                  </a:cubicBezTo>
                  <a:cubicBezTo>
                    <a:pt x="640" y="91"/>
                    <a:pt x="648" y="79"/>
                    <a:pt x="654" y="84"/>
                  </a:cubicBezTo>
                  <a:cubicBezTo>
                    <a:pt x="660" y="89"/>
                    <a:pt x="660" y="107"/>
                    <a:pt x="664" y="112"/>
                  </a:cubicBezTo>
                  <a:cubicBezTo>
                    <a:pt x="668" y="117"/>
                    <a:pt x="667" y="102"/>
                    <a:pt x="678" y="114"/>
                  </a:cubicBezTo>
                  <a:cubicBezTo>
                    <a:pt x="689" y="126"/>
                    <a:pt x="715" y="165"/>
                    <a:pt x="730" y="186"/>
                  </a:cubicBezTo>
                  <a:cubicBezTo>
                    <a:pt x="745" y="207"/>
                    <a:pt x="761" y="222"/>
                    <a:pt x="770" y="238"/>
                  </a:cubicBezTo>
                  <a:cubicBezTo>
                    <a:pt x="779" y="254"/>
                    <a:pt x="781" y="263"/>
                    <a:pt x="786" y="280"/>
                  </a:cubicBezTo>
                  <a:cubicBezTo>
                    <a:pt x="791" y="297"/>
                    <a:pt x="796" y="319"/>
                    <a:pt x="802" y="342"/>
                  </a:cubicBezTo>
                </a:path>
              </a:pathLst>
            </a:custGeom>
            <a:noFill/>
            <a:ln w="19050">
              <a:solidFill>
                <a:schemeClr val="bg1"/>
              </a:solidFill>
              <a:round/>
              <a:headEnd/>
              <a:tailEnd/>
            </a:ln>
          </p:spPr>
          <p:txBody>
            <a:bodyPr wrap="none" anchor="ctr"/>
            <a:lstStyle/>
            <a:p>
              <a:pPr>
                <a:defRPr/>
              </a:pPr>
              <a:endParaRPr lang="de-AT">
                <a:latin typeface="+mn-lt"/>
              </a:endParaRPr>
            </a:p>
          </p:txBody>
        </p:sp>
        <p:sp>
          <p:nvSpPr>
            <p:cNvPr id="13338" name="Line 12"/>
            <p:cNvSpPr>
              <a:spLocks noChangeShapeType="1"/>
            </p:cNvSpPr>
            <p:nvPr/>
          </p:nvSpPr>
          <p:spPr bwMode="auto">
            <a:xfrm flipV="1">
              <a:off x="1498" y="2793"/>
              <a:ext cx="110" cy="0"/>
            </a:xfrm>
            <a:prstGeom prst="line">
              <a:avLst/>
            </a:prstGeom>
            <a:noFill/>
            <a:ln w="19050">
              <a:solidFill>
                <a:schemeClr val="bg1"/>
              </a:solidFill>
              <a:round/>
              <a:headEnd/>
              <a:tailEnd/>
            </a:ln>
          </p:spPr>
          <p:txBody>
            <a:bodyPr wrap="none" anchor="ctr"/>
            <a:lstStyle/>
            <a:p>
              <a:pPr>
                <a:defRPr/>
              </a:pPr>
              <a:endParaRPr lang="de-AT">
                <a:latin typeface="+mn-lt"/>
              </a:endParaRPr>
            </a:p>
          </p:txBody>
        </p:sp>
        <p:sp>
          <p:nvSpPr>
            <p:cNvPr id="13339" name="Line 13"/>
            <p:cNvSpPr>
              <a:spLocks noChangeShapeType="1"/>
            </p:cNvSpPr>
            <p:nvPr/>
          </p:nvSpPr>
          <p:spPr bwMode="auto">
            <a:xfrm flipV="1">
              <a:off x="1484" y="2725"/>
              <a:ext cx="110" cy="0"/>
            </a:xfrm>
            <a:prstGeom prst="line">
              <a:avLst/>
            </a:prstGeom>
            <a:noFill/>
            <a:ln w="19050">
              <a:solidFill>
                <a:srgbClr val="0070C0"/>
              </a:solidFill>
              <a:round/>
              <a:headEnd/>
              <a:tailEnd/>
            </a:ln>
          </p:spPr>
          <p:txBody>
            <a:bodyPr wrap="none" anchor="ctr"/>
            <a:lstStyle/>
            <a:p>
              <a:pPr>
                <a:defRPr/>
              </a:pPr>
              <a:endParaRPr lang="de-AT">
                <a:latin typeface="+mn-lt"/>
              </a:endParaRPr>
            </a:p>
          </p:txBody>
        </p:sp>
        <p:sp>
          <p:nvSpPr>
            <p:cNvPr id="13340" name="Freeform 14"/>
            <p:cNvSpPr>
              <a:spLocks/>
            </p:cNvSpPr>
            <p:nvPr/>
          </p:nvSpPr>
          <p:spPr bwMode="auto">
            <a:xfrm>
              <a:off x="798" y="2575"/>
              <a:ext cx="848" cy="751"/>
            </a:xfrm>
            <a:custGeom>
              <a:avLst/>
              <a:gdLst>
                <a:gd name="T0" fmla="*/ 0 w 850"/>
                <a:gd name="T1" fmla="*/ 751 h 751"/>
                <a:gd name="T2" fmla="*/ 62 w 850"/>
                <a:gd name="T3" fmla="*/ 719 h 751"/>
                <a:gd name="T4" fmla="*/ 132 w 850"/>
                <a:gd name="T5" fmla="*/ 559 h 751"/>
                <a:gd name="T6" fmla="*/ 138 w 850"/>
                <a:gd name="T7" fmla="*/ 537 h 751"/>
                <a:gd name="T8" fmla="*/ 144 w 850"/>
                <a:gd name="T9" fmla="*/ 477 h 751"/>
                <a:gd name="T10" fmla="*/ 152 w 850"/>
                <a:gd name="T11" fmla="*/ 531 h 751"/>
                <a:gd name="T12" fmla="*/ 164 w 850"/>
                <a:gd name="T13" fmla="*/ 465 h 751"/>
                <a:gd name="T14" fmla="*/ 176 w 850"/>
                <a:gd name="T15" fmla="*/ 471 h 751"/>
                <a:gd name="T16" fmla="*/ 200 w 850"/>
                <a:gd name="T17" fmla="*/ 427 h 751"/>
                <a:gd name="T18" fmla="*/ 230 w 850"/>
                <a:gd name="T19" fmla="*/ 349 h 751"/>
                <a:gd name="T20" fmla="*/ 272 w 850"/>
                <a:gd name="T21" fmla="*/ 173 h 751"/>
                <a:gd name="T22" fmla="*/ 288 w 850"/>
                <a:gd name="T23" fmla="*/ 133 h 751"/>
                <a:gd name="T24" fmla="*/ 306 w 850"/>
                <a:gd name="T25" fmla="*/ 75 h 751"/>
                <a:gd name="T26" fmla="*/ 324 w 850"/>
                <a:gd name="T27" fmla="*/ 31 h 751"/>
                <a:gd name="T28" fmla="*/ 334 w 850"/>
                <a:gd name="T29" fmla="*/ 41 h 751"/>
                <a:gd name="T30" fmla="*/ 338 w 850"/>
                <a:gd name="T31" fmla="*/ 19 h 751"/>
                <a:gd name="T32" fmla="*/ 358 w 850"/>
                <a:gd name="T33" fmla="*/ 3 h 751"/>
                <a:gd name="T34" fmla="*/ 368 w 850"/>
                <a:gd name="T35" fmla="*/ 37 h 751"/>
                <a:gd name="T36" fmla="*/ 372 w 850"/>
                <a:gd name="T37" fmla="*/ 69 h 751"/>
                <a:gd name="T38" fmla="*/ 388 w 850"/>
                <a:gd name="T39" fmla="*/ 87 h 751"/>
                <a:gd name="T40" fmla="*/ 414 w 850"/>
                <a:gd name="T41" fmla="*/ 135 h 751"/>
                <a:gd name="T42" fmla="*/ 424 w 850"/>
                <a:gd name="T43" fmla="*/ 177 h 751"/>
                <a:gd name="T44" fmla="*/ 446 w 850"/>
                <a:gd name="T45" fmla="*/ 177 h 751"/>
                <a:gd name="T46" fmla="*/ 460 w 850"/>
                <a:gd name="T47" fmla="*/ 215 h 751"/>
                <a:gd name="T48" fmla="*/ 476 w 850"/>
                <a:gd name="T49" fmla="*/ 121 h 751"/>
                <a:gd name="T50" fmla="*/ 482 w 850"/>
                <a:gd name="T51" fmla="*/ 229 h 751"/>
                <a:gd name="T52" fmla="*/ 494 w 850"/>
                <a:gd name="T53" fmla="*/ 207 h 751"/>
                <a:gd name="T54" fmla="*/ 508 w 850"/>
                <a:gd name="T55" fmla="*/ 233 h 751"/>
                <a:gd name="T56" fmla="*/ 514 w 850"/>
                <a:gd name="T57" fmla="*/ 211 h 751"/>
                <a:gd name="T58" fmla="*/ 530 w 850"/>
                <a:gd name="T59" fmla="*/ 211 h 751"/>
                <a:gd name="T60" fmla="*/ 540 w 850"/>
                <a:gd name="T61" fmla="*/ 225 h 751"/>
                <a:gd name="T62" fmla="*/ 550 w 850"/>
                <a:gd name="T63" fmla="*/ 217 h 751"/>
                <a:gd name="T64" fmla="*/ 572 w 850"/>
                <a:gd name="T65" fmla="*/ 229 h 751"/>
                <a:gd name="T66" fmla="*/ 576 w 850"/>
                <a:gd name="T67" fmla="*/ 265 h 751"/>
                <a:gd name="T68" fmla="*/ 604 w 850"/>
                <a:gd name="T69" fmla="*/ 263 h 751"/>
                <a:gd name="T70" fmla="*/ 636 w 850"/>
                <a:gd name="T71" fmla="*/ 291 h 751"/>
                <a:gd name="T72" fmla="*/ 652 w 850"/>
                <a:gd name="T73" fmla="*/ 313 h 751"/>
                <a:gd name="T74" fmla="*/ 662 w 850"/>
                <a:gd name="T75" fmla="*/ 343 h 751"/>
                <a:gd name="T76" fmla="*/ 700 w 850"/>
                <a:gd name="T77" fmla="*/ 363 h 751"/>
                <a:gd name="T78" fmla="*/ 704 w 850"/>
                <a:gd name="T79" fmla="*/ 405 h 751"/>
                <a:gd name="T80" fmla="*/ 720 w 850"/>
                <a:gd name="T81" fmla="*/ 403 h 751"/>
                <a:gd name="T82" fmla="*/ 754 w 850"/>
                <a:gd name="T83" fmla="*/ 469 h 751"/>
                <a:gd name="T84" fmla="*/ 754 w 850"/>
                <a:gd name="T85" fmla="*/ 491 h 751"/>
                <a:gd name="T86" fmla="*/ 772 w 850"/>
                <a:gd name="T87" fmla="*/ 491 h 751"/>
                <a:gd name="T88" fmla="*/ 788 w 850"/>
                <a:gd name="T89" fmla="*/ 551 h 751"/>
                <a:gd name="T90" fmla="*/ 814 w 850"/>
                <a:gd name="T91" fmla="*/ 573 h 751"/>
                <a:gd name="T92" fmla="*/ 816 w 850"/>
                <a:gd name="T93" fmla="*/ 623 h 751"/>
                <a:gd name="T94" fmla="*/ 834 w 850"/>
                <a:gd name="T95" fmla="*/ 635 h 751"/>
                <a:gd name="T96" fmla="*/ 850 w 850"/>
                <a:gd name="T97" fmla="*/ 747 h 75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50"/>
                <a:gd name="T148" fmla="*/ 0 h 751"/>
                <a:gd name="T149" fmla="*/ 850 w 850"/>
                <a:gd name="T150" fmla="*/ 751 h 75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50" h="751">
                  <a:moveTo>
                    <a:pt x="0" y="751"/>
                  </a:moveTo>
                  <a:cubicBezTo>
                    <a:pt x="20" y="751"/>
                    <a:pt x="40" y="751"/>
                    <a:pt x="62" y="719"/>
                  </a:cubicBezTo>
                  <a:cubicBezTo>
                    <a:pt x="84" y="687"/>
                    <a:pt x="119" y="589"/>
                    <a:pt x="132" y="559"/>
                  </a:cubicBezTo>
                  <a:cubicBezTo>
                    <a:pt x="145" y="529"/>
                    <a:pt x="136" y="551"/>
                    <a:pt x="138" y="537"/>
                  </a:cubicBezTo>
                  <a:cubicBezTo>
                    <a:pt x="140" y="523"/>
                    <a:pt x="142" y="478"/>
                    <a:pt x="144" y="477"/>
                  </a:cubicBezTo>
                  <a:cubicBezTo>
                    <a:pt x="146" y="476"/>
                    <a:pt x="149" y="533"/>
                    <a:pt x="152" y="531"/>
                  </a:cubicBezTo>
                  <a:cubicBezTo>
                    <a:pt x="155" y="529"/>
                    <a:pt x="160" y="475"/>
                    <a:pt x="164" y="465"/>
                  </a:cubicBezTo>
                  <a:cubicBezTo>
                    <a:pt x="168" y="455"/>
                    <a:pt x="170" y="477"/>
                    <a:pt x="176" y="471"/>
                  </a:cubicBezTo>
                  <a:cubicBezTo>
                    <a:pt x="182" y="465"/>
                    <a:pt x="191" y="447"/>
                    <a:pt x="200" y="427"/>
                  </a:cubicBezTo>
                  <a:cubicBezTo>
                    <a:pt x="209" y="407"/>
                    <a:pt x="218" y="391"/>
                    <a:pt x="230" y="349"/>
                  </a:cubicBezTo>
                  <a:cubicBezTo>
                    <a:pt x="242" y="307"/>
                    <a:pt x="262" y="209"/>
                    <a:pt x="272" y="173"/>
                  </a:cubicBezTo>
                  <a:cubicBezTo>
                    <a:pt x="282" y="137"/>
                    <a:pt x="282" y="149"/>
                    <a:pt x="288" y="133"/>
                  </a:cubicBezTo>
                  <a:cubicBezTo>
                    <a:pt x="294" y="117"/>
                    <a:pt x="300" y="92"/>
                    <a:pt x="306" y="75"/>
                  </a:cubicBezTo>
                  <a:cubicBezTo>
                    <a:pt x="312" y="58"/>
                    <a:pt x="319" y="37"/>
                    <a:pt x="324" y="31"/>
                  </a:cubicBezTo>
                  <a:cubicBezTo>
                    <a:pt x="329" y="25"/>
                    <a:pt x="332" y="43"/>
                    <a:pt x="334" y="41"/>
                  </a:cubicBezTo>
                  <a:cubicBezTo>
                    <a:pt x="336" y="39"/>
                    <a:pt x="334" y="25"/>
                    <a:pt x="338" y="19"/>
                  </a:cubicBezTo>
                  <a:cubicBezTo>
                    <a:pt x="342" y="13"/>
                    <a:pt x="353" y="0"/>
                    <a:pt x="358" y="3"/>
                  </a:cubicBezTo>
                  <a:cubicBezTo>
                    <a:pt x="363" y="6"/>
                    <a:pt x="366" y="26"/>
                    <a:pt x="368" y="37"/>
                  </a:cubicBezTo>
                  <a:cubicBezTo>
                    <a:pt x="370" y="48"/>
                    <a:pt x="369" y="61"/>
                    <a:pt x="372" y="69"/>
                  </a:cubicBezTo>
                  <a:cubicBezTo>
                    <a:pt x="375" y="77"/>
                    <a:pt x="381" y="76"/>
                    <a:pt x="388" y="87"/>
                  </a:cubicBezTo>
                  <a:cubicBezTo>
                    <a:pt x="395" y="98"/>
                    <a:pt x="408" y="120"/>
                    <a:pt x="414" y="135"/>
                  </a:cubicBezTo>
                  <a:cubicBezTo>
                    <a:pt x="420" y="150"/>
                    <a:pt x="419" y="170"/>
                    <a:pt x="424" y="177"/>
                  </a:cubicBezTo>
                  <a:cubicBezTo>
                    <a:pt x="429" y="184"/>
                    <a:pt x="440" y="171"/>
                    <a:pt x="446" y="177"/>
                  </a:cubicBezTo>
                  <a:cubicBezTo>
                    <a:pt x="452" y="183"/>
                    <a:pt x="455" y="224"/>
                    <a:pt x="460" y="215"/>
                  </a:cubicBezTo>
                  <a:cubicBezTo>
                    <a:pt x="465" y="206"/>
                    <a:pt x="472" y="119"/>
                    <a:pt x="476" y="121"/>
                  </a:cubicBezTo>
                  <a:cubicBezTo>
                    <a:pt x="480" y="123"/>
                    <a:pt x="479" y="215"/>
                    <a:pt x="482" y="229"/>
                  </a:cubicBezTo>
                  <a:cubicBezTo>
                    <a:pt x="485" y="243"/>
                    <a:pt x="490" y="206"/>
                    <a:pt x="494" y="207"/>
                  </a:cubicBezTo>
                  <a:cubicBezTo>
                    <a:pt x="498" y="208"/>
                    <a:pt x="505" y="232"/>
                    <a:pt x="508" y="233"/>
                  </a:cubicBezTo>
                  <a:cubicBezTo>
                    <a:pt x="511" y="234"/>
                    <a:pt x="510" y="215"/>
                    <a:pt x="514" y="211"/>
                  </a:cubicBezTo>
                  <a:cubicBezTo>
                    <a:pt x="518" y="207"/>
                    <a:pt x="526" y="209"/>
                    <a:pt x="530" y="211"/>
                  </a:cubicBezTo>
                  <a:cubicBezTo>
                    <a:pt x="534" y="213"/>
                    <a:pt x="537" y="224"/>
                    <a:pt x="540" y="225"/>
                  </a:cubicBezTo>
                  <a:cubicBezTo>
                    <a:pt x="543" y="226"/>
                    <a:pt x="545" y="216"/>
                    <a:pt x="550" y="217"/>
                  </a:cubicBezTo>
                  <a:cubicBezTo>
                    <a:pt x="555" y="218"/>
                    <a:pt x="568" y="221"/>
                    <a:pt x="572" y="229"/>
                  </a:cubicBezTo>
                  <a:cubicBezTo>
                    <a:pt x="576" y="237"/>
                    <a:pt x="571" y="259"/>
                    <a:pt x="576" y="265"/>
                  </a:cubicBezTo>
                  <a:cubicBezTo>
                    <a:pt x="581" y="271"/>
                    <a:pt x="594" y="259"/>
                    <a:pt x="604" y="263"/>
                  </a:cubicBezTo>
                  <a:cubicBezTo>
                    <a:pt x="614" y="267"/>
                    <a:pt x="628" y="283"/>
                    <a:pt x="636" y="291"/>
                  </a:cubicBezTo>
                  <a:cubicBezTo>
                    <a:pt x="644" y="299"/>
                    <a:pt x="648" y="304"/>
                    <a:pt x="652" y="313"/>
                  </a:cubicBezTo>
                  <a:cubicBezTo>
                    <a:pt x="656" y="322"/>
                    <a:pt x="654" y="335"/>
                    <a:pt x="662" y="343"/>
                  </a:cubicBezTo>
                  <a:cubicBezTo>
                    <a:pt x="670" y="351"/>
                    <a:pt x="693" y="353"/>
                    <a:pt x="700" y="363"/>
                  </a:cubicBezTo>
                  <a:cubicBezTo>
                    <a:pt x="707" y="373"/>
                    <a:pt x="701" y="398"/>
                    <a:pt x="704" y="405"/>
                  </a:cubicBezTo>
                  <a:cubicBezTo>
                    <a:pt x="707" y="412"/>
                    <a:pt x="712" y="392"/>
                    <a:pt x="720" y="403"/>
                  </a:cubicBezTo>
                  <a:cubicBezTo>
                    <a:pt x="728" y="414"/>
                    <a:pt x="748" y="454"/>
                    <a:pt x="754" y="469"/>
                  </a:cubicBezTo>
                  <a:cubicBezTo>
                    <a:pt x="760" y="484"/>
                    <a:pt x="751" y="487"/>
                    <a:pt x="754" y="491"/>
                  </a:cubicBezTo>
                  <a:cubicBezTo>
                    <a:pt x="757" y="495"/>
                    <a:pt x="766" y="481"/>
                    <a:pt x="772" y="491"/>
                  </a:cubicBezTo>
                  <a:cubicBezTo>
                    <a:pt x="778" y="501"/>
                    <a:pt x="781" y="537"/>
                    <a:pt x="788" y="551"/>
                  </a:cubicBezTo>
                  <a:cubicBezTo>
                    <a:pt x="795" y="565"/>
                    <a:pt x="809" y="561"/>
                    <a:pt x="814" y="573"/>
                  </a:cubicBezTo>
                  <a:cubicBezTo>
                    <a:pt x="819" y="585"/>
                    <a:pt x="813" y="613"/>
                    <a:pt x="816" y="623"/>
                  </a:cubicBezTo>
                  <a:cubicBezTo>
                    <a:pt x="819" y="633"/>
                    <a:pt x="828" y="614"/>
                    <a:pt x="834" y="635"/>
                  </a:cubicBezTo>
                  <a:cubicBezTo>
                    <a:pt x="840" y="656"/>
                    <a:pt x="845" y="701"/>
                    <a:pt x="850" y="747"/>
                  </a:cubicBezTo>
                </a:path>
              </a:pathLst>
            </a:custGeom>
            <a:noFill/>
            <a:ln w="19050">
              <a:solidFill>
                <a:srgbClr val="0070C0"/>
              </a:solidFill>
              <a:round/>
              <a:headEnd/>
              <a:tailEnd/>
            </a:ln>
          </p:spPr>
          <p:txBody>
            <a:bodyPr wrap="none" anchor="ctr"/>
            <a:lstStyle/>
            <a:p>
              <a:pPr>
                <a:defRPr/>
              </a:pPr>
              <a:endParaRPr lang="de-AT">
                <a:latin typeface="+mn-lt"/>
              </a:endParaRPr>
            </a:p>
          </p:txBody>
        </p:sp>
        <p:sp>
          <p:nvSpPr>
            <p:cNvPr id="13341" name="Line 15"/>
            <p:cNvSpPr>
              <a:spLocks noChangeShapeType="1"/>
            </p:cNvSpPr>
            <p:nvPr/>
          </p:nvSpPr>
          <p:spPr bwMode="auto">
            <a:xfrm flipV="1">
              <a:off x="1486" y="2594"/>
              <a:ext cx="110" cy="0"/>
            </a:xfrm>
            <a:prstGeom prst="line">
              <a:avLst/>
            </a:prstGeom>
            <a:noFill/>
            <a:ln w="19050">
              <a:solidFill>
                <a:srgbClr val="C00000"/>
              </a:solidFill>
              <a:round/>
              <a:headEnd/>
              <a:tailEnd/>
            </a:ln>
          </p:spPr>
          <p:txBody>
            <a:bodyPr wrap="none" anchor="ctr"/>
            <a:lstStyle/>
            <a:p>
              <a:pPr>
                <a:defRPr/>
              </a:pPr>
              <a:endParaRPr lang="de-AT">
                <a:latin typeface="+mn-lt"/>
              </a:endParaRPr>
            </a:p>
          </p:txBody>
        </p:sp>
        <p:sp>
          <p:nvSpPr>
            <p:cNvPr id="13342" name="Freeform 16"/>
            <p:cNvSpPr>
              <a:spLocks/>
            </p:cNvSpPr>
            <p:nvPr/>
          </p:nvSpPr>
          <p:spPr bwMode="auto">
            <a:xfrm>
              <a:off x="863" y="2690"/>
              <a:ext cx="758" cy="611"/>
            </a:xfrm>
            <a:custGeom>
              <a:avLst/>
              <a:gdLst>
                <a:gd name="T0" fmla="*/ 0 w 780"/>
                <a:gd name="T1" fmla="*/ 611 h 611"/>
                <a:gd name="T2" fmla="*/ 58 w 780"/>
                <a:gd name="T3" fmla="*/ 505 h 611"/>
                <a:gd name="T4" fmla="*/ 107 w 780"/>
                <a:gd name="T5" fmla="*/ 393 h 611"/>
                <a:gd name="T6" fmla="*/ 119 w 780"/>
                <a:gd name="T7" fmla="*/ 359 h 611"/>
                <a:gd name="T8" fmla="*/ 152 w 780"/>
                <a:gd name="T9" fmla="*/ 255 h 611"/>
                <a:gd name="T10" fmla="*/ 179 w 780"/>
                <a:gd name="T11" fmla="*/ 131 h 611"/>
                <a:gd name="T12" fmla="*/ 204 w 780"/>
                <a:gd name="T13" fmla="*/ 29 h 611"/>
                <a:gd name="T14" fmla="*/ 227 w 780"/>
                <a:gd name="T15" fmla="*/ 3 h 611"/>
                <a:gd name="T16" fmla="*/ 242 w 780"/>
                <a:gd name="T17" fmla="*/ 13 h 611"/>
                <a:gd name="T18" fmla="*/ 268 w 780"/>
                <a:gd name="T19" fmla="*/ 67 h 611"/>
                <a:gd name="T20" fmla="*/ 294 w 780"/>
                <a:gd name="T21" fmla="*/ 129 h 611"/>
                <a:gd name="T22" fmla="*/ 307 w 780"/>
                <a:gd name="T23" fmla="*/ 147 h 611"/>
                <a:gd name="T24" fmla="*/ 320 w 780"/>
                <a:gd name="T25" fmla="*/ 149 h 611"/>
                <a:gd name="T26" fmla="*/ 325 w 780"/>
                <a:gd name="T27" fmla="*/ 91 h 611"/>
                <a:gd name="T28" fmla="*/ 335 w 780"/>
                <a:gd name="T29" fmla="*/ 173 h 611"/>
                <a:gd name="T30" fmla="*/ 356 w 780"/>
                <a:gd name="T31" fmla="*/ 161 h 611"/>
                <a:gd name="T32" fmla="*/ 389 w 780"/>
                <a:gd name="T33" fmla="*/ 143 h 611"/>
                <a:gd name="T34" fmla="*/ 414 w 780"/>
                <a:gd name="T35" fmla="*/ 177 h 611"/>
                <a:gd name="T36" fmla="*/ 432 w 780"/>
                <a:gd name="T37" fmla="*/ 173 h 611"/>
                <a:gd name="T38" fmla="*/ 454 w 780"/>
                <a:gd name="T39" fmla="*/ 193 h 611"/>
                <a:gd name="T40" fmla="*/ 471 w 780"/>
                <a:gd name="T41" fmla="*/ 227 h 611"/>
                <a:gd name="T42" fmla="*/ 486 w 780"/>
                <a:gd name="T43" fmla="*/ 249 h 611"/>
                <a:gd name="T44" fmla="*/ 505 w 780"/>
                <a:gd name="T45" fmla="*/ 265 h 611"/>
                <a:gd name="T46" fmla="*/ 531 w 780"/>
                <a:gd name="T47" fmla="*/ 311 h 611"/>
                <a:gd name="T48" fmla="*/ 552 w 780"/>
                <a:gd name="T49" fmla="*/ 359 h 611"/>
                <a:gd name="T50" fmla="*/ 565 w 780"/>
                <a:gd name="T51" fmla="*/ 405 h 611"/>
                <a:gd name="T52" fmla="*/ 595 w 780"/>
                <a:gd name="T53" fmla="*/ 455 h 611"/>
                <a:gd name="T54" fmla="*/ 617 w 780"/>
                <a:gd name="T55" fmla="*/ 537 h 61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780"/>
                <a:gd name="T85" fmla="*/ 0 h 611"/>
                <a:gd name="T86" fmla="*/ 780 w 780"/>
                <a:gd name="T87" fmla="*/ 611 h 61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780" h="611">
                  <a:moveTo>
                    <a:pt x="0" y="611"/>
                  </a:moveTo>
                  <a:cubicBezTo>
                    <a:pt x="27" y="576"/>
                    <a:pt x="54" y="541"/>
                    <a:pt x="76" y="505"/>
                  </a:cubicBezTo>
                  <a:cubicBezTo>
                    <a:pt x="98" y="469"/>
                    <a:pt x="122" y="417"/>
                    <a:pt x="134" y="393"/>
                  </a:cubicBezTo>
                  <a:cubicBezTo>
                    <a:pt x="146" y="369"/>
                    <a:pt x="140" y="382"/>
                    <a:pt x="150" y="359"/>
                  </a:cubicBezTo>
                  <a:cubicBezTo>
                    <a:pt x="160" y="336"/>
                    <a:pt x="179" y="293"/>
                    <a:pt x="192" y="255"/>
                  </a:cubicBezTo>
                  <a:cubicBezTo>
                    <a:pt x="205" y="217"/>
                    <a:pt x="215" y="169"/>
                    <a:pt x="226" y="131"/>
                  </a:cubicBezTo>
                  <a:cubicBezTo>
                    <a:pt x="237" y="93"/>
                    <a:pt x="248" y="50"/>
                    <a:pt x="258" y="29"/>
                  </a:cubicBezTo>
                  <a:cubicBezTo>
                    <a:pt x="268" y="8"/>
                    <a:pt x="278" y="6"/>
                    <a:pt x="286" y="3"/>
                  </a:cubicBezTo>
                  <a:cubicBezTo>
                    <a:pt x="294" y="0"/>
                    <a:pt x="297" y="2"/>
                    <a:pt x="306" y="13"/>
                  </a:cubicBezTo>
                  <a:cubicBezTo>
                    <a:pt x="315" y="24"/>
                    <a:pt x="327" y="48"/>
                    <a:pt x="338" y="67"/>
                  </a:cubicBezTo>
                  <a:cubicBezTo>
                    <a:pt x="349" y="86"/>
                    <a:pt x="364" y="116"/>
                    <a:pt x="372" y="129"/>
                  </a:cubicBezTo>
                  <a:cubicBezTo>
                    <a:pt x="380" y="142"/>
                    <a:pt x="383" y="144"/>
                    <a:pt x="388" y="147"/>
                  </a:cubicBezTo>
                  <a:cubicBezTo>
                    <a:pt x="393" y="150"/>
                    <a:pt x="400" y="158"/>
                    <a:pt x="404" y="149"/>
                  </a:cubicBezTo>
                  <a:cubicBezTo>
                    <a:pt x="408" y="140"/>
                    <a:pt x="409" y="87"/>
                    <a:pt x="412" y="91"/>
                  </a:cubicBezTo>
                  <a:cubicBezTo>
                    <a:pt x="415" y="95"/>
                    <a:pt x="418" y="161"/>
                    <a:pt x="424" y="173"/>
                  </a:cubicBezTo>
                  <a:cubicBezTo>
                    <a:pt x="430" y="185"/>
                    <a:pt x="439" y="166"/>
                    <a:pt x="450" y="161"/>
                  </a:cubicBezTo>
                  <a:cubicBezTo>
                    <a:pt x="461" y="156"/>
                    <a:pt x="480" y="140"/>
                    <a:pt x="492" y="143"/>
                  </a:cubicBezTo>
                  <a:cubicBezTo>
                    <a:pt x="504" y="146"/>
                    <a:pt x="513" y="172"/>
                    <a:pt x="522" y="177"/>
                  </a:cubicBezTo>
                  <a:cubicBezTo>
                    <a:pt x="531" y="182"/>
                    <a:pt x="537" y="170"/>
                    <a:pt x="546" y="173"/>
                  </a:cubicBezTo>
                  <a:cubicBezTo>
                    <a:pt x="555" y="176"/>
                    <a:pt x="566" y="184"/>
                    <a:pt x="574" y="193"/>
                  </a:cubicBezTo>
                  <a:cubicBezTo>
                    <a:pt x="582" y="202"/>
                    <a:pt x="587" y="218"/>
                    <a:pt x="594" y="227"/>
                  </a:cubicBezTo>
                  <a:cubicBezTo>
                    <a:pt x="601" y="236"/>
                    <a:pt x="607" y="243"/>
                    <a:pt x="614" y="249"/>
                  </a:cubicBezTo>
                  <a:cubicBezTo>
                    <a:pt x="621" y="255"/>
                    <a:pt x="629" y="255"/>
                    <a:pt x="638" y="265"/>
                  </a:cubicBezTo>
                  <a:cubicBezTo>
                    <a:pt x="647" y="275"/>
                    <a:pt x="660" y="295"/>
                    <a:pt x="670" y="311"/>
                  </a:cubicBezTo>
                  <a:cubicBezTo>
                    <a:pt x="680" y="327"/>
                    <a:pt x="691" y="343"/>
                    <a:pt x="698" y="359"/>
                  </a:cubicBezTo>
                  <a:cubicBezTo>
                    <a:pt x="705" y="375"/>
                    <a:pt x="705" y="389"/>
                    <a:pt x="714" y="405"/>
                  </a:cubicBezTo>
                  <a:cubicBezTo>
                    <a:pt x="723" y="421"/>
                    <a:pt x="741" y="433"/>
                    <a:pt x="752" y="455"/>
                  </a:cubicBezTo>
                  <a:cubicBezTo>
                    <a:pt x="763" y="477"/>
                    <a:pt x="771" y="507"/>
                    <a:pt x="780" y="537"/>
                  </a:cubicBezTo>
                </a:path>
              </a:pathLst>
            </a:custGeom>
            <a:noFill/>
            <a:ln w="19050">
              <a:solidFill>
                <a:srgbClr val="C00000"/>
              </a:solidFill>
              <a:round/>
              <a:headEnd/>
              <a:tailEnd/>
            </a:ln>
          </p:spPr>
          <p:txBody>
            <a:bodyPr wrap="none" anchor="ctr"/>
            <a:lstStyle/>
            <a:p>
              <a:pPr>
                <a:defRPr/>
              </a:pPr>
              <a:endParaRPr lang="de-AT">
                <a:latin typeface="+mn-lt"/>
              </a:endParaRPr>
            </a:p>
          </p:txBody>
        </p:sp>
      </p:grpSp>
      <p:grpSp>
        <p:nvGrpSpPr>
          <p:cNvPr id="15365" name="Group 17"/>
          <p:cNvGrpSpPr>
            <a:grpSpLocks/>
          </p:cNvGrpSpPr>
          <p:nvPr/>
        </p:nvGrpSpPr>
        <p:grpSpPr bwMode="auto">
          <a:xfrm>
            <a:off x="223838" y="1135063"/>
            <a:ext cx="3194050" cy="1976437"/>
            <a:chOff x="141" y="658"/>
            <a:chExt cx="2012" cy="1245"/>
          </a:xfrm>
        </p:grpSpPr>
        <p:pic>
          <p:nvPicPr>
            <p:cNvPr id="15372" name="Picture 18"/>
            <p:cNvPicPr>
              <a:picLocks noChangeAspect="1" noChangeArrowheads="1"/>
            </p:cNvPicPr>
            <p:nvPr/>
          </p:nvPicPr>
          <p:blipFill>
            <a:blip r:embed="rId3" cstate="print"/>
            <a:srcRect t="2959" b="32767"/>
            <a:stretch>
              <a:fillRect/>
            </a:stretch>
          </p:blipFill>
          <p:spPr bwMode="auto">
            <a:xfrm>
              <a:off x="141" y="658"/>
              <a:ext cx="2012" cy="1245"/>
            </a:xfrm>
            <a:prstGeom prst="rect">
              <a:avLst/>
            </a:prstGeom>
            <a:noFill/>
            <a:ln w="12700">
              <a:noFill/>
              <a:miter lim="800000"/>
              <a:headEnd/>
              <a:tailEnd/>
            </a:ln>
          </p:spPr>
        </p:pic>
        <p:sp>
          <p:nvSpPr>
            <p:cNvPr id="15373" name="Line 19"/>
            <p:cNvSpPr>
              <a:spLocks noChangeShapeType="1"/>
            </p:cNvSpPr>
            <p:nvPr/>
          </p:nvSpPr>
          <p:spPr bwMode="auto">
            <a:xfrm flipV="1">
              <a:off x="717" y="999"/>
              <a:ext cx="110" cy="0"/>
            </a:xfrm>
            <a:prstGeom prst="line">
              <a:avLst/>
            </a:prstGeom>
            <a:noFill/>
            <a:ln w="19050">
              <a:solidFill>
                <a:schemeClr val="bg1"/>
              </a:solidFill>
              <a:round/>
              <a:headEnd/>
              <a:tailEnd/>
            </a:ln>
          </p:spPr>
          <p:txBody>
            <a:bodyPr wrap="none" anchor="ctr"/>
            <a:lstStyle/>
            <a:p>
              <a:endParaRPr lang="de-DE"/>
            </a:p>
          </p:txBody>
        </p:sp>
        <p:sp>
          <p:nvSpPr>
            <p:cNvPr id="15374" name="Line 20"/>
            <p:cNvSpPr>
              <a:spLocks noChangeShapeType="1"/>
            </p:cNvSpPr>
            <p:nvPr/>
          </p:nvSpPr>
          <p:spPr bwMode="auto">
            <a:xfrm flipV="1">
              <a:off x="716" y="934"/>
              <a:ext cx="110" cy="0"/>
            </a:xfrm>
            <a:prstGeom prst="line">
              <a:avLst/>
            </a:prstGeom>
            <a:noFill/>
            <a:ln w="19050">
              <a:solidFill>
                <a:srgbClr val="0070C0"/>
              </a:solidFill>
              <a:round/>
              <a:headEnd/>
              <a:tailEnd/>
            </a:ln>
          </p:spPr>
          <p:txBody>
            <a:bodyPr wrap="none" anchor="ctr"/>
            <a:lstStyle/>
            <a:p>
              <a:endParaRPr lang="de-DE"/>
            </a:p>
          </p:txBody>
        </p:sp>
        <p:sp>
          <p:nvSpPr>
            <p:cNvPr id="15375" name="Line 21"/>
            <p:cNvSpPr>
              <a:spLocks noChangeShapeType="1"/>
            </p:cNvSpPr>
            <p:nvPr/>
          </p:nvSpPr>
          <p:spPr bwMode="auto">
            <a:xfrm flipV="1">
              <a:off x="719" y="803"/>
              <a:ext cx="110" cy="0"/>
            </a:xfrm>
            <a:prstGeom prst="line">
              <a:avLst/>
            </a:prstGeom>
            <a:noFill/>
            <a:ln w="19050">
              <a:solidFill>
                <a:srgbClr val="C00000"/>
              </a:solidFill>
              <a:round/>
              <a:headEnd/>
              <a:tailEnd/>
            </a:ln>
          </p:spPr>
          <p:txBody>
            <a:bodyPr wrap="none" anchor="ctr"/>
            <a:lstStyle/>
            <a:p>
              <a:endParaRPr lang="de-DE"/>
            </a:p>
          </p:txBody>
        </p:sp>
        <p:sp>
          <p:nvSpPr>
            <p:cNvPr id="15376" name="Freeform 22"/>
            <p:cNvSpPr>
              <a:spLocks/>
            </p:cNvSpPr>
            <p:nvPr/>
          </p:nvSpPr>
          <p:spPr bwMode="auto">
            <a:xfrm>
              <a:off x="1010" y="1532"/>
              <a:ext cx="620" cy="92"/>
            </a:xfrm>
            <a:custGeom>
              <a:avLst/>
              <a:gdLst>
                <a:gd name="T0" fmla="*/ 0 w 620"/>
                <a:gd name="T1" fmla="*/ 90 h 92"/>
                <a:gd name="T2" fmla="*/ 26 w 620"/>
                <a:gd name="T3" fmla="*/ 50 h 92"/>
                <a:gd name="T4" fmla="*/ 92 w 620"/>
                <a:gd name="T5" fmla="*/ 28 h 92"/>
                <a:gd name="T6" fmla="*/ 202 w 620"/>
                <a:gd name="T7" fmla="*/ 12 h 92"/>
                <a:gd name="T8" fmla="*/ 336 w 620"/>
                <a:gd name="T9" fmla="*/ 6 h 92"/>
                <a:gd name="T10" fmla="*/ 396 w 620"/>
                <a:gd name="T11" fmla="*/ 0 h 92"/>
                <a:gd name="T12" fmla="*/ 454 w 620"/>
                <a:gd name="T13" fmla="*/ 6 h 92"/>
                <a:gd name="T14" fmla="*/ 502 w 620"/>
                <a:gd name="T15" fmla="*/ 24 h 92"/>
                <a:gd name="T16" fmla="*/ 550 w 620"/>
                <a:gd name="T17" fmla="*/ 54 h 92"/>
                <a:gd name="T18" fmla="*/ 594 w 620"/>
                <a:gd name="T19" fmla="*/ 84 h 92"/>
                <a:gd name="T20" fmla="*/ 620 w 620"/>
                <a:gd name="T21" fmla="*/ 92 h 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20"/>
                <a:gd name="T34" fmla="*/ 0 h 92"/>
                <a:gd name="T35" fmla="*/ 620 w 620"/>
                <a:gd name="T36" fmla="*/ 92 h 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20" h="92">
                  <a:moveTo>
                    <a:pt x="0" y="90"/>
                  </a:moveTo>
                  <a:cubicBezTo>
                    <a:pt x="5" y="75"/>
                    <a:pt x="11" y="60"/>
                    <a:pt x="26" y="50"/>
                  </a:cubicBezTo>
                  <a:cubicBezTo>
                    <a:pt x="41" y="40"/>
                    <a:pt x="63" y="34"/>
                    <a:pt x="92" y="28"/>
                  </a:cubicBezTo>
                  <a:cubicBezTo>
                    <a:pt x="121" y="22"/>
                    <a:pt x="161" y="16"/>
                    <a:pt x="202" y="12"/>
                  </a:cubicBezTo>
                  <a:cubicBezTo>
                    <a:pt x="243" y="8"/>
                    <a:pt x="304" y="8"/>
                    <a:pt x="336" y="6"/>
                  </a:cubicBezTo>
                  <a:cubicBezTo>
                    <a:pt x="368" y="4"/>
                    <a:pt x="376" y="0"/>
                    <a:pt x="396" y="0"/>
                  </a:cubicBezTo>
                  <a:cubicBezTo>
                    <a:pt x="416" y="0"/>
                    <a:pt x="436" y="2"/>
                    <a:pt x="454" y="6"/>
                  </a:cubicBezTo>
                  <a:cubicBezTo>
                    <a:pt x="472" y="10"/>
                    <a:pt x="486" y="16"/>
                    <a:pt x="502" y="24"/>
                  </a:cubicBezTo>
                  <a:cubicBezTo>
                    <a:pt x="518" y="32"/>
                    <a:pt x="535" y="44"/>
                    <a:pt x="550" y="54"/>
                  </a:cubicBezTo>
                  <a:cubicBezTo>
                    <a:pt x="565" y="64"/>
                    <a:pt x="582" y="78"/>
                    <a:pt x="594" y="84"/>
                  </a:cubicBezTo>
                  <a:cubicBezTo>
                    <a:pt x="606" y="90"/>
                    <a:pt x="613" y="91"/>
                    <a:pt x="620" y="92"/>
                  </a:cubicBezTo>
                </a:path>
              </a:pathLst>
            </a:custGeom>
            <a:noFill/>
            <a:ln w="19050">
              <a:solidFill>
                <a:schemeClr val="bg1"/>
              </a:solidFill>
              <a:round/>
              <a:headEnd/>
              <a:tailEnd/>
            </a:ln>
          </p:spPr>
          <p:txBody>
            <a:bodyPr wrap="none" anchor="ctr"/>
            <a:lstStyle/>
            <a:p>
              <a:endParaRPr lang="de-DE"/>
            </a:p>
          </p:txBody>
        </p:sp>
        <p:sp>
          <p:nvSpPr>
            <p:cNvPr id="15377" name="Freeform 23"/>
            <p:cNvSpPr>
              <a:spLocks/>
            </p:cNvSpPr>
            <p:nvPr/>
          </p:nvSpPr>
          <p:spPr bwMode="auto">
            <a:xfrm>
              <a:off x="1012" y="821"/>
              <a:ext cx="604" cy="801"/>
            </a:xfrm>
            <a:custGeom>
              <a:avLst/>
              <a:gdLst>
                <a:gd name="T0" fmla="*/ 0 w 604"/>
                <a:gd name="T1" fmla="*/ 801 h 801"/>
                <a:gd name="T2" fmla="*/ 22 w 604"/>
                <a:gd name="T3" fmla="*/ 707 h 801"/>
                <a:gd name="T4" fmla="*/ 58 w 604"/>
                <a:gd name="T5" fmla="*/ 685 h 801"/>
                <a:gd name="T6" fmla="*/ 146 w 604"/>
                <a:gd name="T7" fmla="*/ 645 h 801"/>
                <a:gd name="T8" fmla="*/ 228 w 604"/>
                <a:gd name="T9" fmla="*/ 607 h 801"/>
                <a:gd name="T10" fmla="*/ 270 w 604"/>
                <a:gd name="T11" fmla="*/ 563 h 801"/>
                <a:gd name="T12" fmla="*/ 302 w 604"/>
                <a:gd name="T13" fmla="*/ 503 h 801"/>
                <a:gd name="T14" fmla="*/ 332 w 604"/>
                <a:gd name="T15" fmla="*/ 423 h 801"/>
                <a:gd name="T16" fmla="*/ 360 w 604"/>
                <a:gd name="T17" fmla="*/ 289 h 801"/>
                <a:gd name="T18" fmla="*/ 378 w 604"/>
                <a:gd name="T19" fmla="*/ 181 h 801"/>
                <a:gd name="T20" fmla="*/ 392 w 604"/>
                <a:gd name="T21" fmla="*/ 79 h 801"/>
                <a:gd name="T22" fmla="*/ 414 w 604"/>
                <a:gd name="T23" fmla="*/ 3 h 801"/>
                <a:gd name="T24" fmla="*/ 432 w 604"/>
                <a:gd name="T25" fmla="*/ 63 h 801"/>
                <a:gd name="T26" fmla="*/ 440 w 604"/>
                <a:gd name="T27" fmla="*/ 125 h 801"/>
                <a:gd name="T28" fmla="*/ 460 w 604"/>
                <a:gd name="T29" fmla="*/ 407 h 801"/>
                <a:gd name="T30" fmla="*/ 480 w 604"/>
                <a:gd name="T31" fmla="*/ 591 h 801"/>
                <a:gd name="T32" fmla="*/ 490 w 604"/>
                <a:gd name="T33" fmla="*/ 679 h 801"/>
                <a:gd name="T34" fmla="*/ 522 w 604"/>
                <a:gd name="T35" fmla="*/ 705 h 801"/>
                <a:gd name="T36" fmla="*/ 558 w 604"/>
                <a:gd name="T37" fmla="*/ 769 h 801"/>
                <a:gd name="T38" fmla="*/ 604 w 604"/>
                <a:gd name="T39" fmla="*/ 797 h 80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04"/>
                <a:gd name="T61" fmla="*/ 0 h 801"/>
                <a:gd name="T62" fmla="*/ 604 w 604"/>
                <a:gd name="T63" fmla="*/ 801 h 80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04" h="801">
                  <a:moveTo>
                    <a:pt x="0" y="801"/>
                  </a:moveTo>
                  <a:cubicBezTo>
                    <a:pt x="3" y="785"/>
                    <a:pt x="12" y="726"/>
                    <a:pt x="22" y="707"/>
                  </a:cubicBezTo>
                  <a:cubicBezTo>
                    <a:pt x="32" y="688"/>
                    <a:pt x="37" y="695"/>
                    <a:pt x="58" y="685"/>
                  </a:cubicBezTo>
                  <a:cubicBezTo>
                    <a:pt x="79" y="675"/>
                    <a:pt x="118" y="658"/>
                    <a:pt x="146" y="645"/>
                  </a:cubicBezTo>
                  <a:cubicBezTo>
                    <a:pt x="174" y="632"/>
                    <a:pt x="207" y="621"/>
                    <a:pt x="228" y="607"/>
                  </a:cubicBezTo>
                  <a:cubicBezTo>
                    <a:pt x="249" y="593"/>
                    <a:pt x="258" y="580"/>
                    <a:pt x="270" y="563"/>
                  </a:cubicBezTo>
                  <a:cubicBezTo>
                    <a:pt x="282" y="546"/>
                    <a:pt x="292" y="526"/>
                    <a:pt x="302" y="503"/>
                  </a:cubicBezTo>
                  <a:cubicBezTo>
                    <a:pt x="312" y="480"/>
                    <a:pt x="322" y="459"/>
                    <a:pt x="332" y="423"/>
                  </a:cubicBezTo>
                  <a:cubicBezTo>
                    <a:pt x="342" y="387"/>
                    <a:pt x="352" y="329"/>
                    <a:pt x="360" y="289"/>
                  </a:cubicBezTo>
                  <a:cubicBezTo>
                    <a:pt x="368" y="249"/>
                    <a:pt x="373" y="216"/>
                    <a:pt x="378" y="181"/>
                  </a:cubicBezTo>
                  <a:cubicBezTo>
                    <a:pt x="383" y="146"/>
                    <a:pt x="386" y="109"/>
                    <a:pt x="392" y="79"/>
                  </a:cubicBezTo>
                  <a:cubicBezTo>
                    <a:pt x="398" y="49"/>
                    <a:pt x="407" y="6"/>
                    <a:pt x="414" y="3"/>
                  </a:cubicBezTo>
                  <a:cubicBezTo>
                    <a:pt x="421" y="0"/>
                    <a:pt x="428" y="43"/>
                    <a:pt x="432" y="63"/>
                  </a:cubicBezTo>
                  <a:cubicBezTo>
                    <a:pt x="436" y="83"/>
                    <a:pt x="435" y="68"/>
                    <a:pt x="440" y="125"/>
                  </a:cubicBezTo>
                  <a:cubicBezTo>
                    <a:pt x="445" y="182"/>
                    <a:pt x="453" y="329"/>
                    <a:pt x="460" y="407"/>
                  </a:cubicBezTo>
                  <a:cubicBezTo>
                    <a:pt x="467" y="485"/>
                    <a:pt x="475" y="546"/>
                    <a:pt x="480" y="591"/>
                  </a:cubicBezTo>
                  <a:cubicBezTo>
                    <a:pt x="485" y="636"/>
                    <a:pt x="483" y="660"/>
                    <a:pt x="490" y="679"/>
                  </a:cubicBezTo>
                  <a:cubicBezTo>
                    <a:pt x="497" y="698"/>
                    <a:pt x="511" y="690"/>
                    <a:pt x="522" y="705"/>
                  </a:cubicBezTo>
                  <a:cubicBezTo>
                    <a:pt x="533" y="720"/>
                    <a:pt x="544" y="754"/>
                    <a:pt x="558" y="769"/>
                  </a:cubicBezTo>
                  <a:cubicBezTo>
                    <a:pt x="572" y="784"/>
                    <a:pt x="588" y="790"/>
                    <a:pt x="604" y="797"/>
                  </a:cubicBezTo>
                </a:path>
              </a:pathLst>
            </a:custGeom>
            <a:noFill/>
            <a:ln w="19050">
              <a:solidFill>
                <a:srgbClr val="0070C0"/>
              </a:solidFill>
              <a:round/>
              <a:headEnd/>
              <a:tailEnd/>
            </a:ln>
          </p:spPr>
          <p:txBody>
            <a:bodyPr wrap="none" anchor="ctr"/>
            <a:lstStyle/>
            <a:p>
              <a:endParaRPr lang="de-DE"/>
            </a:p>
          </p:txBody>
        </p:sp>
        <p:sp>
          <p:nvSpPr>
            <p:cNvPr id="15378" name="Freeform 24"/>
            <p:cNvSpPr>
              <a:spLocks/>
            </p:cNvSpPr>
            <p:nvPr/>
          </p:nvSpPr>
          <p:spPr bwMode="auto">
            <a:xfrm>
              <a:off x="1014" y="1503"/>
              <a:ext cx="586" cy="113"/>
            </a:xfrm>
            <a:custGeom>
              <a:avLst/>
              <a:gdLst>
                <a:gd name="T0" fmla="*/ 0 w 586"/>
                <a:gd name="T1" fmla="*/ 111 h 113"/>
                <a:gd name="T2" fmla="*/ 12 w 586"/>
                <a:gd name="T3" fmla="*/ 49 h 113"/>
                <a:gd name="T4" fmla="*/ 54 w 586"/>
                <a:gd name="T5" fmla="*/ 33 h 113"/>
                <a:gd name="T6" fmla="*/ 178 w 586"/>
                <a:gd name="T7" fmla="*/ 11 h 113"/>
                <a:gd name="T8" fmla="*/ 304 w 586"/>
                <a:gd name="T9" fmla="*/ 1 h 113"/>
                <a:gd name="T10" fmla="*/ 388 w 586"/>
                <a:gd name="T11" fmla="*/ 3 h 113"/>
                <a:gd name="T12" fmla="*/ 454 w 586"/>
                <a:gd name="T13" fmla="*/ 11 h 113"/>
                <a:gd name="T14" fmla="*/ 494 w 586"/>
                <a:gd name="T15" fmla="*/ 31 h 113"/>
                <a:gd name="T16" fmla="*/ 526 w 586"/>
                <a:gd name="T17" fmla="*/ 57 h 113"/>
                <a:gd name="T18" fmla="*/ 586 w 586"/>
                <a:gd name="T19" fmla="*/ 113 h 1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86"/>
                <a:gd name="T31" fmla="*/ 0 h 113"/>
                <a:gd name="T32" fmla="*/ 586 w 586"/>
                <a:gd name="T33" fmla="*/ 113 h 1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86" h="113">
                  <a:moveTo>
                    <a:pt x="0" y="111"/>
                  </a:moveTo>
                  <a:cubicBezTo>
                    <a:pt x="2" y="101"/>
                    <a:pt x="3" y="62"/>
                    <a:pt x="12" y="49"/>
                  </a:cubicBezTo>
                  <a:cubicBezTo>
                    <a:pt x="21" y="36"/>
                    <a:pt x="26" y="39"/>
                    <a:pt x="54" y="33"/>
                  </a:cubicBezTo>
                  <a:cubicBezTo>
                    <a:pt x="82" y="27"/>
                    <a:pt x="136" y="16"/>
                    <a:pt x="178" y="11"/>
                  </a:cubicBezTo>
                  <a:cubicBezTo>
                    <a:pt x="220" y="6"/>
                    <a:pt x="269" y="2"/>
                    <a:pt x="304" y="1"/>
                  </a:cubicBezTo>
                  <a:cubicBezTo>
                    <a:pt x="339" y="0"/>
                    <a:pt x="363" y="1"/>
                    <a:pt x="388" y="3"/>
                  </a:cubicBezTo>
                  <a:cubicBezTo>
                    <a:pt x="413" y="5"/>
                    <a:pt x="436" y="6"/>
                    <a:pt x="454" y="11"/>
                  </a:cubicBezTo>
                  <a:cubicBezTo>
                    <a:pt x="472" y="16"/>
                    <a:pt x="482" y="23"/>
                    <a:pt x="494" y="31"/>
                  </a:cubicBezTo>
                  <a:cubicBezTo>
                    <a:pt x="506" y="39"/>
                    <a:pt x="511" y="43"/>
                    <a:pt x="526" y="57"/>
                  </a:cubicBezTo>
                  <a:cubicBezTo>
                    <a:pt x="541" y="71"/>
                    <a:pt x="576" y="104"/>
                    <a:pt x="586" y="113"/>
                  </a:cubicBezTo>
                </a:path>
              </a:pathLst>
            </a:custGeom>
            <a:noFill/>
            <a:ln w="19050">
              <a:solidFill>
                <a:srgbClr val="C00000"/>
              </a:solidFill>
              <a:round/>
              <a:headEnd/>
              <a:tailEnd/>
            </a:ln>
          </p:spPr>
          <p:txBody>
            <a:bodyPr wrap="none" anchor="ctr"/>
            <a:lstStyle/>
            <a:p>
              <a:endParaRPr lang="de-DE"/>
            </a:p>
          </p:txBody>
        </p:sp>
      </p:grpSp>
      <p:sp>
        <p:nvSpPr>
          <p:cNvPr id="13320" name="Text Box 25"/>
          <p:cNvSpPr txBox="1">
            <a:spLocks noChangeArrowheads="1"/>
          </p:cNvSpPr>
          <p:nvPr/>
        </p:nvSpPr>
        <p:spPr bwMode="auto">
          <a:xfrm>
            <a:off x="125413" y="3111500"/>
            <a:ext cx="3906837" cy="646113"/>
          </a:xfrm>
          <a:prstGeom prst="rect">
            <a:avLst/>
          </a:prstGeom>
          <a:noFill/>
          <a:ln w="12700">
            <a:noFill/>
            <a:miter lim="800000"/>
            <a:headEnd/>
            <a:tailEnd/>
          </a:ln>
        </p:spPr>
        <p:txBody>
          <a:bodyPr>
            <a:spAutoFit/>
          </a:bodyPr>
          <a:lstStyle/>
          <a:p>
            <a:pPr>
              <a:defRPr/>
            </a:pPr>
            <a:r>
              <a:rPr lang="en-US" i="1" dirty="0">
                <a:solidFill>
                  <a:srgbClr val="0C529D"/>
                </a:solidFill>
                <a:latin typeface="+mn-lt"/>
              </a:rPr>
              <a:t>Electron </a:t>
            </a:r>
            <a:r>
              <a:rPr lang="en-US" i="1" dirty="0" err="1">
                <a:solidFill>
                  <a:srgbClr val="0C529D"/>
                </a:solidFill>
                <a:latin typeface="+mn-lt"/>
              </a:rPr>
              <a:t>fluences</a:t>
            </a:r>
            <a:r>
              <a:rPr lang="en-US" i="1" dirty="0">
                <a:solidFill>
                  <a:srgbClr val="0C529D"/>
                </a:solidFill>
                <a:latin typeface="+mn-lt"/>
              </a:rPr>
              <a:t> </a:t>
            </a:r>
            <a:r>
              <a:rPr lang="en-US" i="1" dirty="0" err="1">
                <a:solidFill>
                  <a:srgbClr val="0C529D"/>
                </a:solidFill>
                <a:latin typeface="+mn-lt"/>
                <a:cs typeface="Arial" charset="0"/>
              </a:rPr>
              <a:t>Φ</a:t>
            </a:r>
            <a:r>
              <a:rPr lang="en-US" i="1" baseline="-25000" dirty="0" err="1">
                <a:solidFill>
                  <a:srgbClr val="0C529D"/>
                </a:solidFill>
                <a:latin typeface="+mn-lt"/>
                <a:cs typeface="Arial" charset="0"/>
              </a:rPr>
              <a:t>e</a:t>
            </a:r>
            <a:r>
              <a:rPr lang="en-US" i="1" dirty="0">
                <a:solidFill>
                  <a:srgbClr val="0C529D"/>
                </a:solidFill>
                <a:latin typeface="+mn-lt"/>
              </a:rPr>
              <a:t>, per initial electron</a:t>
            </a:r>
            <a:r>
              <a:rPr lang="en-US" i="1" dirty="0">
                <a:latin typeface="+mn-lt"/>
              </a:rPr>
              <a:t>, at the upstream surface of the water phantom as a function of electron energy </a:t>
            </a:r>
            <a:r>
              <a:rPr lang="en-US" i="1" dirty="0" err="1">
                <a:latin typeface="+mn-lt"/>
              </a:rPr>
              <a:t>E</a:t>
            </a:r>
            <a:r>
              <a:rPr lang="en-US" i="1" baseline="-25000" dirty="0" err="1">
                <a:latin typeface="+mn-lt"/>
              </a:rPr>
              <a:t>e</a:t>
            </a:r>
            <a:r>
              <a:rPr lang="en-US" i="1" dirty="0">
                <a:latin typeface="+mn-lt"/>
              </a:rPr>
              <a:t>. (FS 40x40 cm</a:t>
            </a:r>
            <a:r>
              <a:rPr lang="en-US" i="1" baseline="30000" dirty="0">
                <a:latin typeface="+mn-lt"/>
              </a:rPr>
              <a:t>2</a:t>
            </a:r>
            <a:r>
              <a:rPr lang="en-US" i="1" dirty="0">
                <a:latin typeface="+mn-lt"/>
              </a:rPr>
              <a:t>).</a:t>
            </a:r>
          </a:p>
        </p:txBody>
      </p:sp>
      <p:pic>
        <p:nvPicPr>
          <p:cNvPr id="15367" name="Picture 2"/>
          <p:cNvPicPr>
            <a:picLocks noChangeAspect="1" noChangeArrowheads="1"/>
          </p:cNvPicPr>
          <p:nvPr/>
        </p:nvPicPr>
        <p:blipFill>
          <a:blip r:embed="rId4" cstate="print"/>
          <a:srcRect/>
          <a:stretch>
            <a:fillRect/>
          </a:stretch>
        </p:blipFill>
        <p:spPr bwMode="auto">
          <a:xfrm>
            <a:off x="4702175" y="3325813"/>
            <a:ext cx="3843338" cy="3054350"/>
          </a:xfrm>
          <a:prstGeom prst="rect">
            <a:avLst/>
          </a:prstGeom>
          <a:noFill/>
          <a:ln w="12700">
            <a:noFill/>
            <a:miter lim="800000"/>
            <a:headEnd/>
            <a:tailEnd/>
          </a:ln>
        </p:spPr>
      </p:pic>
      <p:sp>
        <p:nvSpPr>
          <p:cNvPr id="15368" name="Text Box 10"/>
          <p:cNvSpPr txBox="1">
            <a:spLocks noChangeArrowheads="1"/>
          </p:cNvSpPr>
          <p:nvPr/>
        </p:nvSpPr>
        <p:spPr bwMode="auto">
          <a:xfrm rot="-5400000">
            <a:off x="7466807" y="4898231"/>
            <a:ext cx="2452688" cy="276225"/>
          </a:xfrm>
          <a:prstGeom prst="rect">
            <a:avLst/>
          </a:prstGeom>
          <a:noFill/>
          <a:ln w="12700">
            <a:noFill/>
            <a:miter lim="800000"/>
            <a:headEnd/>
            <a:tailEnd/>
          </a:ln>
        </p:spPr>
        <p:txBody>
          <a:bodyPr>
            <a:spAutoFit/>
          </a:bodyPr>
          <a:lstStyle/>
          <a:p>
            <a:r>
              <a:rPr lang="de-AT" i="1">
                <a:solidFill>
                  <a:srgbClr val="0C529D"/>
                </a:solidFill>
                <a:latin typeface="Calibri" pitchFamily="34" charset="0"/>
              </a:rPr>
              <a:t>Dalary  et al PMB 55 (2010)</a:t>
            </a:r>
          </a:p>
        </p:txBody>
      </p:sp>
      <p:pic>
        <p:nvPicPr>
          <p:cNvPr id="15369" name="Picture 2"/>
          <p:cNvPicPr>
            <a:picLocks noChangeAspect="1" noChangeArrowheads="1"/>
          </p:cNvPicPr>
          <p:nvPr/>
        </p:nvPicPr>
        <p:blipFill>
          <a:blip r:embed="rId5" cstate="print"/>
          <a:srcRect l="2513" t="2760" r="2513" b="3212"/>
          <a:stretch>
            <a:fillRect/>
          </a:stretch>
        </p:blipFill>
        <p:spPr bwMode="auto">
          <a:xfrm>
            <a:off x="6178550" y="1939925"/>
            <a:ext cx="2619375" cy="1190625"/>
          </a:xfrm>
          <a:prstGeom prst="rect">
            <a:avLst/>
          </a:prstGeom>
          <a:noFill/>
          <a:ln w="28575">
            <a:solidFill>
              <a:srgbClr val="FF0000"/>
            </a:solidFill>
            <a:miter lim="800000"/>
            <a:headEnd/>
            <a:tailEnd/>
          </a:ln>
        </p:spPr>
      </p:pic>
      <p:sp>
        <p:nvSpPr>
          <p:cNvPr id="15370" name="Rechteck 29"/>
          <p:cNvSpPr>
            <a:spLocks noChangeArrowheads="1"/>
          </p:cNvSpPr>
          <p:nvPr/>
        </p:nvSpPr>
        <p:spPr bwMode="auto">
          <a:xfrm>
            <a:off x="6442075" y="3754438"/>
            <a:ext cx="1912938" cy="914400"/>
          </a:xfrm>
          <a:prstGeom prst="rect">
            <a:avLst/>
          </a:prstGeom>
          <a:noFill/>
          <a:ln w="28575" algn="ctr">
            <a:solidFill>
              <a:srgbClr val="FF0000"/>
            </a:solidFill>
            <a:prstDash val="dash"/>
            <a:round/>
            <a:headEnd/>
            <a:tailEnd/>
          </a:ln>
        </p:spPr>
        <p:txBody>
          <a:bodyPr wrap="none" anchor="ctr"/>
          <a:lstStyle/>
          <a:p>
            <a:endParaRPr lang="de-DE"/>
          </a:p>
        </p:txBody>
      </p:sp>
      <p:cxnSp>
        <p:nvCxnSpPr>
          <p:cNvPr id="15371" name="Gerade Verbindung mit Pfeil 32"/>
          <p:cNvCxnSpPr>
            <a:cxnSpLocks noChangeShapeType="1"/>
            <a:stCxn id="15370" idx="0"/>
          </p:cNvCxnSpPr>
          <p:nvPr/>
        </p:nvCxnSpPr>
        <p:spPr bwMode="auto">
          <a:xfrm flipV="1">
            <a:off x="7399338" y="3144838"/>
            <a:ext cx="88900" cy="595312"/>
          </a:xfrm>
          <a:prstGeom prst="straightConnector1">
            <a:avLst/>
          </a:prstGeom>
          <a:noFill/>
          <a:ln w="28575" algn="ctr">
            <a:solidFill>
              <a:srgbClr val="FF0000"/>
            </a:solidFill>
            <a:round/>
            <a:headEnd/>
            <a:tailEnd type="arrow" w="med" len="med"/>
          </a:ln>
        </p:spPr>
      </p:cxnSp>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err="1" smtClean="0"/>
              <a:t>Dosimetric</a:t>
            </a:r>
            <a:r>
              <a:rPr lang="en-US" dirty="0" smtClean="0"/>
              <a:t> characteristics</a:t>
            </a:r>
            <a:endParaRPr lang="en-US" dirty="0"/>
          </a:p>
        </p:txBody>
      </p:sp>
      <p:sp>
        <p:nvSpPr>
          <p:cNvPr id="9" name="Inhaltsplatzhalter 8"/>
          <p:cNvSpPr>
            <a:spLocks noGrp="1"/>
          </p:cNvSpPr>
          <p:nvPr>
            <p:ph idx="1"/>
          </p:nvPr>
        </p:nvSpPr>
        <p:spPr>
          <a:xfrm>
            <a:off x="323851" y="1142983"/>
            <a:ext cx="7263484" cy="5211342"/>
          </a:xfrm>
        </p:spPr>
        <p:txBody>
          <a:bodyPr/>
          <a:lstStyle/>
          <a:p>
            <a:r>
              <a:rPr lang="en-US" sz="2200" dirty="0" smtClean="0"/>
              <a:t>Benchmark of FFF beams to</a:t>
            </a:r>
            <a:br>
              <a:rPr lang="en-US" sz="2200" dirty="0" smtClean="0"/>
            </a:br>
            <a:r>
              <a:rPr lang="en-US" sz="2200" dirty="0" smtClean="0"/>
              <a:t>„conventional“ photon beams</a:t>
            </a:r>
          </a:p>
          <a:p>
            <a:pPr lvl="1"/>
            <a:r>
              <a:rPr lang="en-US" dirty="0" smtClean="0">
                <a:solidFill>
                  <a:srgbClr val="0C529D"/>
                </a:solidFill>
              </a:rPr>
              <a:t>FFF beams are still photon beams</a:t>
            </a:r>
          </a:p>
          <a:p>
            <a:endParaRPr lang="en-US" sz="1000" dirty="0" smtClean="0"/>
          </a:p>
          <a:p>
            <a:r>
              <a:rPr lang="en-US" sz="2200" b="1" dirty="0" smtClean="0">
                <a:solidFill>
                  <a:srgbClr val="0C529D"/>
                </a:solidFill>
              </a:rPr>
              <a:t>Where is the difference ?</a:t>
            </a:r>
          </a:p>
          <a:p>
            <a:pPr lvl="1"/>
            <a:endParaRPr lang="en-US" dirty="0" smtClean="0"/>
          </a:p>
          <a:p>
            <a:pPr lvl="1"/>
            <a:endParaRPr lang="en-US" dirty="0" smtClean="0"/>
          </a:p>
          <a:p>
            <a:pPr lvl="1"/>
            <a:endParaRPr lang="en-US" dirty="0" smtClean="0"/>
          </a:p>
          <a:p>
            <a:pPr lvl="1"/>
            <a:endParaRPr lang="en-US" dirty="0" smtClean="0"/>
          </a:p>
          <a:p>
            <a:pPr lvl="1"/>
            <a:endParaRPr lang="en-US" dirty="0" smtClean="0"/>
          </a:p>
          <a:p>
            <a:r>
              <a:rPr lang="en-US" sz="2200" dirty="0" smtClean="0"/>
              <a:t>How does this difference influence dosimetry?</a:t>
            </a:r>
            <a:endParaRPr lang="en-US" sz="2200" dirty="0"/>
          </a:p>
        </p:txBody>
      </p:sp>
      <p:sp>
        <p:nvSpPr>
          <p:cNvPr id="4" name="Foliennummernplatzhalter 3"/>
          <p:cNvSpPr>
            <a:spLocks noGrp="1"/>
          </p:cNvSpPr>
          <p:nvPr>
            <p:ph type="sldNum" sz="quarter" idx="4294967295"/>
          </p:nvPr>
        </p:nvSpPr>
        <p:spPr>
          <a:xfrm>
            <a:off x="8501090" y="6500834"/>
            <a:ext cx="561996" cy="357166"/>
          </a:xfrm>
          <a:prstGeom prst="rect">
            <a:avLst/>
          </a:prstGeom>
        </p:spPr>
        <p:txBody>
          <a:bodyPr/>
          <a:lstStyle/>
          <a:p>
            <a:pPr>
              <a:defRPr/>
            </a:pPr>
            <a:fld id="{DD231B59-2C3E-4D25-B888-E7371DF90B00}" type="slidenum">
              <a:rPr lang="de-DE" smtClean="0"/>
              <a:pPr>
                <a:defRPr/>
              </a:pPr>
              <a:t>31</a:t>
            </a:fld>
            <a:endParaRPr lang="de-DE" dirty="0"/>
          </a:p>
        </p:txBody>
      </p:sp>
      <p:pic>
        <p:nvPicPr>
          <p:cNvPr id="6" name="Grafik 5" descr="imagesCA2JP86P.jpg"/>
          <p:cNvPicPr>
            <a:picLocks noChangeAspect="1"/>
          </p:cNvPicPr>
          <p:nvPr/>
        </p:nvPicPr>
        <p:blipFill>
          <a:blip r:embed="rId2" cstate="print"/>
          <a:stretch>
            <a:fillRect/>
          </a:stretch>
        </p:blipFill>
        <p:spPr>
          <a:xfrm>
            <a:off x="2456765" y="3495290"/>
            <a:ext cx="4050450" cy="2191227"/>
          </a:xfrm>
          <a:prstGeom prst="rect">
            <a:avLst/>
          </a:prstGeom>
        </p:spPr>
      </p:pic>
      <p:pic>
        <p:nvPicPr>
          <p:cNvPr id="8" name="Picture 5" descr="PDD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395" r="11476" b="4063"/>
          <a:stretch/>
        </p:blipFill>
        <p:spPr bwMode="auto">
          <a:xfrm>
            <a:off x="5333898" y="1099224"/>
            <a:ext cx="3011230" cy="2347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88927543"/>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2"/>
          <p:cNvSpPr>
            <a:spLocks noGrp="1" noChangeArrowheads="1"/>
          </p:cNvSpPr>
          <p:nvPr>
            <p:ph type="title"/>
          </p:nvPr>
        </p:nvSpPr>
        <p:spPr/>
        <p:txBody>
          <a:bodyPr/>
          <a:lstStyle/>
          <a:p>
            <a:r>
              <a:rPr lang="en-US" smtClean="0"/>
              <a:t>SBRT delivery with FFF beams</a:t>
            </a:r>
          </a:p>
        </p:txBody>
      </p:sp>
      <p:sp>
        <p:nvSpPr>
          <p:cNvPr id="11" name="Inhaltsplatzhalter 16"/>
          <p:cNvSpPr>
            <a:spLocks noGrp="1"/>
          </p:cNvSpPr>
          <p:nvPr>
            <p:ph idx="1"/>
          </p:nvPr>
        </p:nvSpPr>
        <p:spPr>
          <a:xfrm>
            <a:off x="5157065" y="3338991"/>
            <a:ext cx="3910942" cy="3060339"/>
          </a:xfrm>
        </p:spPr>
        <p:txBody>
          <a:bodyPr>
            <a:normAutofit/>
          </a:bodyPr>
          <a:lstStyle/>
          <a:p>
            <a:pPr marL="268288" indent="-268288"/>
            <a:r>
              <a:rPr lang="en-US" sz="1800" dirty="0" smtClean="0"/>
              <a:t>For each image acquired ~ </a:t>
            </a:r>
            <a:r>
              <a:rPr lang="en-US" sz="1800" b="1" dirty="0" smtClean="0">
                <a:solidFill>
                  <a:srgbClr val="FF0000"/>
                </a:solidFill>
              </a:rPr>
              <a:t>2.5 / </a:t>
            </a:r>
            <a:r>
              <a:rPr lang="en-US" sz="1800" dirty="0" smtClean="0"/>
              <a:t>5 </a:t>
            </a:r>
            <a:r>
              <a:rPr lang="en-US" sz="1800" dirty="0"/>
              <a:t>Hz</a:t>
            </a:r>
            <a:endParaRPr lang="en-US" sz="1800" dirty="0" smtClean="0"/>
          </a:p>
          <a:p>
            <a:pPr lvl="1"/>
            <a:r>
              <a:rPr lang="en-US" sz="1800" dirty="0" smtClean="0"/>
              <a:t>Generate two DRRs</a:t>
            </a:r>
          </a:p>
          <a:p>
            <a:pPr lvl="1"/>
            <a:r>
              <a:rPr lang="en-US" sz="1800" dirty="0" smtClean="0"/>
              <a:t>Compare it with the 2D pairs</a:t>
            </a:r>
          </a:p>
          <a:p>
            <a:pPr lvl="1"/>
            <a:r>
              <a:rPr lang="en-US" sz="1800" dirty="0" smtClean="0"/>
              <a:t>Iterate / Optimize</a:t>
            </a:r>
          </a:p>
          <a:p>
            <a:pPr lvl="1"/>
            <a:r>
              <a:rPr lang="en-US" sz="1800" dirty="0" smtClean="0"/>
              <a:t>Mean registration </a:t>
            </a:r>
            <a:r>
              <a:rPr lang="en-US" sz="1800" b="1" dirty="0" smtClean="0">
                <a:solidFill>
                  <a:srgbClr val="FF0000"/>
                </a:solidFill>
              </a:rPr>
              <a:t>5</a:t>
            </a:r>
            <a:r>
              <a:rPr lang="en-US" sz="1800" dirty="0" smtClean="0"/>
              <a:t> (12 Hz)</a:t>
            </a:r>
          </a:p>
          <a:p>
            <a:pPr marL="268288" indent="-268288"/>
            <a:r>
              <a:rPr lang="en-US" sz="1800" b="1" dirty="0" smtClean="0">
                <a:solidFill>
                  <a:srgbClr val="FF0000"/>
                </a:solidFill>
              </a:rPr>
              <a:t>WIP: validation of 6 DOF using kV + EPID images (SBRT </a:t>
            </a:r>
            <a:r>
              <a:rPr lang="en-US" sz="1800" b="1" dirty="0" err="1" smtClean="0">
                <a:solidFill>
                  <a:srgbClr val="FF0000"/>
                </a:solidFill>
              </a:rPr>
              <a:t>pts</a:t>
            </a:r>
            <a:r>
              <a:rPr lang="en-US" sz="1800" b="1" dirty="0" smtClean="0">
                <a:solidFill>
                  <a:srgbClr val="FF0000"/>
                </a:solidFill>
              </a:rPr>
              <a:t>)</a:t>
            </a:r>
          </a:p>
        </p:txBody>
      </p:sp>
      <p:sp>
        <p:nvSpPr>
          <p:cNvPr id="7" name="Foliennummernplatzhalter 3"/>
          <p:cNvSpPr>
            <a:spLocks noGrp="1"/>
          </p:cNvSpPr>
          <p:nvPr>
            <p:ph type="sldNum" sz="quarter" idx="4294967295"/>
          </p:nvPr>
        </p:nvSpPr>
        <p:spPr>
          <a:xfrm>
            <a:off x="8501090" y="6500834"/>
            <a:ext cx="561996" cy="357166"/>
          </a:xfrm>
          <a:prstGeom prst="rect">
            <a:avLst/>
          </a:prstGeom>
        </p:spPr>
        <p:txBody>
          <a:bodyPr/>
          <a:lstStyle/>
          <a:p>
            <a:fld id="{9A75EFD7-0127-450E-B950-368C3EC84BEE}" type="slidenum">
              <a:rPr lang="de-AT" smtClean="0"/>
              <a:pPr/>
              <a:t>32</a:t>
            </a:fld>
            <a:endParaRPr lang="de-AT"/>
          </a:p>
        </p:txBody>
      </p:sp>
      <p:sp>
        <p:nvSpPr>
          <p:cNvPr id="45059" name="Rectangle 24"/>
          <p:cNvSpPr>
            <a:spLocks noChangeArrowheads="1"/>
          </p:cNvSpPr>
          <p:nvPr/>
        </p:nvSpPr>
        <p:spPr bwMode="auto">
          <a:xfrm>
            <a:off x="161510" y="1178750"/>
            <a:ext cx="8685965" cy="2385265"/>
          </a:xfrm>
          <a:prstGeom prst="rect">
            <a:avLst/>
          </a:prstGeom>
          <a:noFill/>
          <a:ln w="9525">
            <a:noFill/>
            <a:miter lim="800000"/>
            <a:headEnd/>
            <a:tailEnd/>
          </a:ln>
        </p:spPr>
        <p:txBody>
          <a:bodyPr/>
          <a:lstStyle/>
          <a:p>
            <a:pPr marL="342900" indent="-342900" eaLnBrk="0" hangingPunct="0">
              <a:lnSpc>
                <a:spcPct val="130000"/>
              </a:lnSpc>
              <a:spcBef>
                <a:spcPct val="20000"/>
              </a:spcBef>
              <a:buClr>
                <a:srgbClr val="0C529D"/>
              </a:buClr>
              <a:buSzPct val="80000"/>
              <a:buFont typeface="Arial" pitchFamily="34" charset="0"/>
              <a:buChar char="•"/>
            </a:pPr>
            <a:endParaRPr lang="de-DE" sz="2000" dirty="0">
              <a:latin typeface="+mn-lt"/>
            </a:endParaRPr>
          </a:p>
        </p:txBody>
      </p:sp>
      <p:pic>
        <p:nvPicPr>
          <p:cNvPr id="8" name="Picture 1"/>
          <p:cNvPicPr>
            <a:picLocks noChangeAspect="1" noChangeArrowheads="1"/>
          </p:cNvPicPr>
          <p:nvPr/>
        </p:nvPicPr>
        <p:blipFill>
          <a:blip r:embed="rId3" cstate="print"/>
          <a:srcRect/>
          <a:stretch>
            <a:fillRect/>
          </a:stretch>
        </p:blipFill>
        <p:spPr bwMode="auto">
          <a:xfrm>
            <a:off x="142987" y="3801861"/>
            <a:ext cx="5329114" cy="2282434"/>
          </a:xfrm>
          <a:prstGeom prst="rect">
            <a:avLst/>
          </a:prstGeom>
          <a:noFill/>
          <a:ln w="9525">
            <a:noFill/>
            <a:round/>
            <a:headEnd/>
            <a:tailEnd/>
          </a:ln>
        </p:spPr>
      </p:pic>
      <p:sp>
        <p:nvSpPr>
          <p:cNvPr id="9" name="Text Box 5"/>
          <p:cNvSpPr txBox="1">
            <a:spLocks noChangeArrowheads="1"/>
          </p:cNvSpPr>
          <p:nvPr/>
        </p:nvSpPr>
        <p:spPr bwMode="auto">
          <a:xfrm>
            <a:off x="161511" y="3248979"/>
            <a:ext cx="4365554" cy="302840"/>
          </a:xfrm>
          <a:prstGeom prst="rect">
            <a:avLst/>
          </a:prstGeom>
        </p:spPr>
        <p:txBody>
          <a:bodyPr wrap="none">
            <a:spAutoFit/>
          </a:bodyPr>
          <a:lstStyle>
            <a:defPPr>
              <a:defRPr lang="de-AT"/>
            </a:defPPr>
            <a:lvl1pPr>
              <a:lnSpc>
                <a:spcPct val="114000"/>
              </a:lnSpc>
              <a:spcBef>
                <a:spcPts val="400"/>
              </a:spcBef>
              <a:defRPr i="1">
                <a:solidFill>
                  <a:srgbClr val="0C529D"/>
                </a:solidFill>
                <a:latin typeface="+mn-lt"/>
              </a:defRPr>
            </a:lvl1pPr>
          </a:lstStyle>
          <a:p>
            <a:r>
              <a:rPr lang="en-US" dirty="0" err="1"/>
              <a:t>Gendrin</a:t>
            </a:r>
            <a:r>
              <a:rPr lang="en-US" dirty="0"/>
              <a:t> et. al. Med </a:t>
            </a:r>
            <a:r>
              <a:rPr lang="en-US" dirty="0" err="1"/>
              <a:t>Phys</a:t>
            </a:r>
            <a:r>
              <a:rPr lang="en-US" dirty="0"/>
              <a:t> (2011) / Furtado et al </a:t>
            </a:r>
            <a:r>
              <a:rPr lang="en-US" dirty="0" err="1"/>
              <a:t>Acta</a:t>
            </a:r>
            <a:r>
              <a:rPr lang="en-US" dirty="0"/>
              <a:t> </a:t>
            </a:r>
            <a:r>
              <a:rPr lang="en-US" dirty="0" err="1"/>
              <a:t>Oncol</a:t>
            </a:r>
            <a:r>
              <a:rPr lang="en-US" dirty="0"/>
              <a:t> (2013) </a:t>
            </a:r>
          </a:p>
        </p:txBody>
      </p:sp>
      <p:pic>
        <p:nvPicPr>
          <p:cNvPr id="10" name="Picture 4" descr="Abbildung 1"/>
          <p:cNvPicPr>
            <a:picLocks noChangeAspect="1" noChangeArrowheads="1"/>
          </p:cNvPicPr>
          <p:nvPr/>
        </p:nvPicPr>
        <p:blipFill>
          <a:blip r:embed="rId4" cstate="print"/>
          <a:srcRect l="9525" t="15692" b="5135"/>
          <a:stretch>
            <a:fillRect/>
          </a:stretch>
        </p:blipFill>
        <p:spPr bwMode="auto">
          <a:xfrm>
            <a:off x="6977815" y="1111598"/>
            <a:ext cx="1985566" cy="2317402"/>
          </a:xfrm>
          <a:prstGeom prst="rect">
            <a:avLst/>
          </a:prstGeom>
          <a:ln>
            <a:noFill/>
          </a:ln>
          <a:effectLst>
            <a:softEdge rad="112500"/>
          </a:effectLst>
        </p:spPr>
      </p:pic>
      <p:sp>
        <p:nvSpPr>
          <p:cNvPr id="12" name="Inhaltsplatzhalter 16"/>
          <p:cNvSpPr txBox="1">
            <a:spLocks/>
          </p:cNvSpPr>
          <p:nvPr/>
        </p:nvSpPr>
        <p:spPr bwMode="auto">
          <a:xfrm>
            <a:off x="161511" y="1222335"/>
            <a:ext cx="7020780" cy="175661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Clr>
                <a:srgbClr val="0C529D"/>
              </a:buClr>
              <a:buSzPct val="110000"/>
              <a:buChar char="•"/>
              <a:defRPr sz="2400">
                <a:solidFill>
                  <a:schemeClr val="tx1"/>
                </a:solidFill>
                <a:latin typeface="+mn-lt"/>
                <a:ea typeface="+mn-ea"/>
                <a:cs typeface="+mn-cs"/>
              </a:defRPr>
            </a:lvl1pPr>
            <a:lvl2pPr marL="742950" indent="-285750" algn="l" rtl="0" eaLnBrk="0" fontAlgn="base" hangingPunct="0">
              <a:lnSpc>
                <a:spcPct val="130000"/>
              </a:lnSpc>
              <a:spcBef>
                <a:spcPct val="20000"/>
              </a:spcBef>
              <a:spcAft>
                <a:spcPct val="0"/>
              </a:spcAft>
              <a:buClr>
                <a:srgbClr val="0C529D"/>
              </a:buClr>
              <a:buSzPct val="80000"/>
              <a:buFont typeface="Wingdings" pitchFamily="2" charset="2"/>
              <a:buChar char=""/>
              <a:defRPr lang="en-GB" sz="2200">
                <a:solidFill>
                  <a:schemeClr val="tx1"/>
                </a:solidFill>
                <a:latin typeface="+mn-lt"/>
              </a:defRPr>
            </a:lvl2pPr>
            <a:lvl3pPr marL="1143000" indent="-228600" algn="l" rtl="0" eaLnBrk="0" fontAlgn="base" hangingPunct="0">
              <a:lnSpc>
                <a:spcPct val="130000"/>
              </a:lnSpc>
              <a:spcBef>
                <a:spcPct val="20000"/>
              </a:spcBef>
              <a:spcAft>
                <a:spcPct val="0"/>
              </a:spcAft>
              <a:buClr>
                <a:srgbClr val="0C529D"/>
              </a:buClr>
              <a:buSzPct val="70000"/>
              <a:buFont typeface="Courier New" pitchFamily="49" charset="0"/>
              <a:buChar char="o"/>
              <a:defRPr lang="en-GB" sz="2200">
                <a:solidFill>
                  <a:schemeClr val="tx1"/>
                </a:solidFill>
                <a:latin typeface="+mn-lt"/>
              </a:defRPr>
            </a:lvl3pPr>
            <a:lvl4pPr marL="1600200" indent="-228600" algn="l" rtl="0" eaLnBrk="0" fontAlgn="base" hangingPunct="0">
              <a:lnSpc>
                <a:spcPct val="130000"/>
              </a:lnSpc>
              <a:spcBef>
                <a:spcPct val="20000"/>
              </a:spcBef>
              <a:spcAft>
                <a:spcPct val="0"/>
              </a:spcAft>
              <a:buClr>
                <a:srgbClr val="0C529D"/>
              </a:buClr>
              <a:buChar char="•"/>
              <a:defRPr sz="1800">
                <a:solidFill>
                  <a:schemeClr val="tx1"/>
                </a:solidFill>
                <a:latin typeface="+mn-lt"/>
              </a:defRPr>
            </a:lvl4pPr>
            <a:lvl5pPr marL="2057400" indent="-228600" algn="l" rtl="0" eaLnBrk="0" fontAlgn="base" hangingPunct="0">
              <a:lnSpc>
                <a:spcPct val="130000"/>
              </a:lnSpc>
              <a:spcBef>
                <a:spcPct val="20000"/>
              </a:spcBef>
              <a:spcAft>
                <a:spcPct val="0"/>
              </a:spcAft>
              <a:buClr>
                <a:srgbClr val="0C529D"/>
              </a:buClr>
              <a:buChar char="•"/>
              <a:defRPr sz="1800">
                <a:solidFill>
                  <a:schemeClr val="tx1"/>
                </a:solidFill>
                <a:latin typeface="+mn-lt"/>
              </a:defRPr>
            </a:lvl5pPr>
            <a:lvl6pPr marL="2514600" indent="-228600" algn="l" rtl="0" fontAlgn="base">
              <a:lnSpc>
                <a:spcPct val="130000"/>
              </a:lnSpc>
              <a:spcBef>
                <a:spcPct val="20000"/>
              </a:spcBef>
              <a:spcAft>
                <a:spcPct val="0"/>
              </a:spcAft>
              <a:buClr>
                <a:srgbClr val="0C529D"/>
              </a:buClr>
              <a:buChar char="•"/>
              <a:defRPr sz="1400">
                <a:solidFill>
                  <a:schemeClr val="tx1"/>
                </a:solidFill>
                <a:latin typeface="+mn-lt"/>
              </a:defRPr>
            </a:lvl6pPr>
            <a:lvl7pPr marL="2971800" indent="-228600" algn="l" rtl="0" fontAlgn="base">
              <a:lnSpc>
                <a:spcPct val="130000"/>
              </a:lnSpc>
              <a:spcBef>
                <a:spcPct val="20000"/>
              </a:spcBef>
              <a:spcAft>
                <a:spcPct val="0"/>
              </a:spcAft>
              <a:buClr>
                <a:srgbClr val="0C529D"/>
              </a:buClr>
              <a:buChar char="•"/>
              <a:defRPr sz="1400">
                <a:solidFill>
                  <a:schemeClr val="tx1"/>
                </a:solidFill>
                <a:latin typeface="+mn-lt"/>
              </a:defRPr>
            </a:lvl7pPr>
            <a:lvl8pPr marL="3429000" indent="-228600" algn="l" rtl="0" fontAlgn="base">
              <a:lnSpc>
                <a:spcPct val="130000"/>
              </a:lnSpc>
              <a:spcBef>
                <a:spcPct val="20000"/>
              </a:spcBef>
              <a:spcAft>
                <a:spcPct val="0"/>
              </a:spcAft>
              <a:buClr>
                <a:srgbClr val="0C529D"/>
              </a:buClr>
              <a:buChar char="•"/>
              <a:defRPr sz="1400">
                <a:solidFill>
                  <a:schemeClr val="tx1"/>
                </a:solidFill>
                <a:latin typeface="+mn-lt"/>
              </a:defRPr>
            </a:lvl8pPr>
            <a:lvl9pPr marL="3886200" indent="-228600" algn="l" rtl="0" fontAlgn="base">
              <a:lnSpc>
                <a:spcPct val="130000"/>
              </a:lnSpc>
              <a:spcBef>
                <a:spcPct val="20000"/>
              </a:spcBef>
              <a:spcAft>
                <a:spcPct val="0"/>
              </a:spcAft>
              <a:buClr>
                <a:srgbClr val="0C529D"/>
              </a:buClr>
              <a:buChar char="•"/>
              <a:defRPr sz="1400">
                <a:solidFill>
                  <a:schemeClr val="tx1"/>
                </a:solidFill>
                <a:latin typeface="+mn-lt"/>
              </a:defRPr>
            </a:lvl9pPr>
          </a:lstStyle>
          <a:p>
            <a:pPr marL="268288" indent="-268288">
              <a:buSzPct val="100000"/>
              <a:buFont typeface="Arial" charset="0"/>
              <a:buChar char="●"/>
            </a:pPr>
            <a:r>
              <a:rPr lang="en-GB" sz="2000" b="0" dirty="0"/>
              <a:t>Clinical practice @ </a:t>
            </a:r>
            <a:r>
              <a:rPr lang="en-GB" sz="2000" b="0" dirty="0" err="1"/>
              <a:t>MedUni</a:t>
            </a:r>
            <a:r>
              <a:rPr lang="en-GB" sz="2000" b="0" dirty="0"/>
              <a:t> Wien: 15 </a:t>
            </a:r>
            <a:r>
              <a:rPr lang="en-GB" sz="2000" b="0" dirty="0" err="1"/>
              <a:t>Gy</a:t>
            </a:r>
            <a:r>
              <a:rPr lang="en-GB" sz="2000" b="0" dirty="0"/>
              <a:t> </a:t>
            </a:r>
            <a:r>
              <a:rPr lang="en-GB" sz="2000" b="0" dirty="0" smtClean="0"/>
              <a:t>@ </a:t>
            </a:r>
            <a:r>
              <a:rPr lang="en-GB" sz="2000" b="0" dirty="0"/>
              <a:t>65% </a:t>
            </a:r>
            <a:r>
              <a:rPr lang="en-GB" sz="2000" b="0" dirty="0" err="1"/>
              <a:t>isodose</a:t>
            </a:r>
            <a:endParaRPr lang="en-GB" sz="2000" b="0" dirty="0"/>
          </a:p>
          <a:p>
            <a:pPr marL="268288" lvl="2" indent="-268288">
              <a:buSzPct val="100000"/>
              <a:buFont typeface="Arial" charset="0"/>
              <a:buChar char="●"/>
            </a:pPr>
            <a:r>
              <a:rPr lang="en-GB" sz="2000" b="0" dirty="0"/>
              <a:t>SBRT  delivery time </a:t>
            </a:r>
            <a:r>
              <a:rPr lang="en-GB" sz="2000" b="0" dirty="0" smtClean="0"/>
              <a:t>(same </a:t>
            </a:r>
            <a:r>
              <a:rPr lang="en-GB" sz="2000" b="0" dirty="0"/>
              <a:t>PTV </a:t>
            </a:r>
            <a:r>
              <a:rPr lang="en-GB" sz="2000" b="0" dirty="0" smtClean="0"/>
              <a:t>coverage, similar </a:t>
            </a:r>
            <a:r>
              <a:rPr lang="en-GB" sz="2000" b="0" dirty="0"/>
              <a:t>dose to </a:t>
            </a:r>
            <a:r>
              <a:rPr lang="en-GB" sz="2000" b="0" dirty="0" smtClean="0"/>
              <a:t>OARs)</a:t>
            </a:r>
            <a:endParaRPr lang="de-DE" sz="2000" b="0" dirty="0"/>
          </a:p>
          <a:p>
            <a:pPr lvl="1">
              <a:lnSpc>
                <a:spcPct val="110000"/>
              </a:lnSpc>
            </a:pPr>
            <a:r>
              <a:rPr lang="en-GB" sz="1800" b="0" dirty="0"/>
              <a:t>with FF - average time per beam </a:t>
            </a:r>
            <a:r>
              <a:rPr lang="en-GB" sz="1800" dirty="0">
                <a:solidFill>
                  <a:srgbClr val="FF0000"/>
                </a:solidFill>
              </a:rPr>
              <a:t>~ 40s </a:t>
            </a:r>
          </a:p>
          <a:p>
            <a:pPr lvl="1">
              <a:lnSpc>
                <a:spcPct val="110000"/>
              </a:lnSpc>
            </a:pPr>
            <a:r>
              <a:rPr lang="en-GB" sz="1800" b="0" dirty="0"/>
              <a:t>without FF – average  time per beam </a:t>
            </a:r>
            <a:r>
              <a:rPr lang="en-GB" sz="1800" dirty="0">
                <a:solidFill>
                  <a:srgbClr val="FF0000"/>
                </a:solidFill>
              </a:rPr>
              <a:t>~ 15s</a:t>
            </a:r>
          </a:p>
        </p:txBody>
      </p:sp>
      <p:sp>
        <p:nvSpPr>
          <p:cNvPr id="2" name="Textfeld 1"/>
          <p:cNvSpPr txBox="1"/>
          <p:nvPr/>
        </p:nvSpPr>
        <p:spPr>
          <a:xfrm>
            <a:off x="116505" y="6039290"/>
            <a:ext cx="1035115" cy="307777"/>
          </a:xfrm>
          <a:prstGeom prst="rect">
            <a:avLst/>
          </a:prstGeom>
          <a:noFill/>
        </p:spPr>
        <p:txBody>
          <a:bodyPr wrap="square" rtlCol="0">
            <a:spAutoFit/>
          </a:bodyPr>
          <a:lstStyle/>
          <a:p>
            <a:r>
              <a:rPr lang="en-US" sz="1400" dirty="0" smtClean="0">
                <a:solidFill>
                  <a:srgbClr val="FF0000"/>
                </a:solidFill>
                <a:latin typeface="+mn-lt"/>
              </a:rPr>
              <a:t>+ EPID</a:t>
            </a:r>
            <a:endParaRPr lang="en-US" sz="1400" dirty="0">
              <a:solidFill>
                <a:srgbClr val="FF0000"/>
              </a:solidFill>
              <a:latin typeface="+mn-lt"/>
            </a:endParaRPr>
          </a:p>
        </p:txBody>
      </p:sp>
    </p:spTree>
    <p:extLst>
      <p:ext uri="{BB962C8B-B14F-4D97-AF65-F5344CB8AC3E}">
        <p14:creationId xmlns:p14="http://schemas.microsoft.com/office/powerpoint/2010/main" val="26776282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liennummernplatzhalter 8"/>
          <p:cNvSpPr>
            <a:spLocks noGrp="1"/>
          </p:cNvSpPr>
          <p:nvPr>
            <p:ph type="sldNum" sz="quarter" idx="10"/>
          </p:nvPr>
        </p:nvSpPr>
        <p:spPr/>
        <p:txBody>
          <a:bodyPr/>
          <a:lstStyle/>
          <a:p>
            <a:pPr>
              <a:defRPr/>
            </a:pPr>
            <a:fld id="{58E9E3D5-5A76-4139-B707-3A6E3E6674B9}" type="slidenum">
              <a:rPr lang="de-DE"/>
              <a:pPr>
                <a:defRPr/>
              </a:pPr>
              <a:t>33</a:t>
            </a:fld>
            <a:endParaRPr lang="de-DE" dirty="0"/>
          </a:p>
        </p:txBody>
      </p:sp>
      <p:sp>
        <p:nvSpPr>
          <p:cNvPr id="47106" name="Titel 1"/>
          <p:cNvSpPr>
            <a:spLocks noGrp="1"/>
          </p:cNvSpPr>
          <p:nvPr>
            <p:ph type="title"/>
          </p:nvPr>
        </p:nvSpPr>
        <p:spPr/>
        <p:txBody>
          <a:bodyPr/>
          <a:lstStyle/>
          <a:p>
            <a:r>
              <a:rPr lang="en-US" smtClean="0"/>
              <a:t>Data on intra-fraction motion prostate</a:t>
            </a:r>
          </a:p>
        </p:txBody>
      </p:sp>
      <p:sp>
        <p:nvSpPr>
          <p:cNvPr id="47107" name="Inhaltsplatzhalter 2"/>
          <p:cNvSpPr>
            <a:spLocks noGrp="1"/>
          </p:cNvSpPr>
          <p:nvPr>
            <p:ph idx="1"/>
          </p:nvPr>
        </p:nvSpPr>
        <p:spPr>
          <a:xfrm>
            <a:off x="323850" y="1143000"/>
            <a:ext cx="8569325" cy="5143500"/>
          </a:xfrm>
        </p:spPr>
        <p:txBody>
          <a:bodyPr/>
          <a:lstStyle/>
          <a:p>
            <a:r>
              <a:rPr lang="en-US" smtClean="0"/>
              <a:t>Prostate and patients drift: before, during and after irradiation</a:t>
            </a:r>
          </a:p>
        </p:txBody>
      </p:sp>
      <p:pic>
        <p:nvPicPr>
          <p:cNvPr id="47108" name="Picture 2" descr="F:\ESTRO 31\Georg\bilder_elisabeth\stdv_comparison.png"/>
          <p:cNvPicPr>
            <a:picLocks noChangeAspect="1" noChangeArrowheads="1"/>
          </p:cNvPicPr>
          <p:nvPr/>
        </p:nvPicPr>
        <p:blipFill>
          <a:blip r:embed="rId2" cstate="print"/>
          <a:srcRect l="754" t="812" r="754" b="1421"/>
          <a:stretch>
            <a:fillRect/>
          </a:stretch>
        </p:blipFill>
        <p:spPr bwMode="auto">
          <a:xfrm>
            <a:off x="1094702" y="1697038"/>
            <a:ext cx="6894445" cy="4234279"/>
          </a:xfrm>
          <a:prstGeom prst="rect">
            <a:avLst/>
          </a:prstGeom>
          <a:noFill/>
          <a:ln w="9525">
            <a:noFill/>
            <a:miter lim="800000"/>
            <a:headEnd/>
            <a:tailEnd/>
          </a:ln>
        </p:spPr>
      </p:pic>
      <p:sp>
        <p:nvSpPr>
          <p:cNvPr id="47109" name="Textfeld 7"/>
          <p:cNvSpPr txBox="1">
            <a:spLocks noChangeArrowheads="1"/>
          </p:cNvSpPr>
          <p:nvPr/>
        </p:nvSpPr>
        <p:spPr bwMode="auto">
          <a:xfrm>
            <a:off x="461963" y="5982214"/>
            <a:ext cx="1917192" cy="302840"/>
          </a:xfrm>
          <a:prstGeom prst="rect">
            <a:avLst/>
          </a:prstGeom>
        </p:spPr>
        <p:txBody>
          <a:bodyPr wrap="none">
            <a:spAutoFit/>
          </a:bodyPr>
          <a:lstStyle>
            <a:defPPr>
              <a:defRPr lang="de-AT"/>
            </a:defPPr>
            <a:lvl1pPr>
              <a:lnSpc>
                <a:spcPct val="114000"/>
              </a:lnSpc>
              <a:spcBef>
                <a:spcPts val="400"/>
              </a:spcBef>
              <a:defRPr i="1">
                <a:solidFill>
                  <a:srgbClr val="0C529D"/>
                </a:solidFill>
                <a:latin typeface="+mn-lt"/>
              </a:defRPr>
            </a:lvl1pPr>
          </a:lstStyle>
          <a:p>
            <a:r>
              <a:rPr lang="de-DE" dirty="0"/>
              <a:t>Steiner et al  IJROBP (2013)</a:t>
            </a:r>
            <a:endParaRPr lang="de-AT" dirty="0"/>
          </a:p>
        </p:txBody>
      </p:sp>
      <p:sp>
        <p:nvSpPr>
          <p:cNvPr id="47110" name="Text Box 8"/>
          <p:cNvSpPr txBox="1">
            <a:spLocks noChangeArrowheads="1"/>
          </p:cNvSpPr>
          <p:nvPr/>
        </p:nvSpPr>
        <p:spPr bwMode="auto">
          <a:xfrm>
            <a:off x="3133725" y="2686050"/>
            <a:ext cx="1133475" cy="366713"/>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lgn="ctr">
              <a:spcBef>
                <a:spcPct val="50000"/>
              </a:spcBef>
            </a:pPr>
            <a:r>
              <a:rPr lang="de-AT" sz="1800">
                <a:solidFill>
                  <a:srgbClr val="0C529D"/>
                </a:solidFill>
                <a:latin typeface="Calibri" pitchFamily="34" charset="0"/>
              </a:rPr>
              <a:t>Prostate</a:t>
            </a:r>
          </a:p>
        </p:txBody>
      </p:sp>
      <p:sp>
        <p:nvSpPr>
          <p:cNvPr id="47111" name="Text Box 9"/>
          <p:cNvSpPr txBox="1">
            <a:spLocks noChangeArrowheads="1"/>
          </p:cNvSpPr>
          <p:nvPr/>
        </p:nvSpPr>
        <p:spPr bwMode="auto">
          <a:xfrm>
            <a:off x="6081534" y="4821015"/>
            <a:ext cx="1600200" cy="366712"/>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GB" sz="1800" dirty="0">
                <a:solidFill>
                  <a:srgbClr val="0C529D"/>
                </a:solidFill>
                <a:latin typeface="Calibri" pitchFamily="34" charset="0"/>
              </a:rPr>
              <a:t>Pelvic bone</a:t>
            </a:r>
          </a:p>
        </p:txBody>
      </p:sp>
      <p:sp>
        <p:nvSpPr>
          <p:cNvPr id="9" name="Rechteck 8"/>
          <p:cNvSpPr/>
          <p:nvPr/>
        </p:nvSpPr>
        <p:spPr bwMode="auto">
          <a:xfrm>
            <a:off x="682580" y="3979572"/>
            <a:ext cx="360609" cy="978795"/>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AT" sz="1200" b="1" i="0" u="none" strike="noStrike" cap="none" normalizeH="0" baseline="0" smtClean="0">
              <a:ln>
                <a:noFill/>
              </a:ln>
              <a:solidFill>
                <a:schemeClr val="tx1"/>
              </a:solidFill>
              <a:effectLst/>
              <a:latin typeface="Arial" pitchFamily="34" charset="0"/>
            </a:endParaRPr>
          </a:p>
        </p:txBody>
      </p:sp>
    </p:spTree>
    <p:extLst>
      <p:ext uri="{BB962C8B-B14F-4D97-AF65-F5344CB8AC3E}">
        <p14:creationId xmlns:p14="http://schemas.microsoft.com/office/powerpoint/2010/main" val="122966665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liennummernplatzhalter 3"/>
          <p:cNvSpPr>
            <a:spLocks noGrp="1"/>
          </p:cNvSpPr>
          <p:nvPr>
            <p:ph type="sldNum" sz="quarter" idx="10"/>
          </p:nvPr>
        </p:nvSpPr>
        <p:spPr/>
        <p:txBody>
          <a:bodyPr/>
          <a:lstStyle/>
          <a:p>
            <a:pPr>
              <a:defRPr/>
            </a:pPr>
            <a:fld id="{B7163700-D823-4783-B126-96D8B364B16D}" type="slidenum">
              <a:rPr lang="en-US" smtClean="0"/>
              <a:pPr>
                <a:defRPr/>
              </a:pPr>
              <a:t>34</a:t>
            </a:fld>
            <a:endParaRPr lang="en-US"/>
          </a:p>
        </p:txBody>
      </p:sp>
      <p:sp>
        <p:nvSpPr>
          <p:cNvPr id="57346" name="Titel 10"/>
          <p:cNvSpPr>
            <a:spLocks noGrp="1"/>
          </p:cNvSpPr>
          <p:nvPr>
            <p:ph type="title"/>
          </p:nvPr>
        </p:nvSpPr>
        <p:spPr/>
        <p:txBody>
          <a:bodyPr/>
          <a:lstStyle/>
          <a:p>
            <a:r>
              <a:rPr lang="en-US" smtClean="0"/>
              <a:t>Treatment planning @ MUW - WIP</a:t>
            </a:r>
          </a:p>
        </p:txBody>
      </p:sp>
      <p:sp>
        <p:nvSpPr>
          <p:cNvPr id="57347" name="Inhaltsplatzhalter 2"/>
          <p:cNvSpPr>
            <a:spLocks noGrp="1"/>
          </p:cNvSpPr>
          <p:nvPr>
            <p:ph idx="1"/>
          </p:nvPr>
        </p:nvSpPr>
        <p:spPr>
          <a:xfrm>
            <a:off x="273277" y="1183091"/>
            <a:ext cx="8494803" cy="950509"/>
          </a:xfrm>
        </p:spPr>
        <p:txBody>
          <a:bodyPr/>
          <a:lstStyle/>
          <a:p>
            <a:pPr eaLnBrk="1" hangingPunct="1">
              <a:lnSpc>
                <a:spcPct val="120000"/>
              </a:lnSpc>
              <a:spcBef>
                <a:spcPts val="400"/>
              </a:spcBef>
            </a:pPr>
            <a:r>
              <a:rPr lang="en-US" sz="2000" dirty="0" smtClean="0"/>
              <a:t>Comparison of efficiency parameters:</a:t>
            </a:r>
          </a:p>
          <a:p>
            <a:pPr lvl="1" eaLnBrk="1" hangingPunct="1">
              <a:lnSpc>
                <a:spcPct val="120000"/>
              </a:lnSpc>
              <a:spcBef>
                <a:spcPts val="400"/>
              </a:spcBef>
            </a:pPr>
            <a:r>
              <a:rPr lang="en-US" sz="2000" dirty="0" smtClean="0"/>
              <a:t>Median values of each patient and modality </a:t>
            </a:r>
            <a:r>
              <a:rPr lang="en-US" sz="2000" dirty="0" smtClean="0">
                <a:sym typeface="Wingdings" pitchFamily="2" charset="2"/>
              </a:rPr>
              <a:t> </a:t>
            </a:r>
            <a:r>
              <a:rPr lang="en-US" sz="2000" dirty="0" smtClean="0"/>
              <a:t>Student’s t-test</a:t>
            </a:r>
          </a:p>
          <a:p>
            <a:pPr lvl="1" eaLnBrk="1" hangingPunct="1">
              <a:lnSpc>
                <a:spcPct val="120000"/>
              </a:lnSpc>
              <a:spcBef>
                <a:spcPts val="400"/>
              </a:spcBef>
            </a:pPr>
            <a:endParaRPr lang="en-US" sz="2000" dirty="0" smtClean="0"/>
          </a:p>
          <a:p>
            <a:pPr lvl="2" eaLnBrk="1" hangingPunct="1">
              <a:lnSpc>
                <a:spcPct val="120000"/>
              </a:lnSpc>
              <a:spcBef>
                <a:spcPts val="400"/>
              </a:spcBef>
            </a:pPr>
            <a:endParaRPr lang="en-US" sz="2000" dirty="0" smtClean="0"/>
          </a:p>
        </p:txBody>
      </p:sp>
      <p:sp>
        <p:nvSpPr>
          <p:cNvPr id="57351" name="Text Box 10"/>
          <p:cNvSpPr txBox="1">
            <a:spLocks noChangeArrowheads="1"/>
          </p:cNvSpPr>
          <p:nvPr/>
        </p:nvSpPr>
        <p:spPr bwMode="auto">
          <a:xfrm>
            <a:off x="6132513" y="5919788"/>
            <a:ext cx="2354262" cy="276999"/>
          </a:xfrm>
          <a:prstGeom prst="rect">
            <a:avLst/>
          </a:prstGeom>
          <a:noFill/>
          <a:ln w="12700">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i="1">
                <a:solidFill>
                  <a:schemeClr val="bg1"/>
                </a:solidFill>
              </a:rPr>
              <a:t>Stochastic risk volume</a:t>
            </a:r>
          </a:p>
        </p:txBody>
      </p:sp>
      <p:graphicFrame>
        <p:nvGraphicFramePr>
          <p:cNvPr id="13" name="Tabelle 12"/>
          <p:cNvGraphicFramePr>
            <a:graphicFrameLocks noGrp="1"/>
          </p:cNvGraphicFramePr>
          <p:nvPr>
            <p:extLst>
              <p:ext uri="{D42A27DB-BD31-4B8C-83A1-F6EECF244321}">
                <p14:modId xmlns:p14="http://schemas.microsoft.com/office/powerpoint/2010/main" val="2188708033"/>
              </p:ext>
            </p:extLst>
          </p:nvPr>
        </p:nvGraphicFramePr>
        <p:xfrm>
          <a:off x="619760" y="2129311"/>
          <a:ext cx="8148321" cy="2609088"/>
        </p:xfrm>
        <a:graphic>
          <a:graphicData uri="http://schemas.openxmlformats.org/drawingml/2006/table">
            <a:tbl>
              <a:tblPr firstRow="1" bandRow="1">
                <a:tableStyleId>{21E4AEA4-8DFA-4A89-87EB-49C32662AFE0}</a:tableStyleId>
              </a:tblPr>
              <a:tblGrid>
                <a:gridCol w="1209040"/>
                <a:gridCol w="914400"/>
                <a:gridCol w="1056640"/>
                <a:gridCol w="995680"/>
                <a:gridCol w="995680"/>
                <a:gridCol w="1432560"/>
                <a:gridCol w="1544321"/>
              </a:tblGrid>
              <a:tr h="336207">
                <a:tc>
                  <a:txBody>
                    <a:bodyPr/>
                    <a:lstStyle/>
                    <a:p>
                      <a:pPr marL="0" algn="ctr" defTabSz="914400" rtl="0" eaLnBrk="1" latinLnBrk="0" hangingPunct="1">
                        <a:lnSpc>
                          <a:spcPct val="115000"/>
                        </a:lnSpc>
                        <a:spcAft>
                          <a:spcPts val="1000"/>
                        </a:spcAft>
                      </a:pPr>
                      <a:r>
                        <a:rPr lang="en-US" sz="1600" kern="1200" dirty="0">
                          <a:solidFill>
                            <a:schemeClr val="bg1"/>
                          </a:solidFill>
                          <a:latin typeface="+mn-lt"/>
                          <a:ea typeface="+mn-ea"/>
                          <a:cs typeface="+mn-cs"/>
                        </a:rPr>
                        <a:t> </a:t>
                      </a:r>
                      <a:endParaRPr lang="de-DE" sz="1600" kern="1200" dirty="0">
                        <a:solidFill>
                          <a:schemeClr val="bg1"/>
                        </a:solidFill>
                        <a:latin typeface="+mn-lt"/>
                        <a:ea typeface="+mn-ea"/>
                        <a:cs typeface="+mn-cs"/>
                      </a:endParaRPr>
                    </a:p>
                  </a:txBody>
                  <a:tcPr marL="44450" marR="44450" marT="0" marB="0" anchor="ctr"/>
                </a:tc>
                <a:tc>
                  <a:txBody>
                    <a:bodyPr/>
                    <a:lstStyle/>
                    <a:p>
                      <a:pPr marL="0" algn="ctr" defTabSz="914400" rtl="0" eaLnBrk="1" latinLnBrk="0" hangingPunct="1">
                        <a:lnSpc>
                          <a:spcPct val="150000"/>
                        </a:lnSpc>
                        <a:spcAft>
                          <a:spcPts val="600"/>
                        </a:spcAft>
                      </a:pPr>
                      <a:r>
                        <a:rPr lang="en-US" sz="1600" kern="1200" dirty="0">
                          <a:solidFill>
                            <a:schemeClr val="bg1"/>
                          </a:solidFill>
                          <a:latin typeface="+mn-lt"/>
                          <a:ea typeface="+mn-ea"/>
                          <a:cs typeface="+mn-cs"/>
                        </a:rPr>
                        <a:t>IMRT</a:t>
                      </a:r>
                      <a:r>
                        <a:rPr lang="en-US" sz="1600" kern="1200" baseline="-25000" dirty="0">
                          <a:solidFill>
                            <a:schemeClr val="bg1"/>
                          </a:solidFill>
                          <a:latin typeface="+mn-lt"/>
                          <a:ea typeface="+mn-ea"/>
                          <a:cs typeface="+mn-cs"/>
                        </a:rPr>
                        <a:t>FF</a:t>
                      </a:r>
                      <a:endParaRPr lang="de-DE" sz="1600" kern="1200" baseline="-25000" dirty="0">
                        <a:solidFill>
                          <a:schemeClr val="bg1"/>
                        </a:solidFill>
                        <a:latin typeface="+mn-lt"/>
                        <a:ea typeface="+mn-ea"/>
                        <a:cs typeface="+mn-cs"/>
                      </a:endParaRPr>
                    </a:p>
                  </a:txBody>
                  <a:tcPr marL="44450" marR="44450" marT="0" marB="0" anchor="ctr"/>
                </a:tc>
                <a:tc>
                  <a:txBody>
                    <a:bodyPr/>
                    <a:lstStyle/>
                    <a:p>
                      <a:pPr marL="0" algn="ctr" defTabSz="914400" rtl="0" eaLnBrk="1" latinLnBrk="0" hangingPunct="1">
                        <a:lnSpc>
                          <a:spcPct val="150000"/>
                        </a:lnSpc>
                        <a:spcAft>
                          <a:spcPts val="600"/>
                        </a:spcAft>
                      </a:pPr>
                      <a:r>
                        <a:rPr lang="en-US" sz="1600" kern="1200" dirty="0">
                          <a:solidFill>
                            <a:schemeClr val="bg1"/>
                          </a:solidFill>
                          <a:latin typeface="+mn-lt"/>
                          <a:ea typeface="+mn-ea"/>
                          <a:cs typeface="+mn-cs"/>
                        </a:rPr>
                        <a:t>IMRT</a:t>
                      </a:r>
                      <a:r>
                        <a:rPr lang="en-US" sz="1600" kern="1200" baseline="-25000" dirty="0">
                          <a:solidFill>
                            <a:schemeClr val="bg1"/>
                          </a:solidFill>
                          <a:latin typeface="+mn-lt"/>
                          <a:ea typeface="+mn-ea"/>
                          <a:cs typeface="+mn-cs"/>
                        </a:rPr>
                        <a:t>FFF</a:t>
                      </a:r>
                      <a:endParaRPr lang="de-DE" sz="1600" kern="1200" baseline="-25000" dirty="0">
                        <a:solidFill>
                          <a:schemeClr val="bg1"/>
                        </a:solidFill>
                        <a:latin typeface="+mn-lt"/>
                        <a:ea typeface="+mn-ea"/>
                        <a:cs typeface="+mn-cs"/>
                      </a:endParaRPr>
                    </a:p>
                  </a:txBody>
                  <a:tcPr marL="44450" marR="44450" marT="0" marB="0" anchor="ctr"/>
                </a:tc>
                <a:tc>
                  <a:txBody>
                    <a:bodyPr/>
                    <a:lstStyle/>
                    <a:p>
                      <a:pPr marL="0" algn="ctr" defTabSz="914400" rtl="0" eaLnBrk="1" latinLnBrk="0" hangingPunct="1">
                        <a:lnSpc>
                          <a:spcPct val="150000"/>
                        </a:lnSpc>
                        <a:spcAft>
                          <a:spcPts val="600"/>
                        </a:spcAft>
                      </a:pPr>
                      <a:r>
                        <a:rPr lang="en-US" sz="1600" kern="1200" dirty="0">
                          <a:solidFill>
                            <a:schemeClr val="bg1"/>
                          </a:solidFill>
                          <a:latin typeface="+mn-lt"/>
                          <a:ea typeface="+mn-ea"/>
                          <a:cs typeface="+mn-cs"/>
                        </a:rPr>
                        <a:t>VMAT</a:t>
                      </a:r>
                      <a:r>
                        <a:rPr lang="en-US" sz="1600" kern="1200" baseline="-25000" dirty="0">
                          <a:solidFill>
                            <a:schemeClr val="bg1"/>
                          </a:solidFill>
                          <a:latin typeface="+mn-lt"/>
                          <a:ea typeface="+mn-ea"/>
                          <a:cs typeface="+mn-cs"/>
                        </a:rPr>
                        <a:t>FF</a:t>
                      </a:r>
                      <a:endParaRPr lang="de-DE" sz="1600" kern="1200" baseline="-25000" dirty="0">
                        <a:solidFill>
                          <a:schemeClr val="bg1"/>
                        </a:solidFill>
                        <a:latin typeface="+mn-lt"/>
                        <a:ea typeface="+mn-ea"/>
                        <a:cs typeface="+mn-cs"/>
                      </a:endParaRPr>
                    </a:p>
                  </a:txBody>
                  <a:tcPr marL="44450" marR="44450" marT="0" marB="0" anchor="ctr"/>
                </a:tc>
                <a:tc>
                  <a:txBody>
                    <a:bodyPr/>
                    <a:lstStyle/>
                    <a:p>
                      <a:pPr marL="0" algn="ctr" defTabSz="914400" rtl="0" eaLnBrk="1" latinLnBrk="0" hangingPunct="1">
                        <a:lnSpc>
                          <a:spcPct val="150000"/>
                        </a:lnSpc>
                        <a:spcAft>
                          <a:spcPts val="600"/>
                        </a:spcAft>
                      </a:pPr>
                      <a:r>
                        <a:rPr lang="en-US" sz="1600" kern="1200" dirty="0">
                          <a:solidFill>
                            <a:schemeClr val="bg1"/>
                          </a:solidFill>
                          <a:latin typeface="+mn-lt"/>
                          <a:ea typeface="+mn-ea"/>
                          <a:cs typeface="+mn-cs"/>
                        </a:rPr>
                        <a:t>VMAT</a:t>
                      </a:r>
                      <a:r>
                        <a:rPr lang="en-US" sz="1600" kern="1200" baseline="-25000" dirty="0">
                          <a:solidFill>
                            <a:schemeClr val="bg1"/>
                          </a:solidFill>
                          <a:latin typeface="+mn-lt"/>
                          <a:ea typeface="+mn-ea"/>
                          <a:cs typeface="+mn-cs"/>
                        </a:rPr>
                        <a:t>FFF</a:t>
                      </a:r>
                      <a:endParaRPr lang="de-DE" sz="1600" kern="1200" baseline="-25000" dirty="0">
                        <a:solidFill>
                          <a:schemeClr val="bg1"/>
                        </a:solidFill>
                        <a:latin typeface="+mn-lt"/>
                        <a:ea typeface="+mn-ea"/>
                        <a:cs typeface="+mn-cs"/>
                      </a:endParaRPr>
                    </a:p>
                  </a:txBody>
                  <a:tcPr marL="44450" marR="44450" marT="0" marB="0" anchor="ctr"/>
                </a:tc>
                <a:tc>
                  <a:txBody>
                    <a:bodyPr/>
                    <a:lstStyle/>
                    <a:p>
                      <a:pPr algn="ctr">
                        <a:lnSpc>
                          <a:spcPct val="150000"/>
                        </a:lnSpc>
                        <a:spcAft>
                          <a:spcPts val="600"/>
                        </a:spcAft>
                      </a:pPr>
                      <a:r>
                        <a:rPr lang="en-US" sz="1600" dirty="0" err="1" smtClean="0"/>
                        <a:t>diff</a:t>
                      </a:r>
                      <a:r>
                        <a:rPr lang="en-US" sz="1600" baseline="-25000" dirty="0" err="1" smtClean="0"/>
                        <a:t>IMRTFF</a:t>
                      </a:r>
                      <a:r>
                        <a:rPr lang="en-US" sz="1600" baseline="-25000" dirty="0" smtClean="0"/>
                        <a:t>-IMRTFFF</a:t>
                      </a:r>
                      <a:endParaRPr lang="de-DE" sz="1600" dirty="0">
                        <a:latin typeface="Calibri"/>
                        <a:ea typeface="Calibri"/>
                        <a:cs typeface="Times New Roman"/>
                      </a:endParaRPr>
                    </a:p>
                  </a:txBody>
                  <a:tcPr marL="44450" marR="44450" marT="0" marB="0" anchor="ctr"/>
                </a:tc>
                <a:tc>
                  <a:txBody>
                    <a:bodyPr/>
                    <a:lstStyle/>
                    <a:p>
                      <a:pPr algn="ctr">
                        <a:lnSpc>
                          <a:spcPct val="150000"/>
                        </a:lnSpc>
                        <a:spcAft>
                          <a:spcPts val="600"/>
                        </a:spcAft>
                      </a:pPr>
                      <a:r>
                        <a:rPr lang="en-US" sz="1600" dirty="0" err="1" smtClean="0"/>
                        <a:t>diff</a:t>
                      </a:r>
                      <a:r>
                        <a:rPr lang="en-US" sz="1600" baseline="-25000" dirty="0" err="1" smtClean="0"/>
                        <a:t>VMATFF</a:t>
                      </a:r>
                      <a:r>
                        <a:rPr lang="en-US" sz="1600" baseline="-25000" dirty="0" smtClean="0"/>
                        <a:t>-VMATFFF</a:t>
                      </a:r>
                      <a:endParaRPr lang="de-DE" sz="1600" dirty="0">
                        <a:latin typeface="Calibri"/>
                        <a:ea typeface="Calibri"/>
                        <a:cs typeface="Times New Roman"/>
                      </a:endParaRPr>
                    </a:p>
                  </a:txBody>
                  <a:tcPr marL="44450" marR="44450" marT="0" marB="0" anchor="ctr"/>
                </a:tc>
              </a:tr>
              <a:tr h="198139">
                <a:tc>
                  <a:txBody>
                    <a:bodyPr/>
                    <a:lstStyle/>
                    <a:p>
                      <a:pPr marL="0" algn="ctr" defTabSz="914400" rtl="0" eaLnBrk="1" latinLnBrk="0" hangingPunct="1">
                        <a:lnSpc>
                          <a:spcPct val="115000"/>
                        </a:lnSpc>
                        <a:spcAft>
                          <a:spcPts val="1000"/>
                        </a:spcAft>
                      </a:pPr>
                      <a:r>
                        <a:rPr lang="de-DE" sz="1600" b="1" kern="1200" dirty="0" err="1" smtClean="0">
                          <a:solidFill>
                            <a:srgbClr val="0C529D"/>
                          </a:solidFill>
                          <a:latin typeface="+mn-lt"/>
                          <a:ea typeface="+mn-ea"/>
                          <a:cs typeface="+mn-cs"/>
                        </a:rPr>
                        <a:t>Prostate</a:t>
                      </a:r>
                      <a:endParaRPr lang="de-DE" sz="1600" b="1" kern="1200" dirty="0">
                        <a:solidFill>
                          <a:srgbClr val="0C529D"/>
                        </a:solidFill>
                        <a:latin typeface="+mn-lt"/>
                        <a:ea typeface="+mn-ea"/>
                        <a:cs typeface="+mn-cs"/>
                      </a:endParaRPr>
                    </a:p>
                  </a:txBody>
                  <a:tcPr marL="44450" marR="44450" marT="0" marB="0" anchor="ctr"/>
                </a:tc>
                <a:tc>
                  <a:txBody>
                    <a:bodyPr/>
                    <a:lstStyle/>
                    <a:p>
                      <a:pPr marL="0" algn="ctr" defTabSz="914400" rtl="0" eaLnBrk="1" latinLnBrk="0" hangingPunct="1">
                        <a:lnSpc>
                          <a:spcPct val="115000"/>
                        </a:lnSpc>
                        <a:spcAft>
                          <a:spcPts val="1000"/>
                        </a:spcAft>
                      </a:pPr>
                      <a:endParaRPr lang="de-DE" sz="1600" kern="1200" dirty="0">
                        <a:solidFill>
                          <a:schemeClr val="dk1"/>
                        </a:solidFill>
                        <a:latin typeface="+mn-lt"/>
                        <a:ea typeface="+mn-ea"/>
                        <a:cs typeface="+mn-cs"/>
                      </a:endParaRPr>
                    </a:p>
                  </a:txBody>
                  <a:tcPr marL="44450" marR="44450" marT="0" marB="0" anchor="ctr"/>
                </a:tc>
                <a:tc>
                  <a:txBody>
                    <a:bodyPr/>
                    <a:lstStyle/>
                    <a:p>
                      <a:pPr marL="0" algn="ctr" defTabSz="914400" rtl="0" eaLnBrk="1" latinLnBrk="0" hangingPunct="1">
                        <a:lnSpc>
                          <a:spcPct val="115000"/>
                        </a:lnSpc>
                        <a:spcAft>
                          <a:spcPts val="1000"/>
                        </a:spcAft>
                      </a:pPr>
                      <a:endParaRPr lang="de-DE" sz="1600" kern="1200" dirty="0" err="1">
                        <a:solidFill>
                          <a:schemeClr val="dk1"/>
                        </a:solidFill>
                        <a:latin typeface="+mn-lt"/>
                        <a:ea typeface="+mn-ea"/>
                        <a:cs typeface="+mn-cs"/>
                      </a:endParaRPr>
                    </a:p>
                  </a:txBody>
                  <a:tcPr marL="44450" marR="44450" marT="0" marB="0" anchor="ctr"/>
                </a:tc>
                <a:tc>
                  <a:txBody>
                    <a:bodyPr/>
                    <a:lstStyle/>
                    <a:p>
                      <a:pPr marL="0" algn="ctr" defTabSz="914400" rtl="0" eaLnBrk="1" latinLnBrk="0" hangingPunct="1">
                        <a:lnSpc>
                          <a:spcPct val="115000"/>
                        </a:lnSpc>
                        <a:spcAft>
                          <a:spcPts val="1000"/>
                        </a:spcAft>
                      </a:pPr>
                      <a:endParaRPr lang="de-DE" sz="1600" kern="1200" dirty="0" err="1">
                        <a:solidFill>
                          <a:schemeClr val="dk1"/>
                        </a:solidFill>
                        <a:latin typeface="+mn-lt"/>
                        <a:ea typeface="+mn-ea"/>
                        <a:cs typeface="+mn-cs"/>
                      </a:endParaRPr>
                    </a:p>
                  </a:txBody>
                  <a:tcPr marL="44450" marR="44450" marT="0" marB="0" anchor="ctr"/>
                </a:tc>
                <a:tc>
                  <a:txBody>
                    <a:bodyPr/>
                    <a:lstStyle/>
                    <a:p>
                      <a:pPr marL="0" algn="ctr" defTabSz="914400" rtl="0" eaLnBrk="1" latinLnBrk="0" hangingPunct="1">
                        <a:lnSpc>
                          <a:spcPct val="115000"/>
                        </a:lnSpc>
                        <a:spcAft>
                          <a:spcPts val="1000"/>
                        </a:spcAft>
                      </a:pPr>
                      <a:endParaRPr lang="de-DE" sz="1600" kern="1200" dirty="0" err="1">
                        <a:solidFill>
                          <a:schemeClr val="dk1"/>
                        </a:solidFill>
                        <a:latin typeface="+mn-lt"/>
                        <a:ea typeface="+mn-ea"/>
                        <a:cs typeface="+mn-cs"/>
                      </a:endParaRPr>
                    </a:p>
                  </a:txBody>
                  <a:tcPr marL="44450" marR="44450" marT="0" marB="0" anchor="ctr"/>
                </a:tc>
                <a:tc>
                  <a:txBody>
                    <a:bodyPr/>
                    <a:lstStyle/>
                    <a:p>
                      <a:pPr marL="0" algn="ctr" defTabSz="914400" rtl="0" eaLnBrk="1" latinLnBrk="0" hangingPunct="1">
                        <a:lnSpc>
                          <a:spcPct val="115000"/>
                        </a:lnSpc>
                        <a:spcAft>
                          <a:spcPts val="1000"/>
                        </a:spcAft>
                      </a:pPr>
                      <a:endParaRPr lang="de-DE" sz="1600" kern="1200" dirty="0" err="1">
                        <a:solidFill>
                          <a:schemeClr val="dk1"/>
                        </a:solidFill>
                        <a:latin typeface="+mn-lt"/>
                        <a:ea typeface="+mn-ea"/>
                        <a:cs typeface="+mn-cs"/>
                      </a:endParaRPr>
                    </a:p>
                  </a:txBody>
                  <a:tcPr marL="44450" marR="44450" marT="0" marB="0" anchor="ctr"/>
                </a:tc>
                <a:tc>
                  <a:txBody>
                    <a:bodyPr/>
                    <a:lstStyle/>
                    <a:p>
                      <a:pPr marL="0" algn="ctr" defTabSz="914400" rtl="0" eaLnBrk="1" latinLnBrk="0" hangingPunct="1">
                        <a:lnSpc>
                          <a:spcPct val="115000"/>
                        </a:lnSpc>
                        <a:spcAft>
                          <a:spcPts val="1000"/>
                        </a:spcAft>
                      </a:pPr>
                      <a:endParaRPr lang="de-DE" sz="1600" kern="1200" dirty="0">
                        <a:solidFill>
                          <a:schemeClr val="dk1"/>
                        </a:solidFill>
                        <a:latin typeface="+mn-lt"/>
                        <a:ea typeface="+mn-ea"/>
                        <a:cs typeface="+mn-cs"/>
                      </a:endParaRPr>
                    </a:p>
                  </a:txBody>
                  <a:tcPr marL="44450" marR="44450" marT="0" marB="0" anchor="ctr"/>
                </a:tc>
              </a:tr>
              <a:tr h="108095">
                <a:tc>
                  <a:txBody>
                    <a:bodyPr/>
                    <a:lstStyle/>
                    <a:p>
                      <a:pPr marL="0" algn="ctr" defTabSz="914400" rtl="0" eaLnBrk="1" latinLnBrk="0" hangingPunct="1">
                        <a:lnSpc>
                          <a:spcPct val="115000"/>
                        </a:lnSpc>
                        <a:spcAft>
                          <a:spcPts val="1000"/>
                        </a:spcAft>
                      </a:pPr>
                      <a:r>
                        <a:rPr lang="de-DE" sz="1600" kern="1200" dirty="0">
                          <a:solidFill>
                            <a:schemeClr val="dk1"/>
                          </a:solidFill>
                          <a:latin typeface="+mn-lt"/>
                          <a:ea typeface="+mn-ea"/>
                          <a:cs typeface="+mn-cs"/>
                        </a:rPr>
                        <a:t>MU</a:t>
                      </a:r>
                    </a:p>
                  </a:txBody>
                  <a:tcPr marL="44450" marR="44450" marT="0" marB="0" anchor="ctr"/>
                </a:tc>
                <a:tc>
                  <a:txBody>
                    <a:bodyPr/>
                    <a:lstStyle/>
                    <a:p>
                      <a:pPr marL="0" algn="ctr" defTabSz="914400" rtl="0" eaLnBrk="1" latinLnBrk="0" hangingPunct="1">
                        <a:lnSpc>
                          <a:spcPct val="115000"/>
                        </a:lnSpc>
                        <a:spcAft>
                          <a:spcPts val="1000"/>
                        </a:spcAft>
                      </a:pPr>
                      <a:r>
                        <a:rPr lang="de-DE" sz="1600" kern="1200" dirty="0">
                          <a:solidFill>
                            <a:schemeClr val="dk1"/>
                          </a:solidFill>
                          <a:latin typeface="+mn-lt"/>
                          <a:ea typeface="+mn-ea"/>
                          <a:cs typeface="+mn-cs"/>
                        </a:rPr>
                        <a:t>306 ± 29</a:t>
                      </a:r>
                    </a:p>
                  </a:txBody>
                  <a:tcPr marL="44450" marR="44450" marT="0" marB="0" anchor="ctr"/>
                </a:tc>
                <a:tc>
                  <a:txBody>
                    <a:bodyPr/>
                    <a:lstStyle/>
                    <a:p>
                      <a:pPr marL="0" algn="ctr" defTabSz="914400" rtl="0" eaLnBrk="1" latinLnBrk="0" hangingPunct="1">
                        <a:lnSpc>
                          <a:spcPct val="115000"/>
                        </a:lnSpc>
                        <a:spcAft>
                          <a:spcPts val="1000"/>
                        </a:spcAft>
                      </a:pPr>
                      <a:r>
                        <a:rPr lang="de-DE" sz="1600" kern="1200" dirty="0">
                          <a:solidFill>
                            <a:schemeClr val="dk1"/>
                          </a:solidFill>
                          <a:latin typeface="+mn-lt"/>
                          <a:ea typeface="+mn-ea"/>
                          <a:cs typeface="+mn-cs"/>
                        </a:rPr>
                        <a:t>344 ± 32</a:t>
                      </a:r>
                    </a:p>
                  </a:txBody>
                  <a:tcPr marL="44450" marR="44450" marT="0" marB="0" anchor="ctr"/>
                </a:tc>
                <a:tc>
                  <a:txBody>
                    <a:bodyPr/>
                    <a:lstStyle/>
                    <a:p>
                      <a:pPr marL="0" algn="ctr" defTabSz="914400" rtl="0" eaLnBrk="1" latinLnBrk="0" hangingPunct="1">
                        <a:lnSpc>
                          <a:spcPct val="115000"/>
                        </a:lnSpc>
                        <a:spcAft>
                          <a:spcPts val="1000"/>
                        </a:spcAft>
                      </a:pPr>
                      <a:r>
                        <a:rPr lang="de-DE" sz="1600" kern="1200" dirty="0">
                          <a:solidFill>
                            <a:schemeClr val="dk1"/>
                          </a:solidFill>
                          <a:latin typeface="+mn-lt"/>
                          <a:ea typeface="+mn-ea"/>
                          <a:cs typeface="+mn-cs"/>
                        </a:rPr>
                        <a:t>356 ± 41</a:t>
                      </a:r>
                    </a:p>
                  </a:txBody>
                  <a:tcPr marL="44450" marR="44450" marT="0" marB="0" anchor="ctr"/>
                </a:tc>
                <a:tc>
                  <a:txBody>
                    <a:bodyPr/>
                    <a:lstStyle/>
                    <a:p>
                      <a:pPr marL="0" algn="ctr" defTabSz="914400" rtl="0" eaLnBrk="1" latinLnBrk="0" hangingPunct="1">
                        <a:lnSpc>
                          <a:spcPct val="115000"/>
                        </a:lnSpc>
                        <a:spcAft>
                          <a:spcPts val="1000"/>
                        </a:spcAft>
                      </a:pPr>
                      <a:r>
                        <a:rPr lang="de-DE" sz="1600" kern="1200" dirty="0">
                          <a:solidFill>
                            <a:schemeClr val="dk1"/>
                          </a:solidFill>
                          <a:latin typeface="+mn-lt"/>
                          <a:ea typeface="+mn-ea"/>
                          <a:cs typeface="+mn-cs"/>
                        </a:rPr>
                        <a:t>386 ± 51</a:t>
                      </a:r>
                    </a:p>
                  </a:txBody>
                  <a:tcPr marL="44450" marR="44450" marT="0" marB="0" anchor="ctr"/>
                </a:tc>
                <a:tc>
                  <a:txBody>
                    <a:bodyPr/>
                    <a:lstStyle/>
                    <a:p>
                      <a:pPr marL="0" algn="ctr" defTabSz="914400" rtl="0" eaLnBrk="1" latinLnBrk="0" hangingPunct="1">
                        <a:lnSpc>
                          <a:spcPct val="115000"/>
                        </a:lnSpc>
                        <a:spcAft>
                          <a:spcPts val="1000"/>
                        </a:spcAft>
                      </a:pPr>
                      <a:r>
                        <a:rPr lang="de-DE" sz="1600" b="1" kern="1200" dirty="0" smtClean="0">
                          <a:solidFill>
                            <a:srgbClr val="FF0000"/>
                          </a:solidFill>
                          <a:latin typeface="+mn-lt"/>
                          <a:ea typeface="+mn-ea"/>
                          <a:cs typeface="+mn-cs"/>
                        </a:rPr>
                        <a:t>+12%**</a:t>
                      </a:r>
                      <a:endParaRPr lang="de-DE" sz="1600" b="1" kern="1200" dirty="0">
                        <a:solidFill>
                          <a:srgbClr val="FF0000"/>
                        </a:solidFill>
                        <a:latin typeface="+mn-lt"/>
                        <a:ea typeface="+mn-ea"/>
                        <a:cs typeface="+mn-cs"/>
                      </a:endParaRPr>
                    </a:p>
                  </a:txBody>
                  <a:tcPr marL="44450" marR="44450" marT="0" marB="0" anchor="ctr"/>
                </a:tc>
                <a:tc>
                  <a:txBody>
                    <a:bodyPr/>
                    <a:lstStyle/>
                    <a:p>
                      <a:pPr marL="0" algn="ctr" defTabSz="914400" rtl="0" eaLnBrk="1" latinLnBrk="0" hangingPunct="1">
                        <a:lnSpc>
                          <a:spcPct val="115000"/>
                        </a:lnSpc>
                        <a:spcAft>
                          <a:spcPts val="1000"/>
                        </a:spcAft>
                      </a:pPr>
                      <a:r>
                        <a:rPr lang="de-DE" sz="1600" b="1" kern="1200" dirty="0" smtClean="0">
                          <a:solidFill>
                            <a:srgbClr val="FF0000"/>
                          </a:solidFill>
                          <a:latin typeface="+mn-lt"/>
                          <a:ea typeface="+mn-ea"/>
                          <a:cs typeface="+mn-cs"/>
                        </a:rPr>
                        <a:t>+8%**</a:t>
                      </a:r>
                      <a:endParaRPr lang="de-DE" sz="1600" b="1" kern="1200" dirty="0">
                        <a:solidFill>
                          <a:srgbClr val="FF0000"/>
                        </a:solidFill>
                        <a:latin typeface="+mn-lt"/>
                        <a:ea typeface="+mn-ea"/>
                        <a:cs typeface="+mn-cs"/>
                      </a:endParaRPr>
                    </a:p>
                  </a:txBody>
                  <a:tcPr marL="44450" marR="44450" marT="0" marB="0" anchor="ctr"/>
                </a:tc>
              </a:tr>
              <a:tr h="108095">
                <a:tc>
                  <a:txBody>
                    <a:bodyPr/>
                    <a:lstStyle/>
                    <a:p>
                      <a:pPr marL="0" algn="ctr" defTabSz="914400" rtl="0" eaLnBrk="1" latinLnBrk="0" hangingPunct="1">
                        <a:lnSpc>
                          <a:spcPct val="115000"/>
                        </a:lnSpc>
                        <a:spcAft>
                          <a:spcPts val="1000"/>
                        </a:spcAft>
                      </a:pPr>
                      <a:r>
                        <a:rPr lang="de-DE" sz="1600" kern="1200" dirty="0">
                          <a:solidFill>
                            <a:schemeClr val="dk1"/>
                          </a:solidFill>
                          <a:latin typeface="+mn-lt"/>
                          <a:ea typeface="+mn-ea"/>
                          <a:cs typeface="+mn-cs"/>
                        </a:rPr>
                        <a:t>T (s)</a:t>
                      </a:r>
                    </a:p>
                  </a:txBody>
                  <a:tcPr marL="44450" marR="44450" marT="0" marB="0" anchor="ctr"/>
                </a:tc>
                <a:tc>
                  <a:txBody>
                    <a:bodyPr/>
                    <a:lstStyle/>
                    <a:p>
                      <a:pPr marL="0" algn="ctr" defTabSz="914400" rtl="0" eaLnBrk="1" latinLnBrk="0" hangingPunct="1">
                        <a:lnSpc>
                          <a:spcPct val="115000"/>
                        </a:lnSpc>
                        <a:spcAft>
                          <a:spcPts val="1000"/>
                        </a:spcAft>
                      </a:pPr>
                      <a:r>
                        <a:rPr lang="de-DE" sz="1600" kern="1200" dirty="0">
                          <a:solidFill>
                            <a:schemeClr val="dk1"/>
                          </a:solidFill>
                          <a:latin typeface="+mn-lt"/>
                          <a:ea typeface="+mn-ea"/>
                          <a:cs typeface="+mn-cs"/>
                        </a:rPr>
                        <a:t>405 ± 36</a:t>
                      </a:r>
                    </a:p>
                  </a:txBody>
                  <a:tcPr marL="44450" marR="44450" marT="0" marB="0" anchor="ctr"/>
                </a:tc>
                <a:tc>
                  <a:txBody>
                    <a:bodyPr/>
                    <a:lstStyle/>
                    <a:p>
                      <a:pPr marL="0" algn="ctr" defTabSz="914400" rtl="0" eaLnBrk="1" latinLnBrk="0" hangingPunct="1">
                        <a:lnSpc>
                          <a:spcPct val="115000"/>
                        </a:lnSpc>
                        <a:spcAft>
                          <a:spcPts val="1000"/>
                        </a:spcAft>
                      </a:pPr>
                      <a:r>
                        <a:rPr lang="de-DE" sz="1600" kern="1200" dirty="0">
                          <a:solidFill>
                            <a:schemeClr val="dk1"/>
                          </a:solidFill>
                          <a:latin typeface="+mn-lt"/>
                          <a:ea typeface="+mn-ea"/>
                          <a:cs typeface="+mn-cs"/>
                        </a:rPr>
                        <a:t>332 ± 37</a:t>
                      </a:r>
                    </a:p>
                  </a:txBody>
                  <a:tcPr marL="44450" marR="44450" marT="0" marB="0" anchor="ctr"/>
                </a:tc>
                <a:tc>
                  <a:txBody>
                    <a:bodyPr/>
                    <a:lstStyle/>
                    <a:p>
                      <a:pPr marL="0" algn="ctr" defTabSz="914400" rtl="0" eaLnBrk="1" latinLnBrk="0" hangingPunct="1">
                        <a:lnSpc>
                          <a:spcPct val="115000"/>
                        </a:lnSpc>
                        <a:spcAft>
                          <a:spcPts val="1000"/>
                        </a:spcAft>
                      </a:pPr>
                      <a:r>
                        <a:rPr lang="de-DE" sz="1600" kern="1200" dirty="0">
                          <a:solidFill>
                            <a:schemeClr val="dk1"/>
                          </a:solidFill>
                          <a:latin typeface="+mn-lt"/>
                          <a:ea typeface="+mn-ea"/>
                          <a:cs typeface="+mn-cs"/>
                        </a:rPr>
                        <a:t>143 ± 15</a:t>
                      </a:r>
                    </a:p>
                  </a:txBody>
                  <a:tcPr marL="44450" marR="44450" marT="0" marB="0" anchor="ctr"/>
                </a:tc>
                <a:tc>
                  <a:txBody>
                    <a:bodyPr/>
                    <a:lstStyle/>
                    <a:p>
                      <a:pPr marL="0" algn="ctr" defTabSz="914400" rtl="0" eaLnBrk="1" latinLnBrk="0" hangingPunct="1">
                        <a:lnSpc>
                          <a:spcPct val="115000"/>
                        </a:lnSpc>
                        <a:spcAft>
                          <a:spcPts val="1000"/>
                        </a:spcAft>
                      </a:pPr>
                      <a:r>
                        <a:rPr lang="de-DE" sz="1600" kern="1200" dirty="0">
                          <a:solidFill>
                            <a:schemeClr val="dk1"/>
                          </a:solidFill>
                          <a:latin typeface="+mn-lt"/>
                          <a:ea typeface="+mn-ea"/>
                          <a:cs typeface="+mn-cs"/>
                        </a:rPr>
                        <a:t>174 ± 16</a:t>
                      </a:r>
                    </a:p>
                  </a:txBody>
                  <a:tcPr marL="44450" marR="44450" marT="0" marB="0" anchor="ctr"/>
                </a:tc>
                <a:tc>
                  <a:txBody>
                    <a:bodyPr/>
                    <a:lstStyle/>
                    <a:p>
                      <a:pPr marL="0" algn="ctr" defTabSz="914400" rtl="0" eaLnBrk="1" latinLnBrk="0" hangingPunct="1">
                        <a:lnSpc>
                          <a:spcPct val="115000"/>
                        </a:lnSpc>
                        <a:spcAft>
                          <a:spcPts val="1000"/>
                        </a:spcAft>
                      </a:pPr>
                      <a:r>
                        <a:rPr lang="de-DE" sz="1600" b="1" kern="1200" dirty="0" smtClean="0">
                          <a:solidFill>
                            <a:srgbClr val="00B050"/>
                          </a:solidFill>
                          <a:latin typeface="+mn-lt"/>
                          <a:ea typeface="+mn-ea"/>
                          <a:cs typeface="+mn-cs"/>
                        </a:rPr>
                        <a:t>-18%**</a:t>
                      </a:r>
                      <a:endParaRPr lang="de-DE" sz="1600" b="1" kern="1200" dirty="0">
                        <a:solidFill>
                          <a:srgbClr val="00B050"/>
                        </a:solidFill>
                        <a:latin typeface="+mn-lt"/>
                        <a:ea typeface="+mn-ea"/>
                        <a:cs typeface="+mn-cs"/>
                      </a:endParaRPr>
                    </a:p>
                  </a:txBody>
                  <a:tcPr marL="44450" marR="44450" marT="0" marB="0" anchor="ctr"/>
                </a:tc>
                <a:tc>
                  <a:txBody>
                    <a:bodyPr/>
                    <a:lstStyle/>
                    <a:p>
                      <a:pPr marL="0" algn="ctr" defTabSz="914400" rtl="0" eaLnBrk="1" latinLnBrk="0" hangingPunct="1">
                        <a:lnSpc>
                          <a:spcPct val="115000"/>
                        </a:lnSpc>
                        <a:spcAft>
                          <a:spcPts val="1000"/>
                        </a:spcAft>
                      </a:pPr>
                      <a:r>
                        <a:rPr lang="de-DE" sz="1600" b="1" kern="1200" dirty="0" smtClean="0">
                          <a:solidFill>
                            <a:srgbClr val="FF0000"/>
                          </a:solidFill>
                          <a:latin typeface="+mn-lt"/>
                          <a:ea typeface="+mn-ea"/>
                          <a:cs typeface="+mn-cs"/>
                        </a:rPr>
                        <a:t>+22*</a:t>
                      </a:r>
                      <a:endParaRPr lang="de-DE" sz="1600" b="1" kern="1200" dirty="0">
                        <a:solidFill>
                          <a:srgbClr val="FF0000"/>
                        </a:solidFill>
                        <a:latin typeface="+mn-lt"/>
                        <a:ea typeface="+mn-ea"/>
                        <a:cs typeface="+mn-cs"/>
                      </a:endParaRPr>
                    </a:p>
                  </a:txBody>
                  <a:tcPr marL="44450" marR="44450" marT="0" marB="0" anchor="ctr"/>
                </a:tc>
              </a:tr>
              <a:tr h="108095">
                <a:tc>
                  <a:txBody>
                    <a:bodyPr/>
                    <a:lstStyle/>
                    <a:p>
                      <a:pPr marL="0" algn="ctr" defTabSz="914400" rtl="0" eaLnBrk="1" latinLnBrk="0" hangingPunct="1">
                        <a:lnSpc>
                          <a:spcPct val="115000"/>
                        </a:lnSpc>
                        <a:spcAft>
                          <a:spcPts val="1000"/>
                        </a:spcAft>
                      </a:pPr>
                      <a:r>
                        <a:rPr lang="de-DE" sz="1600" kern="1200" dirty="0">
                          <a:solidFill>
                            <a:schemeClr val="dk1"/>
                          </a:solidFill>
                          <a:latin typeface="+mn-lt"/>
                          <a:ea typeface="+mn-ea"/>
                          <a:cs typeface="+mn-cs"/>
                        </a:rPr>
                        <a:t>V5Gy (%)</a:t>
                      </a:r>
                    </a:p>
                  </a:txBody>
                  <a:tcPr marL="44450" marR="44450" marT="0" marB="0" anchor="ctr"/>
                </a:tc>
                <a:tc>
                  <a:txBody>
                    <a:bodyPr/>
                    <a:lstStyle/>
                    <a:p>
                      <a:pPr marL="0" algn="ctr" defTabSz="914400" rtl="0" eaLnBrk="1" latinLnBrk="0" hangingPunct="1">
                        <a:lnSpc>
                          <a:spcPct val="115000"/>
                        </a:lnSpc>
                        <a:spcAft>
                          <a:spcPts val="1000"/>
                        </a:spcAft>
                      </a:pPr>
                      <a:r>
                        <a:rPr lang="de-DE" sz="1600" kern="1200" dirty="0">
                          <a:solidFill>
                            <a:schemeClr val="dk1"/>
                          </a:solidFill>
                          <a:latin typeface="+mn-lt"/>
                          <a:ea typeface="+mn-ea"/>
                          <a:cs typeface="+mn-cs"/>
                        </a:rPr>
                        <a:t>44 ± 12</a:t>
                      </a:r>
                    </a:p>
                  </a:txBody>
                  <a:tcPr marL="44450" marR="44450" marT="0" marB="0" anchor="ctr"/>
                </a:tc>
                <a:tc>
                  <a:txBody>
                    <a:bodyPr/>
                    <a:lstStyle/>
                    <a:p>
                      <a:pPr marL="0" algn="ctr" defTabSz="914400" rtl="0" eaLnBrk="1" latinLnBrk="0" hangingPunct="1">
                        <a:lnSpc>
                          <a:spcPct val="115000"/>
                        </a:lnSpc>
                        <a:spcAft>
                          <a:spcPts val="1000"/>
                        </a:spcAft>
                      </a:pPr>
                      <a:r>
                        <a:rPr lang="de-DE" sz="1600" kern="1200" dirty="0">
                          <a:solidFill>
                            <a:schemeClr val="dk1"/>
                          </a:solidFill>
                          <a:latin typeface="+mn-lt"/>
                          <a:ea typeface="+mn-ea"/>
                          <a:cs typeface="+mn-cs"/>
                        </a:rPr>
                        <a:t>42 ± 12</a:t>
                      </a:r>
                    </a:p>
                  </a:txBody>
                  <a:tcPr marL="44450" marR="44450" marT="0" marB="0" anchor="ctr"/>
                </a:tc>
                <a:tc>
                  <a:txBody>
                    <a:bodyPr/>
                    <a:lstStyle/>
                    <a:p>
                      <a:pPr marL="0" algn="ctr" defTabSz="914400" rtl="0" eaLnBrk="1" latinLnBrk="0" hangingPunct="1">
                        <a:lnSpc>
                          <a:spcPct val="115000"/>
                        </a:lnSpc>
                        <a:spcAft>
                          <a:spcPts val="1000"/>
                        </a:spcAft>
                      </a:pPr>
                      <a:r>
                        <a:rPr lang="de-DE" sz="1600" kern="1200" dirty="0">
                          <a:solidFill>
                            <a:schemeClr val="dk1"/>
                          </a:solidFill>
                          <a:latin typeface="+mn-lt"/>
                          <a:ea typeface="+mn-ea"/>
                          <a:cs typeface="+mn-cs"/>
                        </a:rPr>
                        <a:t>46 ± 12</a:t>
                      </a:r>
                    </a:p>
                  </a:txBody>
                  <a:tcPr marL="44450" marR="44450" marT="0" marB="0" anchor="ctr"/>
                </a:tc>
                <a:tc>
                  <a:txBody>
                    <a:bodyPr/>
                    <a:lstStyle/>
                    <a:p>
                      <a:pPr marL="0" algn="ctr" defTabSz="914400" rtl="0" eaLnBrk="1" latinLnBrk="0" hangingPunct="1">
                        <a:lnSpc>
                          <a:spcPct val="115000"/>
                        </a:lnSpc>
                        <a:spcAft>
                          <a:spcPts val="1000"/>
                        </a:spcAft>
                      </a:pPr>
                      <a:r>
                        <a:rPr lang="de-DE" sz="1600" kern="1200" dirty="0">
                          <a:solidFill>
                            <a:schemeClr val="dk1"/>
                          </a:solidFill>
                          <a:latin typeface="+mn-lt"/>
                          <a:ea typeface="+mn-ea"/>
                          <a:cs typeface="+mn-cs"/>
                        </a:rPr>
                        <a:t>44 ± 12</a:t>
                      </a:r>
                    </a:p>
                  </a:txBody>
                  <a:tcPr marL="44450" marR="44450" marT="0" marB="0" anchor="ctr"/>
                </a:tc>
                <a:tc>
                  <a:txBody>
                    <a:bodyPr/>
                    <a:lstStyle/>
                    <a:p>
                      <a:pPr marL="0" algn="ctr" defTabSz="914400" rtl="0" eaLnBrk="1" latinLnBrk="0" hangingPunct="1">
                        <a:lnSpc>
                          <a:spcPct val="115000"/>
                        </a:lnSpc>
                        <a:spcAft>
                          <a:spcPts val="1000"/>
                        </a:spcAft>
                      </a:pPr>
                      <a:r>
                        <a:rPr lang="de-DE" sz="1600" b="1" kern="1200" dirty="0" smtClean="0">
                          <a:solidFill>
                            <a:srgbClr val="00B050"/>
                          </a:solidFill>
                          <a:latin typeface="+mn-lt"/>
                          <a:ea typeface="+mn-ea"/>
                          <a:cs typeface="+mn-cs"/>
                        </a:rPr>
                        <a:t>-5%**</a:t>
                      </a:r>
                      <a:endParaRPr lang="de-DE" sz="1600" b="1" kern="1200" dirty="0">
                        <a:solidFill>
                          <a:srgbClr val="00B050"/>
                        </a:solidFill>
                        <a:latin typeface="+mn-lt"/>
                        <a:ea typeface="+mn-ea"/>
                        <a:cs typeface="+mn-cs"/>
                      </a:endParaRPr>
                    </a:p>
                  </a:txBody>
                  <a:tcPr marL="44450" marR="44450" marT="0" marB="0" anchor="ctr"/>
                </a:tc>
                <a:tc>
                  <a:txBody>
                    <a:bodyPr/>
                    <a:lstStyle/>
                    <a:p>
                      <a:pPr marL="0" algn="ctr" defTabSz="914400" rtl="0" eaLnBrk="1" latinLnBrk="0" hangingPunct="1">
                        <a:lnSpc>
                          <a:spcPct val="115000"/>
                        </a:lnSpc>
                        <a:spcAft>
                          <a:spcPts val="1000"/>
                        </a:spcAft>
                      </a:pPr>
                      <a:r>
                        <a:rPr lang="de-DE" sz="1600" b="1" kern="1200" dirty="0" smtClean="0">
                          <a:solidFill>
                            <a:srgbClr val="00B050"/>
                          </a:solidFill>
                          <a:latin typeface="+mn-lt"/>
                          <a:ea typeface="+mn-ea"/>
                          <a:cs typeface="+mn-cs"/>
                        </a:rPr>
                        <a:t>-4%**</a:t>
                      </a:r>
                      <a:endParaRPr lang="de-DE" sz="1600" b="1" kern="1200" dirty="0">
                        <a:solidFill>
                          <a:srgbClr val="00B050"/>
                        </a:solidFill>
                        <a:latin typeface="+mn-lt"/>
                        <a:ea typeface="+mn-ea"/>
                        <a:cs typeface="+mn-cs"/>
                      </a:endParaRPr>
                    </a:p>
                  </a:txBody>
                  <a:tcPr marL="44450" marR="44450" marT="0" marB="0" anchor="ctr"/>
                </a:tc>
              </a:tr>
              <a:tr h="108095">
                <a:tc>
                  <a:txBody>
                    <a:bodyPr/>
                    <a:lstStyle/>
                    <a:p>
                      <a:pPr marL="0" algn="ctr" defTabSz="914400" rtl="0" eaLnBrk="1" latinLnBrk="0" hangingPunct="1">
                        <a:lnSpc>
                          <a:spcPct val="115000"/>
                        </a:lnSpc>
                        <a:spcAft>
                          <a:spcPts val="1000"/>
                        </a:spcAft>
                      </a:pPr>
                      <a:r>
                        <a:rPr lang="de-DE" sz="1600" b="1" kern="1200" dirty="0" smtClean="0">
                          <a:solidFill>
                            <a:srgbClr val="0C529D"/>
                          </a:solidFill>
                          <a:latin typeface="+mn-lt"/>
                          <a:ea typeface="+mn-ea"/>
                          <a:cs typeface="+mn-cs"/>
                        </a:rPr>
                        <a:t>Head &amp; Neck</a:t>
                      </a:r>
                      <a:endParaRPr lang="de-DE" sz="1600" b="1" kern="1200" dirty="0">
                        <a:solidFill>
                          <a:srgbClr val="0C529D"/>
                        </a:solidFill>
                        <a:latin typeface="+mn-lt"/>
                        <a:ea typeface="+mn-ea"/>
                        <a:cs typeface="+mn-cs"/>
                      </a:endParaRPr>
                    </a:p>
                  </a:txBody>
                  <a:tcPr marL="44450" marR="44450" marT="0" marB="0" anchor="ctr"/>
                </a:tc>
                <a:tc>
                  <a:txBody>
                    <a:bodyPr/>
                    <a:lstStyle/>
                    <a:p>
                      <a:pPr marL="0" algn="ctr" defTabSz="914400" rtl="0" eaLnBrk="1" latinLnBrk="0" hangingPunct="1">
                        <a:lnSpc>
                          <a:spcPct val="115000"/>
                        </a:lnSpc>
                        <a:spcAft>
                          <a:spcPts val="1000"/>
                        </a:spcAft>
                      </a:pPr>
                      <a:endParaRPr lang="de-DE" sz="1600" kern="1200" dirty="0">
                        <a:solidFill>
                          <a:schemeClr val="dk1"/>
                        </a:solidFill>
                        <a:latin typeface="+mn-lt"/>
                        <a:ea typeface="+mn-ea"/>
                        <a:cs typeface="+mn-cs"/>
                      </a:endParaRPr>
                    </a:p>
                  </a:txBody>
                  <a:tcPr marL="44450" marR="44450" marT="0" marB="0" anchor="ctr"/>
                </a:tc>
                <a:tc>
                  <a:txBody>
                    <a:bodyPr/>
                    <a:lstStyle/>
                    <a:p>
                      <a:pPr marL="0" algn="ctr" defTabSz="914400" rtl="0" eaLnBrk="1" latinLnBrk="0" hangingPunct="1">
                        <a:lnSpc>
                          <a:spcPct val="115000"/>
                        </a:lnSpc>
                        <a:spcAft>
                          <a:spcPts val="1000"/>
                        </a:spcAft>
                      </a:pPr>
                      <a:endParaRPr lang="de-DE" sz="1600" kern="1200" dirty="0">
                        <a:solidFill>
                          <a:schemeClr val="dk1"/>
                        </a:solidFill>
                        <a:latin typeface="+mn-lt"/>
                        <a:ea typeface="+mn-ea"/>
                        <a:cs typeface="+mn-cs"/>
                      </a:endParaRPr>
                    </a:p>
                  </a:txBody>
                  <a:tcPr marL="44450" marR="44450" marT="0" marB="0" anchor="ctr"/>
                </a:tc>
                <a:tc>
                  <a:txBody>
                    <a:bodyPr/>
                    <a:lstStyle/>
                    <a:p>
                      <a:pPr marL="0" algn="ctr" defTabSz="914400" rtl="0" eaLnBrk="1" latinLnBrk="0" hangingPunct="1">
                        <a:lnSpc>
                          <a:spcPct val="115000"/>
                        </a:lnSpc>
                        <a:spcAft>
                          <a:spcPts val="1000"/>
                        </a:spcAft>
                      </a:pPr>
                      <a:endParaRPr lang="de-DE" sz="1600" kern="1200" dirty="0">
                        <a:solidFill>
                          <a:schemeClr val="dk1"/>
                        </a:solidFill>
                        <a:latin typeface="+mn-lt"/>
                        <a:ea typeface="+mn-ea"/>
                        <a:cs typeface="+mn-cs"/>
                      </a:endParaRPr>
                    </a:p>
                  </a:txBody>
                  <a:tcPr marL="44450" marR="44450" marT="0" marB="0" anchor="ctr"/>
                </a:tc>
                <a:tc>
                  <a:txBody>
                    <a:bodyPr/>
                    <a:lstStyle/>
                    <a:p>
                      <a:pPr marL="0" algn="ctr" defTabSz="914400" rtl="0" eaLnBrk="1" latinLnBrk="0" hangingPunct="1">
                        <a:lnSpc>
                          <a:spcPct val="115000"/>
                        </a:lnSpc>
                        <a:spcAft>
                          <a:spcPts val="1000"/>
                        </a:spcAft>
                      </a:pPr>
                      <a:endParaRPr lang="de-DE" sz="1600" kern="1200" dirty="0">
                        <a:solidFill>
                          <a:schemeClr val="dk1"/>
                        </a:solidFill>
                        <a:latin typeface="+mn-lt"/>
                        <a:ea typeface="+mn-ea"/>
                        <a:cs typeface="+mn-cs"/>
                      </a:endParaRPr>
                    </a:p>
                  </a:txBody>
                  <a:tcPr marL="44450" marR="44450" marT="0" marB="0" anchor="ctr"/>
                </a:tc>
                <a:tc>
                  <a:txBody>
                    <a:bodyPr/>
                    <a:lstStyle/>
                    <a:p>
                      <a:pPr marL="0" algn="ctr" defTabSz="914400" rtl="0" eaLnBrk="1" latinLnBrk="0" hangingPunct="1">
                        <a:lnSpc>
                          <a:spcPct val="115000"/>
                        </a:lnSpc>
                        <a:spcAft>
                          <a:spcPts val="1000"/>
                        </a:spcAft>
                      </a:pPr>
                      <a:endParaRPr lang="de-DE" sz="1600" b="1" kern="1200" dirty="0">
                        <a:solidFill>
                          <a:schemeClr val="dk1"/>
                        </a:solidFill>
                        <a:latin typeface="+mn-lt"/>
                        <a:ea typeface="+mn-ea"/>
                        <a:cs typeface="+mn-cs"/>
                      </a:endParaRPr>
                    </a:p>
                  </a:txBody>
                  <a:tcPr marL="44450" marR="44450" marT="0" marB="0" anchor="ctr"/>
                </a:tc>
                <a:tc>
                  <a:txBody>
                    <a:bodyPr/>
                    <a:lstStyle/>
                    <a:p>
                      <a:pPr marL="0" algn="ctr" defTabSz="914400" rtl="0" eaLnBrk="1" latinLnBrk="0" hangingPunct="1">
                        <a:lnSpc>
                          <a:spcPct val="115000"/>
                        </a:lnSpc>
                        <a:spcAft>
                          <a:spcPts val="1000"/>
                        </a:spcAft>
                      </a:pPr>
                      <a:endParaRPr lang="de-DE" sz="1600" b="1" kern="1200" dirty="0">
                        <a:solidFill>
                          <a:schemeClr val="dk1"/>
                        </a:solidFill>
                        <a:latin typeface="+mn-lt"/>
                        <a:ea typeface="+mn-ea"/>
                        <a:cs typeface="+mn-cs"/>
                      </a:endParaRPr>
                    </a:p>
                  </a:txBody>
                  <a:tcPr marL="44450" marR="44450" marT="0" marB="0" anchor="ctr"/>
                </a:tc>
              </a:tr>
              <a:tr h="108095">
                <a:tc>
                  <a:txBody>
                    <a:bodyPr/>
                    <a:lstStyle/>
                    <a:p>
                      <a:pPr marL="0" algn="ctr" defTabSz="914400" rtl="0" eaLnBrk="1" latinLnBrk="0" hangingPunct="1">
                        <a:lnSpc>
                          <a:spcPct val="115000"/>
                        </a:lnSpc>
                        <a:spcAft>
                          <a:spcPts val="1000"/>
                        </a:spcAft>
                      </a:pPr>
                      <a:r>
                        <a:rPr lang="de-DE" sz="1600" kern="1200" dirty="0">
                          <a:solidFill>
                            <a:schemeClr val="dk1"/>
                          </a:solidFill>
                          <a:latin typeface="+mn-lt"/>
                          <a:ea typeface="+mn-ea"/>
                          <a:cs typeface="+mn-cs"/>
                        </a:rPr>
                        <a:t>MU</a:t>
                      </a:r>
                    </a:p>
                  </a:txBody>
                  <a:tcPr marL="44450" marR="44450" marT="0" marB="0" anchor="ctr"/>
                </a:tc>
                <a:tc>
                  <a:txBody>
                    <a:bodyPr/>
                    <a:lstStyle/>
                    <a:p>
                      <a:pPr marL="0" algn="ctr" defTabSz="914400" rtl="0" eaLnBrk="1" latinLnBrk="0" hangingPunct="1">
                        <a:lnSpc>
                          <a:spcPct val="115000"/>
                        </a:lnSpc>
                        <a:spcAft>
                          <a:spcPts val="1000"/>
                        </a:spcAft>
                      </a:pPr>
                      <a:r>
                        <a:rPr lang="de-DE" sz="1600" kern="1200" dirty="0">
                          <a:solidFill>
                            <a:schemeClr val="dk1"/>
                          </a:solidFill>
                          <a:latin typeface="+mn-lt"/>
                          <a:ea typeface="+mn-ea"/>
                          <a:cs typeface="+mn-cs"/>
                        </a:rPr>
                        <a:t>654 ± 64</a:t>
                      </a:r>
                    </a:p>
                  </a:txBody>
                  <a:tcPr marL="44450" marR="44450" marT="0" marB="0" anchor="ctr"/>
                </a:tc>
                <a:tc>
                  <a:txBody>
                    <a:bodyPr/>
                    <a:lstStyle/>
                    <a:p>
                      <a:pPr marL="0" algn="ctr" defTabSz="914400" rtl="0" eaLnBrk="1" latinLnBrk="0" hangingPunct="1">
                        <a:lnSpc>
                          <a:spcPct val="115000"/>
                        </a:lnSpc>
                        <a:spcAft>
                          <a:spcPts val="1000"/>
                        </a:spcAft>
                      </a:pPr>
                      <a:r>
                        <a:rPr lang="de-DE" sz="1600" kern="1200" dirty="0">
                          <a:solidFill>
                            <a:schemeClr val="dk1"/>
                          </a:solidFill>
                          <a:latin typeface="+mn-lt"/>
                          <a:ea typeface="+mn-ea"/>
                          <a:cs typeface="+mn-cs"/>
                        </a:rPr>
                        <a:t>874 ± 105</a:t>
                      </a:r>
                    </a:p>
                  </a:txBody>
                  <a:tcPr marL="44450" marR="44450" marT="0" marB="0" anchor="ctr"/>
                </a:tc>
                <a:tc>
                  <a:txBody>
                    <a:bodyPr/>
                    <a:lstStyle/>
                    <a:p>
                      <a:pPr marL="0" algn="ctr" defTabSz="914400" rtl="0" eaLnBrk="1" latinLnBrk="0" hangingPunct="1">
                        <a:lnSpc>
                          <a:spcPct val="115000"/>
                        </a:lnSpc>
                        <a:spcAft>
                          <a:spcPts val="1000"/>
                        </a:spcAft>
                      </a:pPr>
                      <a:r>
                        <a:rPr lang="de-DE" sz="1600" kern="1200" dirty="0">
                          <a:solidFill>
                            <a:schemeClr val="dk1"/>
                          </a:solidFill>
                          <a:latin typeface="+mn-lt"/>
                          <a:ea typeface="+mn-ea"/>
                          <a:cs typeface="+mn-cs"/>
                        </a:rPr>
                        <a:t>738 ± 76</a:t>
                      </a:r>
                    </a:p>
                  </a:txBody>
                  <a:tcPr marL="44450" marR="44450" marT="0" marB="0" anchor="ctr"/>
                </a:tc>
                <a:tc>
                  <a:txBody>
                    <a:bodyPr/>
                    <a:lstStyle/>
                    <a:p>
                      <a:pPr marL="0" algn="ctr" defTabSz="914400" rtl="0" eaLnBrk="1" latinLnBrk="0" hangingPunct="1">
                        <a:lnSpc>
                          <a:spcPct val="115000"/>
                        </a:lnSpc>
                        <a:spcAft>
                          <a:spcPts val="1000"/>
                        </a:spcAft>
                      </a:pPr>
                      <a:r>
                        <a:rPr lang="de-DE" sz="1600" kern="1200" dirty="0">
                          <a:solidFill>
                            <a:schemeClr val="dk1"/>
                          </a:solidFill>
                          <a:latin typeface="+mn-lt"/>
                          <a:ea typeface="+mn-ea"/>
                          <a:cs typeface="+mn-cs"/>
                        </a:rPr>
                        <a:t>940 ± 124</a:t>
                      </a:r>
                    </a:p>
                  </a:txBody>
                  <a:tcPr marL="44450" marR="44450" marT="0" marB="0" anchor="ctr"/>
                </a:tc>
                <a:tc>
                  <a:txBody>
                    <a:bodyPr/>
                    <a:lstStyle/>
                    <a:p>
                      <a:pPr marL="0" algn="ctr" defTabSz="914400" rtl="0" eaLnBrk="1" latinLnBrk="0" hangingPunct="1">
                        <a:lnSpc>
                          <a:spcPct val="115000"/>
                        </a:lnSpc>
                        <a:spcAft>
                          <a:spcPts val="1000"/>
                        </a:spcAft>
                      </a:pPr>
                      <a:r>
                        <a:rPr lang="de-DE" sz="1600" b="1" kern="1200" dirty="0" smtClean="0">
                          <a:solidFill>
                            <a:srgbClr val="FF0000"/>
                          </a:solidFill>
                          <a:latin typeface="+mn-lt"/>
                          <a:ea typeface="+mn-ea"/>
                          <a:cs typeface="+mn-cs"/>
                        </a:rPr>
                        <a:t>+34**</a:t>
                      </a:r>
                      <a:endParaRPr lang="de-DE" sz="1600" b="1" kern="1200" dirty="0">
                        <a:solidFill>
                          <a:srgbClr val="FF0000"/>
                        </a:solidFill>
                        <a:latin typeface="+mn-lt"/>
                        <a:ea typeface="+mn-ea"/>
                        <a:cs typeface="+mn-cs"/>
                      </a:endParaRPr>
                    </a:p>
                  </a:txBody>
                  <a:tcPr marL="44450" marR="44450" marT="0" marB="0" anchor="ctr"/>
                </a:tc>
                <a:tc>
                  <a:txBody>
                    <a:bodyPr/>
                    <a:lstStyle/>
                    <a:p>
                      <a:pPr marL="0" algn="ctr" defTabSz="914400" rtl="0" eaLnBrk="1" latinLnBrk="0" hangingPunct="1">
                        <a:lnSpc>
                          <a:spcPct val="115000"/>
                        </a:lnSpc>
                        <a:spcAft>
                          <a:spcPts val="1000"/>
                        </a:spcAft>
                      </a:pPr>
                      <a:r>
                        <a:rPr lang="de-DE" sz="1600" b="1" kern="1200" dirty="0" smtClean="0">
                          <a:solidFill>
                            <a:srgbClr val="FF0000"/>
                          </a:solidFill>
                          <a:latin typeface="+mn-lt"/>
                          <a:ea typeface="+mn-ea"/>
                          <a:cs typeface="+mn-cs"/>
                        </a:rPr>
                        <a:t>+27%**</a:t>
                      </a:r>
                      <a:endParaRPr lang="de-DE" sz="1600" b="1" kern="1200" dirty="0">
                        <a:solidFill>
                          <a:srgbClr val="FF0000"/>
                        </a:solidFill>
                        <a:latin typeface="+mn-lt"/>
                        <a:ea typeface="+mn-ea"/>
                        <a:cs typeface="+mn-cs"/>
                      </a:endParaRPr>
                    </a:p>
                  </a:txBody>
                  <a:tcPr marL="44450" marR="44450" marT="0" marB="0" anchor="ctr"/>
                </a:tc>
              </a:tr>
              <a:tr h="108095">
                <a:tc>
                  <a:txBody>
                    <a:bodyPr/>
                    <a:lstStyle/>
                    <a:p>
                      <a:pPr marL="0" algn="ctr" defTabSz="914400" rtl="0" eaLnBrk="1" latinLnBrk="0" hangingPunct="1">
                        <a:lnSpc>
                          <a:spcPct val="115000"/>
                        </a:lnSpc>
                        <a:spcAft>
                          <a:spcPts val="1000"/>
                        </a:spcAft>
                      </a:pPr>
                      <a:r>
                        <a:rPr lang="de-DE" sz="1600" kern="1200" dirty="0">
                          <a:solidFill>
                            <a:schemeClr val="dk1"/>
                          </a:solidFill>
                          <a:latin typeface="+mn-lt"/>
                          <a:ea typeface="+mn-ea"/>
                          <a:cs typeface="+mn-cs"/>
                        </a:rPr>
                        <a:t>T (s)</a:t>
                      </a:r>
                    </a:p>
                  </a:txBody>
                  <a:tcPr marL="44450" marR="44450" marT="0" marB="0" anchor="ctr"/>
                </a:tc>
                <a:tc>
                  <a:txBody>
                    <a:bodyPr/>
                    <a:lstStyle/>
                    <a:p>
                      <a:pPr marL="0" algn="ctr" defTabSz="914400" rtl="0" eaLnBrk="1" latinLnBrk="0" hangingPunct="1">
                        <a:lnSpc>
                          <a:spcPct val="115000"/>
                        </a:lnSpc>
                        <a:spcAft>
                          <a:spcPts val="1000"/>
                        </a:spcAft>
                      </a:pPr>
                      <a:r>
                        <a:rPr lang="de-DE" sz="1600" kern="1200" dirty="0">
                          <a:solidFill>
                            <a:schemeClr val="dk1"/>
                          </a:solidFill>
                          <a:latin typeface="+mn-lt"/>
                          <a:ea typeface="+mn-ea"/>
                          <a:cs typeface="+mn-cs"/>
                        </a:rPr>
                        <a:t>723 ± 62</a:t>
                      </a:r>
                    </a:p>
                  </a:txBody>
                  <a:tcPr marL="44450" marR="44450" marT="0" marB="0" anchor="ctr"/>
                </a:tc>
                <a:tc>
                  <a:txBody>
                    <a:bodyPr/>
                    <a:lstStyle/>
                    <a:p>
                      <a:pPr marL="0" algn="ctr" defTabSz="914400" rtl="0" eaLnBrk="1" latinLnBrk="0" hangingPunct="1">
                        <a:lnSpc>
                          <a:spcPct val="115000"/>
                        </a:lnSpc>
                        <a:spcAft>
                          <a:spcPts val="1000"/>
                        </a:spcAft>
                      </a:pPr>
                      <a:r>
                        <a:rPr lang="de-DE" sz="1600" kern="1200" dirty="0">
                          <a:solidFill>
                            <a:schemeClr val="dk1"/>
                          </a:solidFill>
                          <a:latin typeface="+mn-lt"/>
                          <a:ea typeface="+mn-ea"/>
                          <a:cs typeface="+mn-cs"/>
                        </a:rPr>
                        <a:t>691 ± 64</a:t>
                      </a:r>
                    </a:p>
                  </a:txBody>
                  <a:tcPr marL="44450" marR="44450" marT="0" marB="0" anchor="ctr"/>
                </a:tc>
                <a:tc>
                  <a:txBody>
                    <a:bodyPr/>
                    <a:lstStyle/>
                    <a:p>
                      <a:pPr marL="0" algn="ctr" defTabSz="914400" rtl="0" eaLnBrk="1" latinLnBrk="0" hangingPunct="1">
                        <a:lnSpc>
                          <a:spcPct val="115000"/>
                        </a:lnSpc>
                        <a:spcAft>
                          <a:spcPts val="1000"/>
                        </a:spcAft>
                      </a:pPr>
                      <a:r>
                        <a:rPr lang="de-DE" sz="1600" kern="1200" dirty="0">
                          <a:solidFill>
                            <a:schemeClr val="dk1"/>
                          </a:solidFill>
                          <a:latin typeface="+mn-lt"/>
                          <a:ea typeface="+mn-ea"/>
                          <a:cs typeface="+mn-cs"/>
                        </a:rPr>
                        <a:t>301 ± 21</a:t>
                      </a:r>
                    </a:p>
                  </a:txBody>
                  <a:tcPr marL="44450" marR="44450" marT="0" marB="0" anchor="ctr"/>
                </a:tc>
                <a:tc>
                  <a:txBody>
                    <a:bodyPr/>
                    <a:lstStyle/>
                    <a:p>
                      <a:pPr marL="0" algn="ctr" defTabSz="914400" rtl="0" eaLnBrk="1" latinLnBrk="0" hangingPunct="1">
                        <a:lnSpc>
                          <a:spcPct val="115000"/>
                        </a:lnSpc>
                        <a:spcAft>
                          <a:spcPts val="1000"/>
                        </a:spcAft>
                      </a:pPr>
                      <a:r>
                        <a:rPr lang="de-DE" sz="1600" kern="1200" dirty="0">
                          <a:solidFill>
                            <a:schemeClr val="dk1"/>
                          </a:solidFill>
                          <a:latin typeface="+mn-lt"/>
                          <a:ea typeface="+mn-ea"/>
                          <a:cs typeface="+mn-cs"/>
                        </a:rPr>
                        <a:t>348 ± 21</a:t>
                      </a:r>
                    </a:p>
                  </a:txBody>
                  <a:tcPr marL="44450" marR="44450" marT="0" marB="0" anchor="ctr"/>
                </a:tc>
                <a:tc>
                  <a:txBody>
                    <a:bodyPr/>
                    <a:lstStyle/>
                    <a:p>
                      <a:pPr marL="0" algn="ctr" defTabSz="914400" rtl="0" eaLnBrk="1" latinLnBrk="0" hangingPunct="1">
                        <a:lnSpc>
                          <a:spcPct val="115000"/>
                        </a:lnSpc>
                        <a:spcAft>
                          <a:spcPts val="1000"/>
                        </a:spcAft>
                      </a:pPr>
                      <a:r>
                        <a:rPr lang="de-DE" sz="1600" b="1" kern="1200" dirty="0" smtClean="0">
                          <a:solidFill>
                            <a:srgbClr val="00B050"/>
                          </a:solidFill>
                          <a:latin typeface="+mn-lt"/>
                          <a:ea typeface="+mn-ea"/>
                          <a:cs typeface="+mn-cs"/>
                        </a:rPr>
                        <a:t>-4%*</a:t>
                      </a:r>
                      <a:endParaRPr lang="de-DE" sz="1600" b="1" kern="1200" dirty="0">
                        <a:solidFill>
                          <a:srgbClr val="00B050"/>
                        </a:solidFill>
                        <a:latin typeface="+mn-lt"/>
                        <a:ea typeface="+mn-ea"/>
                        <a:cs typeface="+mn-cs"/>
                      </a:endParaRPr>
                    </a:p>
                  </a:txBody>
                  <a:tcPr marL="44450" marR="44450" marT="0" marB="0" anchor="ctr"/>
                </a:tc>
                <a:tc>
                  <a:txBody>
                    <a:bodyPr/>
                    <a:lstStyle/>
                    <a:p>
                      <a:pPr marL="0" algn="ctr" defTabSz="914400" rtl="0" eaLnBrk="1" latinLnBrk="0" hangingPunct="1">
                        <a:lnSpc>
                          <a:spcPct val="115000"/>
                        </a:lnSpc>
                        <a:spcAft>
                          <a:spcPts val="1000"/>
                        </a:spcAft>
                      </a:pPr>
                      <a:r>
                        <a:rPr lang="de-DE" sz="1600" b="1" kern="1200" dirty="0" smtClean="0">
                          <a:solidFill>
                            <a:srgbClr val="FF0000"/>
                          </a:solidFill>
                          <a:latin typeface="+mn-lt"/>
                          <a:ea typeface="+mn-ea"/>
                          <a:cs typeface="+mn-cs"/>
                        </a:rPr>
                        <a:t>+16%**</a:t>
                      </a:r>
                      <a:endParaRPr lang="de-DE" sz="1600" b="1" kern="1200" dirty="0">
                        <a:solidFill>
                          <a:srgbClr val="FF0000"/>
                        </a:solidFill>
                        <a:latin typeface="+mn-lt"/>
                        <a:ea typeface="+mn-ea"/>
                        <a:cs typeface="+mn-cs"/>
                      </a:endParaRPr>
                    </a:p>
                  </a:txBody>
                  <a:tcPr marL="44450" marR="44450" marT="0" marB="0" anchor="ctr"/>
                </a:tc>
              </a:tr>
              <a:tr h="108095">
                <a:tc>
                  <a:txBody>
                    <a:bodyPr/>
                    <a:lstStyle/>
                    <a:p>
                      <a:pPr marL="0" algn="ctr" defTabSz="914400" rtl="0" eaLnBrk="1" latinLnBrk="0" hangingPunct="1">
                        <a:lnSpc>
                          <a:spcPct val="115000"/>
                        </a:lnSpc>
                        <a:spcAft>
                          <a:spcPts val="1000"/>
                        </a:spcAft>
                      </a:pPr>
                      <a:r>
                        <a:rPr lang="de-DE" sz="1600" kern="1200" dirty="0">
                          <a:solidFill>
                            <a:schemeClr val="dk1"/>
                          </a:solidFill>
                          <a:latin typeface="+mn-lt"/>
                          <a:ea typeface="+mn-ea"/>
                          <a:cs typeface="+mn-cs"/>
                        </a:rPr>
                        <a:t>V5Gy (%)</a:t>
                      </a:r>
                    </a:p>
                  </a:txBody>
                  <a:tcPr marL="44450" marR="44450" marT="0" marB="0" anchor="ctr"/>
                </a:tc>
                <a:tc>
                  <a:txBody>
                    <a:bodyPr/>
                    <a:lstStyle/>
                    <a:p>
                      <a:pPr marL="0" algn="ctr" defTabSz="914400" rtl="0" eaLnBrk="1" latinLnBrk="0" hangingPunct="1">
                        <a:lnSpc>
                          <a:spcPct val="115000"/>
                        </a:lnSpc>
                        <a:spcAft>
                          <a:spcPts val="1000"/>
                        </a:spcAft>
                      </a:pPr>
                      <a:r>
                        <a:rPr lang="de-DE" sz="1600" kern="1200" dirty="0">
                          <a:solidFill>
                            <a:schemeClr val="dk1"/>
                          </a:solidFill>
                          <a:latin typeface="+mn-lt"/>
                          <a:ea typeface="+mn-ea"/>
                          <a:cs typeface="+mn-cs"/>
                        </a:rPr>
                        <a:t>47 ± 10</a:t>
                      </a:r>
                    </a:p>
                  </a:txBody>
                  <a:tcPr marL="44450" marR="44450" marT="0" marB="0" anchor="ctr"/>
                </a:tc>
                <a:tc>
                  <a:txBody>
                    <a:bodyPr/>
                    <a:lstStyle/>
                    <a:p>
                      <a:pPr marL="0" algn="ctr" defTabSz="914400" rtl="0" eaLnBrk="1" latinLnBrk="0" hangingPunct="1">
                        <a:lnSpc>
                          <a:spcPct val="115000"/>
                        </a:lnSpc>
                        <a:spcAft>
                          <a:spcPts val="1000"/>
                        </a:spcAft>
                      </a:pPr>
                      <a:r>
                        <a:rPr lang="de-DE" sz="1600" kern="1200" dirty="0">
                          <a:solidFill>
                            <a:schemeClr val="dk1"/>
                          </a:solidFill>
                          <a:latin typeface="+mn-lt"/>
                          <a:ea typeface="+mn-ea"/>
                          <a:cs typeface="+mn-cs"/>
                        </a:rPr>
                        <a:t>46 ± 9</a:t>
                      </a:r>
                    </a:p>
                  </a:txBody>
                  <a:tcPr marL="44450" marR="44450" marT="0" marB="0" anchor="ctr"/>
                </a:tc>
                <a:tc>
                  <a:txBody>
                    <a:bodyPr/>
                    <a:lstStyle/>
                    <a:p>
                      <a:pPr marL="0" algn="ctr" defTabSz="914400" rtl="0" eaLnBrk="1" latinLnBrk="0" hangingPunct="1">
                        <a:lnSpc>
                          <a:spcPct val="115000"/>
                        </a:lnSpc>
                        <a:spcAft>
                          <a:spcPts val="1000"/>
                        </a:spcAft>
                      </a:pPr>
                      <a:r>
                        <a:rPr lang="de-DE" sz="1600" kern="1200" dirty="0">
                          <a:solidFill>
                            <a:schemeClr val="dk1"/>
                          </a:solidFill>
                          <a:latin typeface="+mn-lt"/>
                          <a:ea typeface="+mn-ea"/>
                          <a:cs typeface="+mn-cs"/>
                        </a:rPr>
                        <a:t>45 ± 9</a:t>
                      </a:r>
                    </a:p>
                  </a:txBody>
                  <a:tcPr marL="44450" marR="44450" marT="0" marB="0" anchor="ctr"/>
                </a:tc>
                <a:tc>
                  <a:txBody>
                    <a:bodyPr/>
                    <a:lstStyle/>
                    <a:p>
                      <a:pPr marL="0" algn="ctr" defTabSz="914400" rtl="0" eaLnBrk="1" latinLnBrk="0" hangingPunct="1">
                        <a:lnSpc>
                          <a:spcPct val="115000"/>
                        </a:lnSpc>
                        <a:spcAft>
                          <a:spcPts val="1000"/>
                        </a:spcAft>
                      </a:pPr>
                      <a:r>
                        <a:rPr lang="de-DE" sz="1600" kern="1200" dirty="0">
                          <a:solidFill>
                            <a:schemeClr val="dk1"/>
                          </a:solidFill>
                          <a:latin typeface="+mn-lt"/>
                          <a:ea typeface="+mn-ea"/>
                          <a:cs typeface="+mn-cs"/>
                        </a:rPr>
                        <a:t>45 ± 9</a:t>
                      </a:r>
                    </a:p>
                  </a:txBody>
                  <a:tcPr marL="44450" marR="44450" marT="0" marB="0" anchor="ctr"/>
                </a:tc>
                <a:tc>
                  <a:txBody>
                    <a:bodyPr/>
                    <a:lstStyle/>
                    <a:p>
                      <a:pPr marL="0" algn="ctr" defTabSz="914400" rtl="0" eaLnBrk="1" latinLnBrk="0" hangingPunct="1">
                        <a:lnSpc>
                          <a:spcPct val="115000"/>
                        </a:lnSpc>
                        <a:spcAft>
                          <a:spcPts val="1000"/>
                        </a:spcAft>
                      </a:pPr>
                      <a:r>
                        <a:rPr lang="de-DE" sz="1600" b="1" kern="1200" dirty="0" smtClean="0">
                          <a:solidFill>
                            <a:srgbClr val="00B050"/>
                          </a:solidFill>
                          <a:latin typeface="+mn-lt"/>
                          <a:ea typeface="+mn-ea"/>
                          <a:cs typeface="+mn-cs"/>
                        </a:rPr>
                        <a:t>-2%</a:t>
                      </a:r>
                      <a:endParaRPr lang="de-DE" sz="1600" b="1" kern="1200" dirty="0">
                        <a:solidFill>
                          <a:srgbClr val="00B050"/>
                        </a:solidFill>
                        <a:latin typeface="+mn-lt"/>
                        <a:ea typeface="+mn-ea"/>
                        <a:cs typeface="+mn-cs"/>
                      </a:endParaRPr>
                    </a:p>
                  </a:txBody>
                  <a:tcPr marL="44450" marR="44450" marT="0" marB="0" anchor="ctr"/>
                </a:tc>
                <a:tc>
                  <a:txBody>
                    <a:bodyPr/>
                    <a:lstStyle/>
                    <a:p>
                      <a:pPr marL="0" algn="ctr" defTabSz="914400" rtl="0" eaLnBrk="1" latinLnBrk="0" hangingPunct="1">
                        <a:lnSpc>
                          <a:spcPct val="115000"/>
                        </a:lnSpc>
                        <a:spcAft>
                          <a:spcPts val="1000"/>
                        </a:spcAft>
                      </a:pPr>
                      <a:r>
                        <a:rPr lang="de-DE" sz="1600" b="1" kern="1200" dirty="0" smtClean="0">
                          <a:solidFill>
                            <a:srgbClr val="00B050"/>
                          </a:solidFill>
                          <a:latin typeface="+mn-lt"/>
                          <a:ea typeface="+mn-ea"/>
                          <a:cs typeface="+mn-cs"/>
                        </a:rPr>
                        <a:t>0%</a:t>
                      </a:r>
                      <a:endParaRPr lang="de-DE" sz="1600" b="1" kern="1200" dirty="0">
                        <a:solidFill>
                          <a:srgbClr val="00B050"/>
                        </a:solidFill>
                        <a:latin typeface="+mn-lt"/>
                        <a:ea typeface="+mn-ea"/>
                        <a:cs typeface="+mn-cs"/>
                      </a:endParaRPr>
                    </a:p>
                  </a:txBody>
                  <a:tcPr marL="44450" marR="44450" marT="0" marB="0" anchor="ctr"/>
                </a:tc>
              </a:tr>
            </a:tbl>
          </a:graphicData>
        </a:graphic>
      </p:graphicFrame>
      <p:sp>
        <p:nvSpPr>
          <p:cNvPr id="10" name="Inhaltsplatzhalter 2"/>
          <p:cNvSpPr txBox="1">
            <a:spLocks/>
          </p:cNvSpPr>
          <p:nvPr/>
        </p:nvSpPr>
        <p:spPr bwMode="auto">
          <a:xfrm>
            <a:off x="639037" y="4932131"/>
            <a:ext cx="8504963" cy="132642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20000"/>
              </a:lnSpc>
              <a:spcBef>
                <a:spcPts val="400"/>
              </a:spcBef>
              <a:spcAft>
                <a:spcPct val="0"/>
              </a:spcAft>
              <a:buClr>
                <a:srgbClr val="0C529D"/>
              </a:buClr>
              <a:buSzPct val="110000"/>
              <a:buFontTx/>
              <a:buChar char="•"/>
              <a:tabLst/>
              <a:defRPr/>
            </a:pPr>
            <a:r>
              <a:rPr kumimoji="0" lang="en-US" sz="2000" b="0" i="0" u="none" strike="noStrike" kern="0" cap="none" spc="0" normalizeH="0" baseline="0" noProof="0" dirty="0" smtClean="0">
                <a:ln>
                  <a:noFill/>
                </a:ln>
                <a:solidFill>
                  <a:schemeClr val="tx1"/>
                </a:solidFill>
                <a:effectLst/>
                <a:uLnTx/>
                <a:uFillTx/>
                <a:latin typeface="+mn-lt"/>
                <a:ea typeface="+mn-ea"/>
                <a:cs typeface="+mn-cs"/>
              </a:rPr>
              <a:t>FFF-</a:t>
            </a:r>
            <a:r>
              <a:rPr kumimoji="0" lang="en-US" sz="2000" b="0" i="0" u="none" strike="noStrike" kern="0" cap="none" spc="0" normalizeH="0" noProof="0" dirty="0" smtClean="0">
                <a:ln>
                  <a:noFill/>
                </a:ln>
                <a:solidFill>
                  <a:schemeClr val="tx1"/>
                </a:solidFill>
                <a:effectLst/>
                <a:uLnTx/>
                <a:uFillTx/>
                <a:latin typeface="+mn-lt"/>
                <a:ea typeface="+mn-ea"/>
                <a:cs typeface="+mn-cs"/>
              </a:rPr>
              <a:t> </a:t>
            </a:r>
            <a:r>
              <a:rPr kumimoji="0" lang="en-US" sz="2000" b="0" i="0" u="none" strike="noStrike" kern="0" cap="none" spc="0" normalizeH="0" baseline="0" noProof="0" dirty="0" smtClean="0">
                <a:ln>
                  <a:noFill/>
                </a:ln>
                <a:solidFill>
                  <a:schemeClr val="tx1"/>
                </a:solidFill>
                <a:effectLst/>
                <a:uLnTx/>
                <a:uFillTx/>
                <a:latin typeface="+mn-lt"/>
                <a:ea typeface="+mn-ea"/>
                <a:cs typeface="+mn-cs"/>
              </a:rPr>
              <a:t>MUs</a:t>
            </a:r>
            <a:r>
              <a:rPr kumimoji="0" lang="en-US" sz="2000" b="0" i="0" u="none" strike="noStrike" kern="0" cap="none" spc="0" normalizeH="0" noProof="0" dirty="0" smtClean="0">
                <a:ln>
                  <a:noFill/>
                </a:ln>
                <a:solidFill>
                  <a:schemeClr val="tx1"/>
                </a:solidFill>
                <a:effectLst/>
                <a:uLnTx/>
                <a:uFillTx/>
                <a:latin typeface="+mn-lt"/>
                <a:ea typeface="+mn-ea"/>
                <a:cs typeface="+mn-cs"/>
              </a:rPr>
              <a:t> significantly increased compared to FF- MUs</a:t>
            </a:r>
          </a:p>
          <a:p>
            <a:pPr marL="342900" marR="0" lvl="0" indent="-342900" algn="l" defTabSz="914400" rtl="0" eaLnBrk="1" fontAlgn="base" latinLnBrk="0" hangingPunct="1">
              <a:lnSpc>
                <a:spcPct val="120000"/>
              </a:lnSpc>
              <a:spcBef>
                <a:spcPts val="400"/>
              </a:spcBef>
              <a:spcAft>
                <a:spcPct val="0"/>
              </a:spcAft>
              <a:buClr>
                <a:srgbClr val="0C529D"/>
              </a:buClr>
              <a:buSzPct val="110000"/>
              <a:buFontTx/>
              <a:buChar char="•"/>
              <a:tabLst/>
              <a:defRPr/>
            </a:pPr>
            <a:r>
              <a:rPr lang="en-US" sz="2000" b="0" kern="0" baseline="0" dirty="0" smtClean="0">
                <a:latin typeface="+mj-lt"/>
              </a:rPr>
              <a:t>IMRT</a:t>
            </a:r>
            <a:r>
              <a:rPr lang="en-US" sz="2000" b="0" kern="0" baseline="-25000" dirty="0" smtClean="0">
                <a:latin typeface="+mj-lt"/>
              </a:rPr>
              <a:t>FFF</a:t>
            </a:r>
            <a:r>
              <a:rPr lang="en-US" sz="2000" b="0" kern="0" baseline="0" dirty="0" smtClean="0">
                <a:latin typeface="+mj-lt"/>
              </a:rPr>
              <a:t> significantly faster than IMRT</a:t>
            </a:r>
            <a:r>
              <a:rPr lang="en-US" sz="2000" b="0" kern="0" baseline="-25000" dirty="0" smtClean="0">
                <a:latin typeface="+mj-lt"/>
              </a:rPr>
              <a:t>FF</a:t>
            </a:r>
          </a:p>
          <a:p>
            <a:pPr marL="342900" indent="-342900">
              <a:lnSpc>
                <a:spcPct val="120000"/>
              </a:lnSpc>
              <a:spcBef>
                <a:spcPts val="400"/>
              </a:spcBef>
              <a:buClr>
                <a:srgbClr val="0C529D"/>
              </a:buClr>
              <a:buSzPct val="110000"/>
              <a:buFontTx/>
              <a:buChar char="•"/>
            </a:pPr>
            <a:r>
              <a:rPr lang="en-US" sz="2000" b="0" kern="0" dirty="0" smtClean="0">
                <a:latin typeface="+mj-lt"/>
              </a:rPr>
              <a:t>VMAT</a:t>
            </a:r>
            <a:r>
              <a:rPr lang="en-US" sz="2000" b="0" kern="0" baseline="-25000" dirty="0" smtClean="0">
                <a:latin typeface="+mj-lt"/>
              </a:rPr>
              <a:t>FF</a:t>
            </a:r>
            <a:r>
              <a:rPr lang="en-US" sz="2000" b="0" kern="0" dirty="0" smtClean="0">
                <a:latin typeface="+mj-lt"/>
              </a:rPr>
              <a:t> significantly faster than VMAT</a:t>
            </a:r>
            <a:r>
              <a:rPr lang="en-US" sz="2000" b="0" kern="0" baseline="-25000" dirty="0" smtClean="0">
                <a:latin typeface="+mj-lt"/>
              </a:rPr>
              <a:t>FFF</a:t>
            </a:r>
            <a:r>
              <a:rPr lang="en-US" sz="2000" b="0" kern="0" dirty="0" smtClean="0">
                <a:latin typeface="+mj-lt"/>
              </a:rPr>
              <a:t> </a:t>
            </a:r>
            <a:r>
              <a:rPr lang="en-US" sz="2000" b="0" kern="0" dirty="0" smtClean="0">
                <a:latin typeface="+mj-lt"/>
                <a:sym typeface="Wingdings" pitchFamily="2" charset="2"/>
              </a:rPr>
              <a:t> </a:t>
            </a:r>
            <a:r>
              <a:rPr lang="de-DE" sz="2000" dirty="0" smtClean="0">
                <a:solidFill>
                  <a:srgbClr val="990000"/>
                </a:solidFill>
                <a:latin typeface="+mj-lt"/>
              </a:rPr>
              <a:t>MLC </a:t>
            </a:r>
            <a:r>
              <a:rPr lang="de-DE" sz="2000" dirty="0" err="1" smtClean="0">
                <a:solidFill>
                  <a:srgbClr val="990000"/>
                </a:solidFill>
                <a:latin typeface="+mj-lt"/>
              </a:rPr>
              <a:t>leaf</a:t>
            </a:r>
            <a:r>
              <a:rPr lang="de-DE" sz="2000" dirty="0" smtClean="0">
                <a:solidFill>
                  <a:srgbClr val="990000"/>
                </a:solidFill>
                <a:latin typeface="+mj-lt"/>
              </a:rPr>
              <a:t> </a:t>
            </a:r>
            <a:r>
              <a:rPr lang="de-DE" sz="2000" dirty="0" err="1" smtClean="0">
                <a:solidFill>
                  <a:srgbClr val="990000"/>
                </a:solidFill>
                <a:latin typeface="+mj-lt"/>
              </a:rPr>
              <a:t>speed</a:t>
            </a:r>
            <a:r>
              <a:rPr lang="de-DE" sz="2000" dirty="0" smtClean="0">
                <a:solidFill>
                  <a:srgbClr val="990000"/>
                </a:solidFill>
                <a:latin typeface="+mj-lt"/>
              </a:rPr>
              <a:t> </a:t>
            </a:r>
            <a:r>
              <a:rPr lang="de-DE" sz="2000" dirty="0" err="1" smtClean="0">
                <a:solidFill>
                  <a:srgbClr val="990000"/>
                </a:solidFill>
                <a:latin typeface="+mj-lt"/>
              </a:rPr>
              <a:t>restriction</a:t>
            </a:r>
            <a:r>
              <a:rPr lang="de-DE" sz="2000" dirty="0" smtClean="0">
                <a:solidFill>
                  <a:srgbClr val="990000"/>
                </a:solidFill>
                <a:latin typeface="+mj-lt"/>
              </a:rPr>
              <a:t> !</a:t>
            </a:r>
            <a:r>
              <a:rPr lang="de-DE" sz="2000" dirty="0" smtClean="0">
                <a:latin typeface="+mj-lt"/>
              </a:rPr>
              <a:t> </a:t>
            </a:r>
          </a:p>
          <a:p>
            <a:pPr marL="342900" lvl="0" indent="-342900">
              <a:lnSpc>
                <a:spcPct val="120000"/>
              </a:lnSpc>
              <a:spcBef>
                <a:spcPts val="400"/>
              </a:spcBef>
              <a:buClr>
                <a:srgbClr val="0C529D"/>
              </a:buClr>
              <a:buSzPct val="110000"/>
              <a:buFontTx/>
              <a:buChar char="•"/>
            </a:pPr>
            <a:endParaRPr lang="en-US" sz="2000" b="0" kern="0" baseline="-25000" dirty="0" smtClean="0">
              <a:latin typeface="+mj-lt"/>
            </a:endParaRPr>
          </a:p>
          <a:p>
            <a:pPr marL="342900" marR="0" lvl="0" indent="-342900" algn="l" defTabSz="914400" rtl="0" eaLnBrk="1" fontAlgn="base" latinLnBrk="0" hangingPunct="1">
              <a:lnSpc>
                <a:spcPct val="120000"/>
              </a:lnSpc>
              <a:spcBef>
                <a:spcPts val="400"/>
              </a:spcBef>
              <a:spcAft>
                <a:spcPct val="0"/>
              </a:spcAft>
              <a:buClr>
                <a:srgbClr val="0C529D"/>
              </a:buClr>
              <a:buSzPct val="110000"/>
              <a:buFontTx/>
              <a:buChar char="•"/>
              <a:tabLst/>
              <a:defRPr/>
            </a:pPr>
            <a:endParaRPr kumimoji="0" lang="en-US" sz="2000" b="0" i="0" u="none" strike="noStrike" kern="0" cap="none" spc="0" normalizeH="0" baseline="-25000" noProof="0" dirty="0" smtClean="0">
              <a:ln>
                <a:noFill/>
              </a:ln>
              <a:solidFill>
                <a:schemeClr val="tx1"/>
              </a:solidFill>
              <a:effectLst/>
              <a:uLnTx/>
              <a:uFillTx/>
              <a:latin typeface="+mn-lt"/>
            </a:endParaRPr>
          </a:p>
          <a:p>
            <a:pPr marL="742950" marR="0" lvl="1" indent="-285750" algn="l" defTabSz="914400" rtl="0" eaLnBrk="1" fontAlgn="base" latinLnBrk="0" hangingPunct="1">
              <a:lnSpc>
                <a:spcPct val="120000"/>
              </a:lnSpc>
              <a:spcBef>
                <a:spcPts val="400"/>
              </a:spcBef>
              <a:spcAft>
                <a:spcPct val="0"/>
              </a:spcAft>
              <a:buClr>
                <a:srgbClr val="0C529D"/>
              </a:buClr>
              <a:buSzPct val="80000"/>
              <a:buFont typeface="Wingdings" pitchFamily="2" charset="2"/>
              <a:buChar char=""/>
              <a:tabLst/>
              <a:defRPr/>
            </a:pPr>
            <a:endParaRPr kumimoji="0" lang="en-US" sz="2000" b="0" i="0" u="none" strike="noStrike" kern="0" cap="none" spc="0" normalizeH="0" baseline="0" noProof="0" dirty="0" smtClean="0">
              <a:ln>
                <a:noFill/>
              </a:ln>
              <a:solidFill>
                <a:schemeClr val="tx1"/>
              </a:solidFill>
              <a:effectLst/>
              <a:uLnTx/>
              <a:uFillTx/>
              <a:latin typeface="+mn-lt"/>
            </a:endParaRPr>
          </a:p>
          <a:p>
            <a:pPr marL="1143000" marR="0" lvl="2" indent="-228600" algn="l" defTabSz="914400" rtl="0" eaLnBrk="1" fontAlgn="base" latinLnBrk="0" hangingPunct="1">
              <a:lnSpc>
                <a:spcPct val="120000"/>
              </a:lnSpc>
              <a:spcBef>
                <a:spcPts val="400"/>
              </a:spcBef>
              <a:spcAft>
                <a:spcPct val="0"/>
              </a:spcAft>
              <a:buClr>
                <a:srgbClr val="0C529D"/>
              </a:buClr>
              <a:buSzPct val="70000"/>
              <a:buFont typeface="Courier New" pitchFamily="49" charset="0"/>
              <a:buChar char="o"/>
              <a:tabLst/>
              <a:defRPr/>
            </a:pPr>
            <a:endParaRPr kumimoji="0" lang="en-US" sz="2000" b="0" i="0" u="none" strike="noStrike" kern="0" cap="none" spc="0" normalizeH="0" baseline="0" noProof="0" dirty="0" smtClean="0">
              <a:ln>
                <a:noFill/>
              </a:ln>
              <a:solidFill>
                <a:schemeClr val="tx1"/>
              </a:solidFill>
              <a:effectLst/>
              <a:uLnTx/>
              <a:uFillTx/>
              <a:latin typeface="+mn-lt"/>
            </a:endParaRPr>
          </a:p>
        </p:txBody>
      </p:sp>
      <p:sp>
        <p:nvSpPr>
          <p:cNvPr id="11" name="Textfeld 10"/>
          <p:cNvSpPr txBox="1"/>
          <p:nvPr/>
        </p:nvSpPr>
        <p:spPr>
          <a:xfrm>
            <a:off x="5133405" y="6166190"/>
            <a:ext cx="3797753" cy="276999"/>
          </a:xfrm>
          <a:prstGeom prst="rect">
            <a:avLst/>
          </a:prstGeom>
          <a:noFill/>
        </p:spPr>
        <p:txBody>
          <a:bodyPr wrap="square" rtlCol="0">
            <a:spAutoFit/>
          </a:bodyPr>
          <a:lstStyle/>
          <a:p>
            <a:pPr algn="r"/>
            <a:r>
              <a:rPr lang="en-US" i="1" dirty="0" err="1" smtClean="0">
                <a:solidFill>
                  <a:srgbClr val="0C529D"/>
                </a:solidFill>
                <a:latin typeface="+mn-lt"/>
              </a:rPr>
              <a:t>Lechner</a:t>
            </a:r>
            <a:r>
              <a:rPr lang="en-US" i="1" dirty="0" smtClean="0">
                <a:solidFill>
                  <a:srgbClr val="0C529D"/>
                </a:solidFill>
                <a:latin typeface="+mn-lt"/>
              </a:rPr>
              <a:t> et al R&amp;O (in press</a:t>
            </a:r>
            <a:r>
              <a:rPr lang="en-US" i="1" dirty="0" smtClean="0">
                <a:solidFill>
                  <a:srgbClr val="0C529D"/>
                </a:solidFill>
              </a:rPr>
              <a:t>)</a:t>
            </a:r>
            <a:endParaRPr lang="en-US" i="1" dirty="0">
              <a:solidFill>
                <a:srgbClr val="0C529D"/>
              </a:solidFill>
            </a:endParaRPr>
          </a:p>
        </p:txBody>
      </p:sp>
    </p:spTree>
    <p:extLst>
      <p:ext uri="{BB962C8B-B14F-4D97-AF65-F5344CB8AC3E}">
        <p14:creationId xmlns:p14="http://schemas.microsoft.com/office/powerpoint/2010/main" val="348289685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liennummernplatzhalter 3"/>
          <p:cNvSpPr>
            <a:spLocks noGrp="1"/>
          </p:cNvSpPr>
          <p:nvPr>
            <p:ph type="sldNum" sz="quarter" idx="10"/>
          </p:nvPr>
        </p:nvSpPr>
        <p:spPr/>
        <p:txBody>
          <a:bodyPr/>
          <a:lstStyle/>
          <a:p>
            <a:pPr>
              <a:defRPr/>
            </a:pPr>
            <a:fld id="{51148062-428B-462B-86A2-2F59182A554E}" type="slidenum">
              <a:rPr lang="de-AT"/>
              <a:pPr>
                <a:defRPr/>
              </a:pPr>
              <a:t>35</a:t>
            </a:fld>
            <a:endParaRPr lang="de-AT"/>
          </a:p>
        </p:txBody>
      </p:sp>
      <p:sp>
        <p:nvSpPr>
          <p:cNvPr id="28674" name="Rectangle 15"/>
          <p:cNvSpPr>
            <a:spLocks noChangeArrowheads="1"/>
          </p:cNvSpPr>
          <p:nvPr/>
        </p:nvSpPr>
        <p:spPr bwMode="auto">
          <a:xfrm>
            <a:off x="4364038" y="2253711"/>
            <a:ext cx="4683125" cy="2928938"/>
          </a:xfrm>
          <a:prstGeom prst="rect">
            <a:avLst/>
          </a:prstGeom>
          <a:solidFill>
            <a:schemeClr val="tx2"/>
          </a:solidFill>
          <a:ln w="12700">
            <a:noFill/>
            <a:miter lim="800000"/>
            <a:headEnd/>
            <a:tailEnd/>
          </a:ln>
        </p:spPr>
        <p:txBody>
          <a:bodyPr wrap="none" anchor="ctr"/>
          <a:lstStyle/>
          <a:p>
            <a:pPr>
              <a:defRPr/>
            </a:pPr>
            <a:endParaRPr lang="de-AT">
              <a:latin typeface="+mn-lt"/>
            </a:endParaRPr>
          </a:p>
        </p:txBody>
      </p:sp>
      <p:pic>
        <p:nvPicPr>
          <p:cNvPr id="56323" name="Picture 14" descr="IMRTFF"/>
          <p:cNvPicPr>
            <a:picLocks noChangeAspect="1" noChangeArrowheads="1"/>
          </p:cNvPicPr>
          <p:nvPr/>
        </p:nvPicPr>
        <p:blipFill>
          <a:blip r:embed="rId2" cstate="print"/>
          <a:srcRect/>
          <a:stretch>
            <a:fillRect/>
          </a:stretch>
        </p:blipFill>
        <p:spPr bwMode="auto">
          <a:xfrm>
            <a:off x="4419600" y="2301336"/>
            <a:ext cx="2316163" cy="1354138"/>
          </a:xfrm>
          <a:prstGeom prst="rect">
            <a:avLst/>
          </a:prstGeom>
          <a:noFill/>
          <a:ln w="9525">
            <a:noFill/>
            <a:miter lim="800000"/>
            <a:headEnd/>
            <a:tailEnd/>
          </a:ln>
        </p:spPr>
      </p:pic>
      <p:sp>
        <p:nvSpPr>
          <p:cNvPr id="56324" name="Titel 1"/>
          <p:cNvSpPr>
            <a:spLocks noGrp="1"/>
          </p:cNvSpPr>
          <p:nvPr>
            <p:ph type="title"/>
          </p:nvPr>
        </p:nvSpPr>
        <p:spPr/>
        <p:txBody>
          <a:bodyPr/>
          <a:lstStyle/>
          <a:p>
            <a:r>
              <a:rPr lang="en-US" dirty="0" smtClean="0"/>
              <a:t>Treatment planning @ MUW</a:t>
            </a:r>
          </a:p>
        </p:txBody>
      </p:sp>
      <p:sp>
        <p:nvSpPr>
          <p:cNvPr id="56325" name="Inhaltsplatzhalter 2"/>
          <p:cNvSpPr>
            <a:spLocks noGrp="1"/>
          </p:cNvSpPr>
          <p:nvPr>
            <p:ph idx="1"/>
          </p:nvPr>
        </p:nvSpPr>
        <p:spPr>
          <a:xfrm>
            <a:off x="287338" y="1182688"/>
            <a:ext cx="8589962" cy="5191125"/>
          </a:xfrm>
        </p:spPr>
        <p:txBody>
          <a:bodyPr/>
          <a:lstStyle/>
          <a:p>
            <a:pPr eaLnBrk="1" hangingPunct="1">
              <a:lnSpc>
                <a:spcPct val="120000"/>
              </a:lnSpc>
              <a:spcBef>
                <a:spcPts val="400"/>
              </a:spcBef>
              <a:spcAft>
                <a:spcPts val="400"/>
              </a:spcAft>
            </a:pPr>
            <a:r>
              <a:rPr lang="en-GB" sz="2200" dirty="0" smtClean="0"/>
              <a:t>Various studies concerning IMRT</a:t>
            </a:r>
            <a:r>
              <a:rPr lang="en-GB" sz="2200" baseline="-25000" dirty="0" smtClean="0"/>
              <a:t>FF </a:t>
            </a:r>
            <a:r>
              <a:rPr lang="en-GB" sz="2200" dirty="0" smtClean="0"/>
              <a:t>vs. VMAT</a:t>
            </a:r>
            <a:r>
              <a:rPr lang="en-GB" sz="2200" baseline="-25000" dirty="0" smtClean="0"/>
              <a:t>FF </a:t>
            </a:r>
            <a:r>
              <a:rPr lang="en-GB" sz="2200" dirty="0" smtClean="0"/>
              <a:t>and </a:t>
            </a:r>
            <a:r>
              <a:rPr lang="en-GB" sz="2200" dirty="0" err="1" smtClean="0"/>
              <a:t>Tomotherapy</a:t>
            </a:r>
            <a:endParaRPr lang="en-GB" sz="2200" dirty="0" smtClean="0"/>
          </a:p>
          <a:p>
            <a:pPr eaLnBrk="1" hangingPunct="1">
              <a:lnSpc>
                <a:spcPct val="120000"/>
              </a:lnSpc>
              <a:spcBef>
                <a:spcPts val="400"/>
              </a:spcBef>
              <a:spcAft>
                <a:spcPts val="400"/>
              </a:spcAft>
            </a:pPr>
            <a:r>
              <a:rPr lang="en-GB" sz="2200" dirty="0" smtClean="0"/>
              <a:t>Some studies on IMRT w/o FF</a:t>
            </a:r>
          </a:p>
          <a:p>
            <a:pPr eaLnBrk="1" hangingPunct="1">
              <a:lnSpc>
                <a:spcPct val="120000"/>
              </a:lnSpc>
              <a:spcBef>
                <a:spcPts val="400"/>
              </a:spcBef>
              <a:spcAft>
                <a:spcPts val="400"/>
              </a:spcAft>
            </a:pPr>
            <a:r>
              <a:rPr lang="en-GB" sz="2200" dirty="0" smtClean="0"/>
              <a:t>Little information for </a:t>
            </a:r>
            <a:br>
              <a:rPr lang="en-GB" sz="2200" dirty="0" smtClean="0"/>
            </a:br>
            <a:r>
              <a:rPr lang="en-GB" sz="2200" dirty="0" smtClean="0"/>
              <a:t>VMAT</a:t>
            </a:r>
            <a:r>
              <a:rPr lang="en-GB" sz="2200" baseline="-25000" dirty="0" smtClean="0"/>
              <a:t>FF</a:t>
            </a:r>
            <a:r>
              <a:rPr lang="en-GB" sz="2200" dirty="0" smtClean="0"/>
              <a:t> vs. VMAT</a:t>
            </a:r>
            <a:r>
              <a:rPr lang="en-GB" sz="2200" baseline="-25000" dirty="0" smtClean="0"/>
              <a:t>FFF</a:t>
            </a:r>
            <a:endParaRPr lang="en-GB" sz="2200" dirty="0" smtClean="0"/>
          </a:p>
          <a:p>
            <a:pPr eaLnBrk="1" hangingPunct="1">
              <a:lnSpc>
                <a:spcPct val="120000"/>
              </a:lnSpc>
              <a:spcBef>
                <a:spcPts val="400"/>
              </a:spcBef>
              <a:spcAft>
                <a:spcPts val="400"/>
              </a:spcAft>
            </a:pPr>
            <a:r>
              <a:rPr lang="en-GB" sz="2200" dirty="0" smtClean="0"/>
              <a:t>No study considering </a:t>
            </a:r>
            <a:br>
              <a:rPr lang="en-GB" sz="2200" dirty="0" smtClean="0"/>
            </a:br>
            <a:r>
              <a:rPr lang="en-GB" sz="2200" dirty="0" smtClean="0"/>
              <a:t>all these techniques </a:t>
            </a:r>
            <a:br>
              <a:rPr lang="en-GB" sz="2200" dirty="0" smtClean="0"/>
            </a:br>
            <a:r>
              <a:rPr lang="en-GB" sz="2200" dirty="0" smtClean="0"/>
              <a:t>together</a:t>
            </a:r>
          </a:p>
          <a:p>
            <a:pPr lvl="1" eaLnBrk="1" hangingPunct="1">
              <a:lnSpc>
                <a:spcPct val="120000"/>
              </a:lnSpc>
              <a:spcBef>
                <a:spcPts val="400"/>
              </a:spcBef>
              <a:spcAft>
                <a:spcPts val="400"/>
              </a:spcAft>
            </a:pPr>
            <a:r>
              <a:rPr sz="2000" dirty="0" smtClean="0"/>
              <a:t>Pareto front analysis</a:t>
            </a:r>
          </a:p>
          <a:p>
            <a:pPr lvl="1" eaLnBrk="1" hangingPunct="1">
              <a:lnSpc>
                <a:spcPct val="120000"/>
              </a:lnSpc>
              <a:spcBef>
                <a:spcPts val="400"/>
              </a:spcBef>
              <a:spcAft>
                <a:spcPts val="400"/>
              </a:spcAft>
            </a:pPr>
            <a:r>
              <a:rPr sz="2000" dirty="0" smtClean="0"/>
              <a:t>Stochastic risk volume</a:t>
            </a:r>
          </a:p>
          <a:p>
            <a:pPr lvl="1" eaLnBrk="1" hangingPunct="1">
              <a:lnSpc>
                <a:spcPct val="120000"/>
              </a:lnSpc>
              <a:spcBef>
                <a:spcPts val="400"/>
              </a:spcBef>
              <a:spcAft>
                <a:spcPts val="400"/>
              </a:spcAft>
            </a:pPr>
            <a:r>
              <a:rPr sz="2000" dirty="0" smtClean="0"/>
              <a:t>Delivery efficiency</a:t>
            </a:r>
          </a:p>
          <a:p>
            <a:pPr eaLnBrk="1" hangingPunct="1">
              <a:lnSpc>
                <a:spcPct val="120000"/>
              </a:lnSpc>
              <a:spcBef>
                <a:spcPts val="400"/>
              </a:spcBef>
              <a:spcAft>
                <a:spcPts val="400"/>
              </a:spcAft>
            </a:pPr>
            <a:r>
              <a:rPr lang="en-GB" sz="2200" dirty="0" smtClean="0"/>
              <a:t>Prostate / head-and-neck</a:t>
            </a:r>
            <a:endParaRPr lang="en-GB" sz="2200" dirty="0" smtClean="0">
              <a:solidFill>
                <a:srgbClr val="FF0000"/>
              </a:solidFill>
            </a:endParaRPr>
          </a:p>
        </p:txBody>
      </p:sp>
      <p:pic>
        <p:nvPicPr>
          <p:cNvPr id="56326" name="Picture 10" descr="IMRTFFF"/>
          <p:cNvPicPr>
            <a:picLocks noChangeAspect="1" noChangeArrowheads="1"/>
          </p:cNvPicPr>
          <p:nvPr/>
        </p:nvPicPr>
        <p:blipFill>
          <a:blip r:embed="rId3" cstate="print"/>
          <a:srcRect/>
          <a:stretch>
            <a:fillRect/>
          </a:stretch>
        </p:blipFill>
        <p:spPr bwMode="auto">
          <a:xfrm>
            <a:off x="6727825" y="2314036"/>
            <a:ext cx="2316163" cy="1346200"/>
          </a:xfrm>
          <a:prstGeom prst="rect">
            <a:avLst/>
          </a:prstGeom>
          <a:noFill/>
          <a:ln w="9525">
            <a:noFill/>
            <a:miter lim="800000"/>
            <a:headEnd/>
            <a:tailEnd/>
          </a:ln>
        </p:spPr>
      </p:pic>
      <p:pic>
        <p:nvPicPr>
          <p:cNvPr id="56327" name="Picture 11" descr="VMATFF"/>
          <p:cNvPicPr>
            <a:picLocks noChangeAspect="1" noChangeArrowheads="1"/>
          </p:cNvPicPr>
          <p:nvPr/>
        </p:nvPicPr>
        <p:blipFill>
          <a:blip r:embed="rId4" cstate="print"/>
          <a:srcRect/>
          <a:stretch>
            <a:fillRect/>
          </a:stretch>
        </p:blipFill>
        <p:spPr bwMode="auto">
          <a:xfrm>
            <a:off x="4424363" y="3787236"/>
            <a:ext cx="2314575" cy="1349375"/>
          </a:xfrm>
          <a:prstGeom prst="rect">
            <a:avLst/>
          </a:prstGeom>
          <a:noFill/>
          <a:ln w="9525">
            <a:noFill/>
            <a:miter lim="800000"/>
            <a:headEnd/>
            <a:tailEnd/>
          </a:ln>
        </p:spPr>
      </p:pic>
      <p:pic>
        <p:nvPicPr>
          <p:cNvPr id="56328" name="Picture 12" descr="VMATFFF"/>
          <p:cNvPicPr>
            <a:picLocks noChangeAspect="1" noChangeArrowheads="1"/>
          </p:cNvPicPr>
          <p:nvPr/>
        </p:nvPicPr>
        <p:blipFill>
          <a:blip r:embed="rId5" cstate="print"/>
          <a:srcRect/>
          <a:stretch>
            <a:fillRect/>
          </a:stretch>
        </p:blipFill>
        <p:spPr bwMode="auto">
          <a:xfrm>
            <a:off x="6694488" y="3795174"/>
            <a:ext cx="2316162" cy="1349375"/>
          </a:xfrm>
          <a:prstGeom prst="rect">
            <a:avLst/>
          </a:prstGeom>
          <a:noFill/>
          <a:ln w="9525">
            <a:noFill/>
            <a:miter lim="800000"/>
            <a:headEnd/>
            <a:tailEnd/>
          </a:ln>
        </p:spPr>
      </p:pic>
      <p:sp>
        <p:nvSpPr>
          <p:cNvPr id="56329" name="Textfeld 11"/>
          <p:cNvSpPr txBox="1">
            <a:spLocks noChangeArrowheads="1"/>
          </p:cNvSpPr>
          <p:nvPr/>
        </p:nvSpPr>
        <p:spPr bwMode="auto">
          <a:xfrm>
            <a:off x="4633913" y="5149311"/>
            <a:ext cx="4386262" cy="338138"/>
          </a:xfrm>
          <a:prstGeom prst="rect">
            <a:avLst/>
          </a:prstGeom>
          <a:noFill/>
          <a:ln w="9525">
            <a:noFill/>
            <a:miter lim="800000"/>
            <a:headEnd/>
            <a:tailEnd/>
          </a:ln>
        </p:spPr>
        <p:txBody>
          <a:bodyPr>
            <a:spAutoFit/>
          </a:bodyPr>
          <a:lstStyle/>
          <a:p>
            <a:r>
              <a:rPr lang="de-DE" sz="1600" i="1">
                <a:solidFill>
                  <a:srgbClr val="FF0000"/>
                </a:solidFill>
                <a:latin typeface="+mn-lt"/>
              </a:rPr>
              <a:t>       VMAT FF                                 VMAT FFF</a:t>
            </a:r>
            <a:endParaRPr lang="de-AT" sz="1600" i="1">
              <a:solidFill>
                <a:srgbClr val="FF0000"/>
              </a:solidFill>
              <a:latin typeface="+mn-lt"/>
            </a:endParaRPr>
          </a:p>
        </p:txBody>
      </p:sp>
      <p:sp>
        <p:nvSpPr>
          <p:cNvPr id="56330" name="Textfeld 11"/>
          <p:cNvSpPr txBox="1">
            <a:spLocks noChangeArrowheads="1"/>
          </p:cNvSpPr>
          <p:nvPr/>
        </p:nvSpPr>
        <p:spPr bwMode="auto">
          <a:xfrm>
            <a:off x="4522788" y="1934624"/>
            <a:ext cx="4386262" cy="336550"/>
          </a:xfrm>
          <a:prstGeom prst="rect">
            <a:avLst/>
          </a:prstGeom>
          <a:noFill/>
          <a:ln w="9525">
            <a:noFill/>
            <a:miter lim="800000"/>
            <a:headEnd/>
            <a:tailEnd/>
          </a:ln>
        </p:spPr>
        <p:txBody>
          <a:bodyPr>
            <a:spAutoFit/>
          </a:bodyPr>
          <a:lstStyle/>
          <a:p>
            <a:r>
              <a:rPr lang="de-DE" sz="1600" i="1" dirty="0">
                <a:solidFill>
                  <a:srgbClr val="FF0000"/>
                </a:solidFill>
                <a:latin typeface="+mn-lt"/>
              </a:rPr>
              <a:t>       </a:t>
            </a:r>
            <a:r>
              <a:rPr lang="de-DE" sz="1600" i="1" dirty="0" smtClean="0">
                <a:solidFill>
                  <a:srgbClr val="FF0000"/>
                </a:solidFill>
                <a:latin typeface="+mn-lt"/>
              </a:rPr>
              <a:t>       IMRT </a:t>
            </a:r>
            <a:r>
              <a:rPr lang="de-DE" sz="1600" i="1" dirty="0">
                <a:solidFill>
                  <a:srgbClr val="FF0000"/>
                </a:solidFill>
                <a:latin typeface="+mn-lt"/>
              </a:rPr>
              <a:t>FF                                </a:t>
            </a:r>
            <a:r>
              <a:rPr lang="de-DE" sz="1600" i="1" dirty="0" smtClean="0">
                <a:solidFill>
                  <a:srgbClr val="FF0000"/>
                </a:solidFill>
                <a:latin typeface="+mn-lt"/>
              </a:rPr>
              <a:t>IMRT </a:t>
            </a:r>
            <a:r>
              <a:rPr lang="de-DE" sz="1600" i="1" dirty="0">
                <a:solidFill>
                  <a:srgbClr val="FF0000"/>
                </a:solidFill>
                <a:latin typeface="+mn-lt"/>
              </a:rPr>
              <a:t>FFF</a:t>
            </a:r>
            <a:endParaRPr lang="de-AT" sz="1600" i="1" dirty="0">
              <a:solidFill>
                <a:srgbClr val="FF0000"/>
              </a:solidFill>
              <a:latin typeface="+mn-lt"/>
            </a:endParaRPr>
          </a:p>
        </p:txBody>
      </p:sp>
      <p:sp>
        <p:nvSpPr>
          <p:cNvPr id="13" name="Inhaltsplatzhalter 29"/>
          <p:cNvSpPr txBox="1">
            <a:spLocks/>
          </p:cNvSpPr>
          <p:nvPr/>
        </p:nvSpPr>
        <p:spPr bwMode="auto">
          <a:xfrm>
            <a:off x="4211638" y="5554278"/>
            <a:ext cx="4779962" cy="806450"/>
          </a:xfrm>
          <a:prstGeom prst="rect">
            <a:avLst/>
          </a:prstGeom>
          <a:noFill/>
          <a:ln w="9525">
            <a:noFill/>
            <a:miter lim="800000"/>
            <a:headEnd/>
            <a:tailEnd/>
          </a:ln>
        </p:spPr>
        <p:txBody>
          <a:bodyPr/>
          <a:lstStyle/>
          <a:p>
            <a:pPr marL="261938" lvl="1" indent="-261938" algn="ctr">
              <a:spcBef>
                <a:spcPct val="25000"/>
              </a:spcBef>
              <a:spcAft>
                <a:spcPct val="25000"/>
              </a:spcAft>
              <a:buClr>
                <a:schemeClr val="hlink"/>
              </a:buClr>
              <a:buSzPct val="80000"/>
              <a:defRPr/>
            </a:pPr>
            <a:r>
              <a:rPr lang="en-US" sz="1800" i="1" kern="0" dirty="0" smtClean="0">
                <a:solidFill>
                  <a:srgbClr val="0C529D"/>
                </a:solidFill>
                <a:latin typeface="+mn-lt"/>
              </a:rPr>
              <a:t>Localized prostate </a:t>
            </a:r>
            <a:r>
              <a:rPr lang="en-US" sz="1800" i="1" kern="0" dirty="0">
                <a:solidFill>
                  <a:srgbClr val="0C529D"/>
                </a:solidFill>
                <a:latin typeface="+mn-lt"/>
              </a:rPr>
              <a:t>cases: </a:t>
            </a:r>
            <a:r>
              <a:rPr lang="en-US" sz="1800" i="1" kern="0" dirty="0" smtClean="0">
                <a:solidFill>
                  <a:srgbClr val="0C529D"/>
                </a:solidFill>
                <a:latin typeface="+mn-lt"/>
              </a:rPr>
              <a:t> 78Gy</a:t>
            </a:r>
          </a:p>
          <a:p>
            <a:pPr marL="261938" lvl="1" indent="-261938" algn="ctr">
              <a:spcBef>
                <a:spcPct val="25000"/>
              </a:spcBef>
              <a:spcAft>
                <a:spcPct val="25000"/>
              </a:spcAft>
              <a:buClr>
                <a:schemeClr val="hlink"/>
              </a:buClr>
              <a:buSzPct val="80000"/>
              <a:defRPr/>
            </a:pPr>
            <a:r>
              <a:rPr lang="en-US" sz="1800" i="1" kern="0" dirty="0" smtClean="0">
                <a:solidFill>
                  <a:srgbClr val="0C529D"/>
                </a:solidFill>
                <a:latin typeface="+mn-lt"/>
              </a:rPr>
              <a:t>Head-and-neck cases: SIB 60Gy/50Gy</a:t>
            </a:r>
            <a:endParaRPr lang="en-US" sz="1800" i="1" kern="0" dirty="0">
              <a:solidFill>
                <a:srgbClr val="0C529D"/>
              </a:solidFill>
              <a:latin typeface="+mn-lt"/>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3"/>
          <p:cNvSpPr>
            <a:spLocks noGrp="1"/>
          </p:cNvSpPr>
          <p:nvPr>
            <p:ph type="sldNum" sz="quarter" idx="10"/>
          </p:nvPr>
        </p:nvSpPr>
        <p:spPr/>
        <p:txBody>
          <a:bodyPr/>
          <a:lstStyle/>
          <a:p>
            <a:pPr>
              <a:defRPr/>
            </a:pPr>
            <a:fld id="{147127C3-F799-41F4-A1FC-DF7C92385212}" type="slidenum">
              <a:rPr lang="de-AT"/>
              <a:pPr>
                <a:defRPr/>
              </a:pPr>
              <a:t>36</a:t>
            </a:fld>
            <a:endParaRPr lang="de-AT"/>
          </a:p>
        </p:txBody>
      </p:sp>
      <p:sp>
        <p:nvSpPr>
          <p:cNvPr id="44034" name="Titel 3"/>
          <p:cNvSpPr>
            <a:spLocks noGrp="1"/>
          </p:cNvSpPr>
          <p:nvPr>
            <p:ph type="title"/>
          </p:nvPr>
        </p:nvSpPr>
        <p:spPr/>
        <p:txBody>
          <a:bodyPr/>
          <a:lstStyle/>
          <a:p>
            <a:r>
              <a:rPr lang="en-GB" dirty="0" smtClean="0"/>
              <a:t>SBRT and respiration </a:t>
            </a:r>
            <a:r>
              <a:rPr lang="en-GB" dirty="0" err="1" smtClean="0"/>
              <a:t>managment</a:t>
            </a:r>
            <a:endParaRPr lang="en-GB" dirty="0" smtClean="0"/>
          </a:p>
        </p:txBody>
      </p:sp>
      <p:sp>
        <p:nvSpPr>
          <p:cNvPr id="44035" name="Inhaltsplatzhalter 6"/>
          <p:cNvSpPr>
            <a:spLocks noGrp="1"/>
          </p:cNvSpPr>
          <p:nvPr>
            <p:ph idx="1"/>
          </p:nvPr>
        </p:nvSpPr>
        <p:spPr>
          <a:xfrm>
            <a:off x="273050" y="1254124"/>
            <a:ext cx="8716963" cy="2084865"/>
          </a:xfrm>
        </p:spPr>
        <p:txBody>
          <a:bodyPr/>
          <a:lstStyle/>
          <a:p>
            <a:pPr>
              <a:buSzPct val="100000"/>
              <a:buFont typeface="Arial" charset="0"/>
              <a:buChar char="●"/>
            </a:pPr>
            <a:r>
              <a:rPr lang="en-US" b="1" dirty="0" smtClean="0">
                <a:solidFill>
                  <a:srgbClr val="006E9A"/>
                </a:solidFill>
              </a:rPr>
              <a:t>DIBH</a:t>
            </a:r>
            <a:r>
              <a:rPr lang="en-US" dirty="0" smtClean="0"/>
              <a:t> has the advantage of a high delivery efficiency but large number of MUs are “not practical”</a:t>
            </a:r>
          </a:p>
          <a:p>
            <a:pPr>
              <a:buSzPct val="100000"/>
              <a:buFont typeface="Arial" charset="0"/>
              <a:buChar char="●"/>
            </a:pPr>
            <a:r>
              <a:rPr lang="en-IE" dirty="0" smtClean="0"/>
              <a:t>Dose rate of FFF ~ 2 – 4 times FF dose rate</a:t>
            </a:r>
          </a:p>
          <a:p>
            <a:pPr lvl="1"/>
            <a:r>
              <a:rPr lang="en-IE" sz="2000" dirty="0" smtClean="0"/>
              <a:t>Conventional beams with FF around 500 MU/min</a:t>
            </a:r>
            <a:endParaRPr lang="en-US" sz="2000" dirty="0" smtClean="0"/>
          </a:p>
        </p:txBody>
      </p:sp>
      <p:pic>
        <p:nvPicPr>
          <p:cNvPr id="44036" name="Picture 7"/>
          <p:cNvPicPr>
            <a:picLocks noChangeAspect="1" noChangeArrowheads="1"/>
          </p:cNvPicPr>
          <p:nvPr/>
        </p:nvPicPr>
        <p:blipFill>
          <a:blip r:embed="rId2" cstate="print"/>
          <a:srcRect/>
          <a:stretch>
            <a:fillRect/>
          </a:stretch>
        </p:blipFill>
        <p:spPr bwMode="auto">
          <a:xfrm>
            <a:off x="387350" y="3490913"/>
            <a:ext cx="8439150" cy="2840037"/>
          </a:xfrm>
          <a:prstGeom prst="rect">
            <a:avLst/>
          </a:prstGeom>
          <a:noFill/>
          <a:ln w="12700">
            <a:noFill/>
            <a:miter lim="800000"/>
            <a:headEnd/>
            <a:tailEnd/>
          </a:ln>
        </p:spPr>
      </p:pic>
    </p:spTree>
    <p:extLst>
      <p:ext uri="{BB962C8B-B14F-4D97-AF65-F5344CB8AC3E}">
        <p14:creationId xmlns:p14="http://schemas.microsoft.com/office/powerpoint/2010/main" val="20766267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liennummernplatzhalter 3"/>
          <p:cNvSpPr>
            <a:spLocks noGrp="1"/>
          </p:cNvSpPr>
          <p:nvPr>
            <p:ph type="sldNum" sz="quarter" idx="10"/>
          </p:nvPr>
        </p:nvSpPr>
        <p:spPr/>
        <p:txBody>
          <a:bodyPr/>
          <a:lstStyle/>
          <a:p>
            <a:pPr>
              <a:defRPr/>
            </a:pPr>
            <a:fld id="{BD72BE8D-0BB2-4CAA-9529-D9C9067E5987}" type="slidenum">
              <a:rPr lang="de-AT"/>
              <a:pPr>
                <a:defRPr/>
              </a:pPr>
              <a:t>37</a:t>
            </a:fld>
            <a:endParaRPr lang="de-AT"/>
          </a:p>
        </p:txBody>
      </p:sp>
      <p:pic>
        <p:nvPicPr>
          <p:cNvPr id="16386" name="Picture 11" descr="X10"/>
          <p:cNvPicPr>
            <a:picLocks noChangeAspect="1" noChangeArrowheads="1"/>
          </p:cNvPicPr>
          <p:nvPr/>
        </p:nvPicPr>
        <p:blipFill>
          <a:blip r:embed="rId2" cstate="print"/>
          <a:srcRect t="2145" b="5634"/>
          <a:stretch>
            <a:fillRect/>
          </a:stretch>
        </p:blipFill>
        <p:spPr bwMode="auto">
          <a:xfrm>
            <a:off x="1144588" y="3738563"/>
            <a:ext cx="7397750" cy="2728912"/>
          </a:xfrm>
          <a:prstGeom prst="rect">
            <a:avLst/>
          </a:prstGeom>
          <a:noFill/>
          <a:ln w="9525">
            <a:noFill/>
            <a:miter lim="800000"/>
            <a:headEnd/>
            <a:tailEnd/>
          </a:ln>
        </p:spPr>
      </p:pic>
      <p:pic>
        <p:nvPicPr>
          <p:cNvPr id="16387" name="Picture 10" descr="X6"/>
          <p:cNvPicPr>
            <a:picLocks noChangeAspect="1" noChangeArrowheads="1"/>
          </p:cNvPicPr>
          <p:nvPr/>
        </p:nvPicPr>
        <p:blipFill>
          <a:blip r:embed="rId3" cstate="print"/>
          <a:srcRect t="3169" b="5588"/>
          <a:stretch>
            <a:fillRect/>
          </a:stretch>
        </p:blipFill>
        <p:spPr bwMode="auto">
          <a:xfrm>
            <a:off x="1144588" y="1117600"/>
            <a:ext cx="7385050" cy="2695575"/>
          </a:xfrm>
          <a:prstGeom prst="rect">
            <a:avLst/>
          </a:prstGeom>
          <a:noFill/>
          <a:ln w="9525">
            <a:noFill/>
            <a:miter lim="800000"/>
            <a:headEnd/>
            <a:tailEnd/>
          </a:ln>
        </p:spPr>
      </p:pic>
      <p:sp>
        <p:nvSpPr>
          <p:cNvPr id="16388" name="Titel 1"/>
          <p:cNvSpPr>
            <a:spLocks noGrp="1"/>
          </p:cNvSpPr>
          <p:nvPr>
            <p:ph type="title"/>
          </p:nvPr>
        </p:nvSpPr>
        <p:spPr/>
        <p:txBody>
          <a:bodyPr/>
          <a:lstStyle/>
          <a:p>
            <a:r>
              <a:rPr lang="en-GB" smtClean="0"/>
              <a:t>Photon beam spectra</a:t>
            </a:r>
          </a:p>
        </p:txBody>
      </p:sp>
      <p:sp>
        <p:nvSpPr>
          <p:cNvPr id="21508" name="Textfeld 7"/>
          <p:cNvSpPr txBox="1">
            <a:spLocks noChangeArrowheads="1"/>
          </p:cNvSpPr>
          <p:nvPr/>
        </p:nvSpPr>
        <p:spPr bwMode="auto">
          <a:xfrm>
            <a:off x="2830513" y="2495550"/>
            <a:ext cx="4806950" cy="400050"/>
          </a:xfrm>
          <a:prstGeom prst="rect">
            <a:avLst/>
          </a:prstGeom>
          <a:noFill/>
          <a:ln w="9525">
            <a:noFill/>
            <a:miter lim="800000"/>
            <a:headEnd/>
            <a:tailEnd/>
          </a:ln>
        </p:spPr>
        <p:txBody>
          <a:bodyPr>
            <a:spAutoFit/>
          </a:bodyPr>
          <a:lstStyle/>
          <a:p>
            <a:pPr>
              <a:defRPr/>
            </a:pPr>
            <a:r>
              <a:rPr lang="de-DE" sz="2000" i="1" dirty="0">
                <a:solidFill>
                  <a:srgbClr val="0C529D"/>
                </a:solidFill>
                <a:latin typeface="+mn-lt"/>
              </a:rPr>
              <a:t>FF                                                         FFF</a:t>
            </a:r>
          </a:p>
        </p:txBody>
      </p:sp>
      <p:sp>
        <p:nvSpPr>
          <p:cNvPr id="21509" name="Textfeld 8"/>
          <p:cNvSpPr txBox="1">
            <a:spLocks noChangeArrowheads="1"/>
          </p:cNvSpPr>
          <p:nvPr/>
        </p:nvSpPr>
        <p:spPr bwMode="auto">
          <a:xfrm>
            <a:off x="2843213" y="5194300"/>
            <a:ext cx="4806950" cy="400050"/>
          </a:xfrm>
          <a:prstGeom prst="rect">
            <a:avLst/>
          </a:prstGeom>
          <a:noFill/>
          <a:ln w="9525">
            <a:noFill/>
            <a:miter lim="800000"/>
            <a:headEnd/>
            <a:tailEnd/>
          </a:ln>
        </p:spPr>
        <p:txBody>
          <a:bodyPr>
            <a:spAutoFit/>
          </a:bodyPr>
          <a:lstStyle/>
          <a:p>
            <a:pPr>
              <a:defRPr/>
            </a:pPr>
            <a:r>
              <a:rPr lang="de-DE" sz="2000" i="1" dirty="0">
                <a:solidFill>
                  <a:srgbClr val="0C529D"/>
                </a:solidFill>
                <a:latin typeface="+mn-lt"/>
              </a:rPr>
              <a:t>FF                                                 FFF</a:t>
            </a:r>
          </a:p>
        </p:txBody>
      </p:sp>
      <p:sp>
        <p:nvSpPr>
          <p:cNvPr id="21510" name="Text Box 10"/>
          <p:cNvSpPr txBox="1">
            <a:spLocks noChangeArrowheads="1"/>
          </p:cNvSpPr>
          <p:nvPr/>
        </p:nvSpPr>
        <p:spPr bwMode="auto">
          <a:xfrm rot="-5400000">
            <a:off x="-1103312" y="3584575"/>
            <a:ext cx="4370387" cy="277813"/>
          </a:xfrm>
          <a:prstGeom prst="rect">
            <a:avLst/>
          </a:prstGeom>
          <a:noFill/>
          <a:ln w="12700">
            <a:noFill/>
            <a:miter lim="800000"/>
            <a:headEnd/>
            <a:tailEnd/>
          </a:ln>
        </p:spPr>
        <p:txBody>
          <a:bodyPr>
            <a:spAutoFit/>
          </a:bodyPr>
          <a:lstStyle/>
          <a:p>
            <a:pPr>
              <a:defRPr/>
            </a:pPr>
            <a:r>
              <a:rPr lang="de-AT" i="1" dirty="0" err="1">
                <a:solidFill>
                  <a:srgbClr val="0C529D"/>
                </a:solidFill>
                <a:latin typeface="+mn-lt"/>
              </a:rPr>
              <a:t>Dalaryd</a:t>
            </a:r>
            <a:r>
              <a:rPr lang="de-AT" i="1" dirty="0">
                <a:solidFill>
                  <a:srgbClr val="0C529D"/>
                </a:solidFill>
                <a:latin typeface="+mn-lt"/>
              </a:rPr>
              <a:t>, </a:t>
            </a:r>
            <a:r>
              <a:rPr lang="de-AT" i="1" dirty="0" err="1">
                <a:solidFill>
                  <a:srgbClr val="0C529D"/>
                </a:solidFill>
                <a:latin typeface="+mn-lt"/>
              </a:rPr>
              <a:t>Kragl</a:t>
            </a:r>
            <a:r>
              <a:rPr lang="de-AT" i="1" dirty="0">
                <a:solidFill>
                  <a:srgbClr val="0C529D"/>
                </a:solidFill>
                <a:latin typeface="+mn-lt"/>
              </a:rPr>
              <a:t>, </a:t>
            </a:r>
            <a:r>
              <a:rPr lang="de-AT" i="1" dirty="0" err="1">
                <a:solidFill>
                  <a:srgbClr val="0C529D"/>
                </a:solidFill>
                <a:latin typeface="+mn-lt"/>
              </a:rPr>
              <a:t>Ceberg</a:t>
            </a:r>
            <a:r>
              <a:rPr lang="de-AT" i="1" dirty="0">
                <a:solidFill>
                  <a:srgbClr val="0C529D"/>
                </a:solidFill>
                <a:latin typeface="+mn-lt"/>
              </a:rPr>
              <a:t>, Georg  et al PMB 55 (2010)</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3"/>
          <p:cNvSpPr>
            <a:spLocks noGrp="1"/>
          </p:cNvSpPr>
          <p:nvPr>
            <p:ph type="sldNum" sz="quarter" idx="10"/>
          </p:nvPr>
        </p:nvSpPr>
        <p:spPr/>
        <p:txBody>
          <a:bodyPr/>
          <a:lstStyle/>
          <a:p>
            <a:pPr>
              <a:defRPr/>
            </a:pPr>
            <a:fld id="{6A53E1E6-D4ED-43BC-9003-BD46B312ABB5}" type="slidenum">
              <a:rPr lang="de-AT"/>
              <a:pPr>
                <a:defRPr/>
              </a:pPr>
              <a:t>38</a:t>
            </a:fld>
            <a:endParaRPr lang="de-AT"/>
          </a:p>
        </p:txBody>
      </p:sp>
      <p:sp>
        <p:nvSpPr>
          <p:cNvPr id="23554" name="Titel 1"/>
          <p:cNvSpPr>
            <a:spLocks noGrp="1"/>
          </p:cNvSpPr>
          <p:nvPr>
            <p:ph type="title"/>
          </p:nvPr>
        </p:nvSpPr>
        <p:spPr/>
        <p:txBody>
          <a:bodyPr/>
          <a:lstStyle/>
          <a:p>
            <a:r>
              <a:rPr lang="en-GB" smtClean="0"/>
              <a:t>TPS commissioning – e.g. Monaco</a:t>
            </a:r>
            <a:endParaRPr lang="de-AT" smtClean="0"/>
          </a:p>
        </p:txBody>
      </p:sp>
      <p:pic>
        <p:nvPicPr>
          <p:cNvPr id="23555" name="Picture 2"/>
          <p:cNvPicPr>
            <a:picLocks noChangeAspect="1" noChangeArrowheads="1"/>
          </p:cNvPicPr>
          <p:nvPr/>
        </p:nvPicPr>
        <p:blipFill>
          <a:blip r:embed="rId2" cstate="print"/>
          <a:srcRect/>
          <a:stretch>
            <a:fillRect/>
          </a:stretch>
        </p:blipFill>
        <p:spPr bwMode="auto">
          <a:xfrm>
            <a:off x="276225" y="1104900"/>
            <a:ext cx="8582025" cy="5349875"/>
          </a:xfrm>
          <a:prstGeom prst="rect">
            <a:avLst/>
          </a:prstGeom>
          <a:noFill/>
          <a:ln w="12700">
            <a:noFill/>
            <a:miter lim="800000"/>
            <a:headEnd/>
            <a:tailEnd/>
          </a:ln>
        </p:spPr>
      </p:pic>
      <p:sp>
        <p:nvSpPr>
          <p:cNvPr id="23556" name="Rechteck 5"/>
          <p:cNvSpPr>
            <a:spLocks noChangeArrowheads="1"/>
          </p:cNvSpPr>
          <p:nvPr/>
        </p:nvSpPr>
        <p:spPr bwMode="auto">
          <a:xfrm>
            <a:off x="8331200" y="6202363"/>
            <a:ext cx="442913" cy="249237"/>
          </a:xfrm>
          <a:prstGeom prst="rect">
            <a:avLst/>
          </a:prstGeom>
          <a:solidFill>
            <a:schemeClr val="bg1"/>
          </a:solidFill>
          <a:ln w="12700" algn="ctr">
            <a:solidFill>
              <a:schemeClr val="bg1"/>
            </a:solidFill>
            <a:round/>
            <a:headEnd/>
            <a:tailEnd/>
          </a:ln>
        </p:spPr>
        <p:txBody>
          <a:bodyPr wrap="none" anchor="ctr"/>
          <a:lstStyle/>
          <a:p>
            <a:endParaRPr lang="de-DE">
              <a:solidFill>
                <a:srgbClr val="0C529D"/>
              </a:solidFill>
            </a:endParaRPr>
          </a:p>
        </p:txBody>
      </p:sp>
      <p:sp>
        <p:nvSpPr>
          <p:cNvPr id="23557" name="Text Box 30"/>
          <p:cNvSpPr txBox="1">
            <a:spLocks noChangeArrowheads="1"/>
          </p:cNvSpPr>
          <p:nvPr/>
        </p:nvSpPr>
        <p:spPr bwMode="auto">
          <a:xfrm>
            <a:off x="6345238" y="5140325"/>
            <a:ext cx="2673350" cy="276225"/>
          </a:xfrm>
          <a:prstGeom prst="rect">
            <a:avLst/>
          </a:prstGeom>
          <a:noFill/>
          <a:ln w="9525">
            <a:noFill/>
            <a:miter lim="800000"/>
            <a:headEnd/>
            <a:tailEnd/>
          </a:ln>
        </p:spPr>
        <p:txBody>
          <a:bodyPr>
            <a:spAutoFit/>
          </a:bodyPr>
          <a:lstStyle/>
          <a:p>
            <a:pPr algn="r">
              <a:spcBef>
                <a:spcPct val="50000"/>
              </a:spcBef>
            </a:pPr>
            <a:r>
              <a:rPr lang="en-GB" i="1">
                <a:solidFill>
                  <a:srgbClr val="0C529D"/>
                </a:solidFill>
                <a:latin typeface="Calibri" pitchFamily="34" charset="0"/>
              </a:rPr>
              <a:t>Kragl  et al R&amp;O 100 (2011)</a:t>
            </a:r>
            <a:endParaRPr lang="de-AT" i="1">
              <a:solidFill>
                <a:srgbClr val="0C529D"/>
              </a:solidFill>
              <a:latin typeface="Calibri" pitchFamily="34" charset="0"/>
            </a:endParaRPr>
          </a:p>
        </p:txBody>
      </p:sp>
    </p:spTree>
    <p:extLst>
      <p:ext uri="{BB962C8B-B14F-4D97-AF65-F5344CB8AC3E}">
        <p14:creationId xmlns:p14="http://schemas.microsoft.com/office/powerpoint/2010/main" val="322742374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liennummernplatzhalter 3"/>
          <p:cNvSpPr>
            <a:spLocks noGrp="1"/>
          </p:cNvSpPr>
          <p:nvPr>
            <p:ph type="sldNum" sz="quarter" idx="10"/>
          </p:nvPr>
        </p:nvSpPr>
        <p:spPr/>
        <p:txBody>
          <a:bodyPr/>
          <a:lstStyle/>
          <a:p>
            <a:pPr>
              <a:defRPr/>
            </a:pPr>
            <a:fld id="{26BB7CC7-21DC-415F-9EB0-EEA059CC61FF}" type="slidenum">
              <a:rPr lang="de-AT"/>
              <a:pPr>
                <a:defRPr/>
              </a:pPr>
              <a:t>39</a:t>
            </a:fld>
            <a:endParaRPr lang="de-AT"/>
          </a:p>
        </p:txBody>
      </p:sp>
      <p:sp>
        <p:nvSpPr>
          <p:cNvPr id="24580" name="Titel 1"/>
          <p:cNvSpPr>
            <a:spLocks noGrp="1"/>
          </p:cNvSpPr>
          <p:nvPr>
            <p:ph type="title" idx="4294967295"/>
          </p:nvPr>
        </p:nvSpPr>
        <p:spPr/>
        <p:txBody>
          <a:bodyPr/>
          <a:lstStyle/>
          <a:p>
            <a:r>
              <a:rPr lang="en-US" dirty="0" smtClean="0"/>
              <a:t>Some more commissioning data . . .</a:t>
            </a:r>
          </a:p>
        </p:txBody>
      </p:sp>
      <p:sp>
        <p:nvSpPr>
          <p:cNvPr id="4" name="Foliennummernplatzhalter 3"/>
          <p:cNvSpPr txBox="1">
            <a:spLocks noGrp="1"/>
          </p:cNvSpPr>
          <p:nvPr/>
        </p:nvSpPr>
        <p:spPr>
          <a:xfrm>
            <a:off x="8501063" y="6500813"/>
            <a:ext cx="561975" cy="357187"/>
          </a:xfrm>
          <a:prstGeom prst="rect">
            <a:avLst/>
          </a:prstGeom>
          <a:noFill/>
        </p:spPr>
        <p:txBody>
          <a:bodyPr anchor="ctr"/>
          <a:lstStyle/>
          <a:p>
            <a:pPr algn="r">
              <a:defRPr/>
            </a:pPr>
            <a:fld id="{F8941EBA-A066-4B6F-ADF5-C2E1E15F90A2}" type="slidenum">
              <a:rPr lang="de-AT">
                <a:solidFill>
                  <a:schemeClr val="tx1">
                    <a:tint val="75000"/>
                  </a:schemeClr>
                </a:solidFill>
                <a:latin typeface="+mj-lt"/>
              </a:rPr>
              <a:pPr algn="r">
                <a:defRPr/>
              </a:pPr>
              <a:t>39</a:t>
            </a:fld>
            <a:endParaRPr lang="de-AT">
              <a:solidFill>
                <a:schemeClr val="tx1">
                  <a:tint val="75000"/>
                </a:schemeClr>
              </a:solidFill>
              <a:latin typeface="+mj-lt"/>
            </a:endParaRPr>
          </a:p>
        </p:txBody>
      </p:sp>
      <p:pic>
        <p:nvPicPr>
          <p:cNvPr id="24582" name="Picture 5" descr="F:\ESTRO 31\Georg\HTCommissioning.png"/>
          <p:cNvPicPr>
            <a:picLocks noChangeAspect="1" noChangeArrowheads="1"/>
          </p:cNvPicPr>
          <p:nvPr/>
        </p:nvPicPr>
        <p:blipFill>
          <a:blip r:embed="rId2" cstate="print"/>
          <a:srcRect/>
          <a:stretch>
            <a:fillRect/>
          </a:stretch>
        </p:blipFill>
        <p:spPr bwMode="auto">
          <a:xfrm>
            <a:off x="2876550" y="1631950"/>
            <a:ext cx="3197225" cy="4537075"/>
          </a:xfrm>
          <a:prstGeom prst="rect">
            <a:avLst/>
          </a:prstGeom>
          <a:noFill/>
          <a:ln w="9525">
            <a:noFill/>
            <a:miter lim="800000"/>
            <a:headEnd/>
            <a:tailEnd/>
          </a:ln>
        </p:spPr>
      </p:pic>
      <p:pic>
        <p:nvPicPr>
          <p:cNvPr id="24583" name="Picture 6" descr="F:\ESTRO 31\Georg\CYBCommissioning.png"/>
          <p:cNvPicPr>
            <a:picLocks noChangeAspect="1" noChangeArrowheads="1"/>
          </p:cNvPicPr>
          <p:nvPr/>
        </p:nvPicPr>
        <p:blipFill>
          <a:blip r:embed="rId3" cstate="print"/>
          <a:srcRect/>
          <a:stretch>
            <a:fillRect/>
          </a:stretch>
        </p:blipFill>
        <p:spPr bwMode="auto">
          <a:xfrm>
            <a:off x="5857875" y="1785938"/>
            <a:ext cx="3025775" cy="2066925"/>
          </a:xfrm>
          <a:prstGeom prst="rect">
            <a:avLst/>
          </a:prstGeom>
          <a:noFill/>
          <a:ln w="9525">
            <a:noFill/>
            <a:miter lim="800000"/>
            <a:headEnd/>
            <a:tailEnd/>
          </a:ln>
        </p:spPr>
      </p:pic>
      <p:pic>
        <p:nvPicPr>
          <p:cNvPr id="24584" name="Picture 7" descr="F:\ESTRO 31\Georg\CYBCommissioning1.png"/>
          <p:cNvPicPr>
            <a:picLocks noChangeAspect="1" noChangeArrowheads="1"/>
          </p:cNvPicPr>
          <p:nvPr/>
        </p:nvPicPr>
        <p:blipFill>
          <a:blip r:embed="rId4" cstate="print"/>
          <a:srcRect/>
          <a:stretch>
            <a:fillRect/>
          </a:stretch>
        </p:blipFill>
        <p:spPr bwMode="auto">
          <a:xfrm>
            <a:off x="5870575" y="4197350"/>
            <a:ext cx="3013075" cy="2068513"/>
          </a:xfrm>
          <a:prstGeom prst="rect">
            <a:avLst/>
          </a:prstGeom>
          <a:noFill/>
          <a:ln w="9525">
            <a:noFill/>
            <a:miter lim="800000"/>
            <a:headEnd/>
            <a:tailEnd/>
          </a:ln>
        </p:spPr>
      </p:pic>
      <p:sp>
        <p:nvSpPr>
          <p:cNvPr id="24585" name="Text Box 30"/>
          <p:cNvSpPr txBox="1">
            <a:spLocks noChangeArrowheads="1"/>
          </p:cNvSpPr>
          <p:nvPr/>
        </p:nvSpPr>
        <p:spPr bwMode="auto">
          <a:xfrm>
            <a:off x="3341688" y="1150938"/>
            <a:ext cx="2427287" cy="646112"/>
          </a:xfrm>
          <a:prstGeom prst="rect">
            <a:avLst/>
          </a:prstGeom>
          <a:noFill/>
          <a:ln w="9525">
            <a:noFill/>
            <a:miter lim="800000"/>
            <a:headEnd/>
            <a:tailEnd/>
          </a:ln>
        </p:spPr>
        <p:txBody>
          <a:bodyPr>
            <a:spAutoFit/>
          </a:bodyPr>
          <a:lstStyle/>
          <a:p>
            <a:pPr algn="ctr">
              <a:spcBef>
                <a:spcPct val="50000"/>
              </a:spcBef>
            </a:pPr>
            <a:r>
              <a:rPr lang="en-GB" sz="1800" i="1">
                <a:latin typeface="Calibri" pitchFamily="34" charset="0"/>
              </a:rPr>
              <a:t>Tomotherapy MC study</a:t>
            </a:r>
          </a:p>
          <a:p>
            <a:pPr algn="ctr">
              <a:spcBef>
                <a:spcPct val="50000"/>
              </a:spcBef>
            </a:pPr>
            <a:r>
              <a:rPr lang="en-GB" i="1">
                <a:solidFill>
                  <a:srgbClr val="0C529D"/>
                </a:solidFill>
                <a:latin typeface="Calibri" pitchFamily="34" charset="0"/>
              </a:rPr>
              <a:t>Jeraj  et al (2004)</a:t>
            </a:r>
          </a:p>
        </p:txBody>
      </p:sp>
      <p:sp>
        <p:nvSpPr>
          <p:cNvPr id="24586" name="Text Box 30"/>
          <p:cNvSpPr txBox="1">
            <a:spLocks noChangeArrowheads="1"/>
          </p:cNvSpPr>
          <p:nvPr/>
        </p:nvSpPr>
        <p:spPr bwMode="auto">
          <a:xfrm>
            <a:off x="6138863" y="1150938"/>
            <a:ext cx="2744787" cy="646112"/>
          </a:xfrm>
          <a:prstGeom prst="rect">
            <a:avLst/>
          </a:prstGeom>
          <a:noFill/>
          <a:ln w="9525">
            <a:noFill/>
            <a:miter lim="800000"/>
            <a:headEnd/>
            <a:tailEnd/>
          </a:ln>
        </p:spPr>
        <p:txBody>
          <a:bodyPr>
            <a:spAutoFit/>
          </a:bodyPr>
          <a:lstStyle/>
          <a:p>
            <a:pPr algn="ctr">
              <a:spcBef>
                <a:spcPct val="50000"/>
              </a:spcBef>
            </a:pPr>
            <a:r>
              <a:rPr lang="en-GB" sz="1800" i="1">
                <a:latin typeface="Calibri" pitchFamily="34" charset="0"/>
              </a:rPr>
              <a:t>Cyberknife MC study</a:t>
            </a:r>
          </a:p>
          <a:p>
            <a:pPr algn="ctr">
              <a:spcBef>
                <a:spcPct val="50000"/>
              </a:spcBef>
            </a:pPr>
            <a:r>
              <a:rPr lang="en-GB" i="1">
                <a:solidFill>
                  <a:srgbClr val="0C529D"/>
                </a:solidFill>
                <a:latin typeface="Calibri" pitchFamily="34" charset="0"/>
              </a:rPr>
              <a:t>Araki  et al (2006)</a:t>
            </a:r>
          </a:p>
        </p:txBody>
      </p:sp>
      <p:sp>
        <p:nvSpPr>
          <p:cNvPr id="24587" name="Text Box 30"/>
          <p:cNvSpPr txBox="1">
            <a:spLocks noChangeArrowheads="1"/>
          </p:cNvSpPr>
          <p:nvPr/>
        </p:nvSpPr>
        <p:spPr bwMode="auto">
          <a:xfrm>
            <a:off x="358774" y="1150938"/>
            <a:ext cx="2577465" cy="646331"/>
          </a:xfrm>
          <a:prstGeom prst="rect">
            <a:avLst/>
          </a:prstGeom>
          <a:noFill/>
          <a:ln w="9525">
            <a:noFill/>
            <a:miter lim="800000"/>
            <a:headEnd/>
            <a:tailEnd/>
          </a:ln>
        </p:spPr>
        <p:txBody>
          <a:bodyPr wrap="square">
            <a:spAutoFit/>
          </a:bodyPr>
          <a:lstStyle/>
          <a:p>
            <a:pPr algn="ctr">
              <a:spcBef>
                <a:spcPct val="50000"/>
              </a:spcBef>
            </a:pPr>
            <a:r>
              <a:rPr lang="en-GB" sz="1800" i="1" dirty="0" err="1">
                <a:latin typeface="Calibri" pitchFamily="34" charset="0"/>
              </a:rPr>
              <a:t>TrueBeam</a:t>
            </a:r>
            <a:r>
              <a:rPr lang="en-GB" sz="1800" i="1" dirty="0">
                <a:latin typeface="Calibri" pitchFamily="34" charset="0"/>
              </a:rPr>
              <a:t> AAA</a:t>
            </a:r>
          </a:p>
          <a:p>
            <a:pPr algn="ctr">
              <a:spcBef>
                <a:spcPct val="50000"/>
              </a:spcBef>
            </a:pPr>
            <a:r>
              <a:rPr lang="en-GB" i="1" dirty="0" smtClean="0">
                <a:solidFill>
                  <a:srgbClr val="0C529D"/>
                </a:solidFill>
                <a:latin typeface="Calibri" pitchFamily="34" charset="0"/>
              </a:rPr>
              <a:t>Chang et al (2013)</a:t>
            </a:r>
            <a:endParaRPr lang="en-GB" i="1" dirty="0">
              <a:solidFill>
                <a:srgbClr val="0C529D"/>
              </a:solidFill>
              <a:latin typeface="Calibri" pitchFamily="34" charset="0"/>
            </a:endParaRPr>
          </a:p>
        </p:txBody>
      </p:sp>
      <p:pic>
        <p:nvPicPr>
          <p:cNvPr id="26625" name="Picture 1" descr="F:\Georgteaching\Australia 2013\ChangPDD.png"/>
          <p:cNvPicPr>
            <a:picLocks noChangeAspect="1" noChangeArrowheads="1"/>
          </p:cNvPicPr>
          <p:nvPr/>
        </p:nvPicPr>
        <p:blipFill>
          <a:blip r:embed="rId5"/>
          <a:srcRect t="23264" r="28256"/>
          <a:stretch>
            <a:fillRect/>
          </a:stretch>
        </p:blipFill>
        <p:spPr bwMode="auto">
          <a:xfrm>
            <a:off x="226394" y="1849121"/>
            <a:ext cx="2792694" cy="1886610"/>
          </a:xfrm>
          <a:prstGeom prst="rect">
            <a:avLst/>
          </a:prstGeom>
          <a:noFill/>
        </p:spPr>
      </p:pic>
      <p:pic>
        <p:nvPicPr>
          <p:cNvPr id="26626" name="Picture 2" descr="F:\Georgteaching\Australia 2013\ChangProfile.png"/>
          <p:cNvPicPr>
            <a:picLocks noChangeAspect="1" noChangeArrowheads="1"/>
          </p:cNvPicPr>
          <p:nvPr/>
        </p:nvPicPr>
        <p:blipFill>
          <a:blip r:embed="rId6"/>
          <a:srcRect t="21638" r="27830"/>
          <a:stretch>
            <a:fillRect/>
          </a:stretch>
        </p:blipFill>
        <p:spPr bwMode="auto">
          <a:xfrm>
            <a:off x="170498" y="4145784"/>
            <a:ext cx="2965669" cy="1988635"/>
          </a:xfrm>
          <a:prstGeom prst="rect">
            <a:avLst/>
          </a:prstGeom>
          <a:noFill/>
        </p:spPr>
      </p:pic>
    </p:spTree>
    <p:extLst>
      <p:ext uri="{BB962C8B-B14F-4D97-AF65-F5344CB8AC3E}">
        <p14:creationId xmlns:p14="http://schemas.microsoft.com/office/powerpoint/2010/main" val="63681587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liennummernplatzhalter 3"/>
          <p:cNvSpPr>
            <a:spLocks noGrp="1"/>
          </p:cNvSpPr>
          <p:nvPr>
            <p:ph type="sldNum" sz="quarter" idx="10"/>
          </p:nvPr>
        </p:nvSpPr>
        <p:spPr/>
        <p:txBody>
          <a:bodyPr/>
          <a:lstStyle/>
          <a:p>
            <a:pPr>
              <a:defRPr/>
            </a:pPr>
            <a:fld id="{B8107ABF-E355-4D6B-AA69-E5FCEA276FD0}" type="slidenum">
              <a:rPr lang="de-AT"/>
              <a:pPr>
                <a:defRPr/>
              </a:pPr>
              <a:t>4</a:t>
            </a:fld>
            <a:endParaRPr lang="de-AT"/>
          </a:p>
        </p:txBody>
      </p:sp>
      <p:sp>
        <p:nvSpPr>
          <p:cNvPr id="13314" name="Rectangle 14"/>
          <p:cNvSpPr>
            <a:spLocks noGrp="1" noChangeArrowheads="1"/>
          </p:cNvSpPr>
          <p:nvPr>
            <p:ph type="title"/>
          </p:nvPr>
        </p:nvSpPr>
        <p:spPr/>
        <p:txBody>
          <a:bodyPr/>
          <a:lstStyle/>
          <a:p>
            <a:r>
              <a:rPr lang="en-US" smtClean="0"/>
              <a:t>Why using flattening filters?</a:t>
            </a:r>
            <a:endParaRPr lang="de-DE" smtClean="0"/>
          </a:p>
        </p:txBody>
      </p:sp>
      <p:sp>
        <p:nvSpPr>
          <p:cNvPr id="13315" name="Rectangle 15"/>
          <p:cNvSpPr>
            <a:spLocks noGrp="1" noChangeArrowheads="1"/>
          </p:cNvSpPr>
          <p:nvPr>
            <p:ph idx="1"/>
          </p:nvPr>
        </p:nvSpPr>
        <p:spPr>
          <a:xfrm>
            <a:off x="217488" y="1303338"/>
            <a:ext cx="8732837" cy="2044700"/>
          </a:xfrm>
        </p:spPr>
        <p:txBody>
          <a:bodyPr/>
          <a:lstStyle/>
          <a:p>
            <a:r>
              <a:rPr lang="en-US" dirty="0" smtClean="0"/>
              <a:t>Photon dose distribution produced by a target is strongly </a:t>
            </a:r>
            <a:br>
              <a:rPr lang="en-US" dirty="0" smtClean="0"/>
            </a:br>
            <a:r>
              <a:rPr lang="en-US" dirty="0" smtClean="0"/>
              <a:t>forward peaked </a:t>
            </a:r>
          </a:p>
          <a:p>
            <a:r>
              <a:rPr lang="en-US" dirty="0" smtClean="0"/>
              <a:t>Clinically “useful” dose profiles are traditionally produced by flattening the raw beam with a so called flattening filter</a:t>
            </a:r>
          </a:p>
        </p:txBody>
      </p:sp>
      <p:pic>
        <p:nvPicPr>
          <p:cNvPr id="13316" name="Picture 25" descr="isodoses_water"/>
          <p:cNvPicPr>
            <a:picLocks noChangeAspect="1" noChangeArrowheads="1"/>
          </p:cNvPicPr>
          <p:nvPr/>
        </p:nvPicPr>
        <p:blipFill>
          <a:blip r:embed="rId2" cstate="print"/>
          <a:srcRect b="23065"/>
          <a:stretch>
            <a:fillRect/>
          </a:stretch>
        </p:blipFill>
        <p:spPr bwMode="auto">
          <a:xfrm>
            <a:off x="5630863" y="3303588"/>
            <a:ext cx="3313112" cy="2774950"/>
          </a:xfrm>
          <a:prstGeom prst="rect">
            <a:avLst/>
          </a:prstGeom>
          <a:noFill/>
          <a:ln w="28575" algn="ctr">
            <a:noFill/>
            <a:miter lim="800000"/>
            <a:headEnd/>
            <a:tailEnd/>
          </a:ln>
        </p:spPr>
      </p:pic>
      <p:sp>
        <p:nvSpPr>
          <p:cNvPr id="13317" name="Rectangle 32"/>
          <p:cNvSpPr>
            <a:spLocks noChangeArrowheads="1"/>
          </p:cNvSpPr>
          <p:nvPr/>
        </p:nvSpPr>
        <p:spPr bwMode="auto">
          <a:xfrm>
            <a:off x="285750" y="3471863"/>
            <a:ext cx="5153025" cy="306387"/>
          </a:xfrm>
          <a:prstGeom prst="rect">
            <a:avLst/>
          </a:prstGeom>
          <a:noFill/>
          <a:ln w="12700">
            <a:noFill/>
            <a:miter lim="800000"/>
            <a:headEnd/>
            <a:tailEnd/>
          </a:ln>
        </p:spPr>
        <p:txBody>
          <a:bodyPr>
            <a:spAutoFit/>
          </a:bodyPr>
          <a:lstStyle/>
          <a:p>
            <a:endParaRPr lang="de-DE" i="1">
              <a:solidFill>
                <a:schemeClr val="bg1"/>
              </a:solidFill>
              <a:latin typeface="Calibri" pitchFamily="34" charset="0"/>
            </a:endParaRPr>
          </a:p>
        </p:txBody>
      </p:sp>
      <p:pic>
        <p:nvPicPr>
          <p:cNvPr id="13318" name="Picture 33"/>
          <p:cNvPicPr>
            <a:picLocks noChangeAspect="1" noChangeArrowheads="1"/>
          </p:cNvPicPr>
          <p:nvPr/>
        </p:nvPicPr>
        <p:blipFill>
          <a:blip r:embed="rId3" cstate="print"/>
          <a:srcRect/>
          <a:stretch>
            <a:fillRect/>
          </a:stretch>
        </p:blipFill>
        <p:spPr bwMode="auto">
          <a:xfrm>
            <a:off x="312738" y="3622675"/>
            <a:ext cx="4922837" cy="1700213"/>
          </a:xfrm>
          <a:prstGeom prst="rect">
            <a:avLst/>
          </a:prstGeom>
          <a:noFill/>
          <a:ln w="12700">
            <a:noFill/>
            <a:miter lim="800000"/>
            <a:headEnd/>
            <a:tailEnd/>
          </a:ln>
        </p:spPr>
      </p:pic>
      <p:sp>
        <p:nvSpPr>
          <p:cNvPr id="13319" name="Rectangle 34"/>
          <p:cNvSpPr>
            <a:spLocks noChangeArrowheads="1"/>
          </p:cNvSpPr>
          <p:nvPr/>
        </p:nvSpPr>
        <p:spPr bwMode="auto">
          <a:xfrm>
            <a:off x="1219200" y="5418138"/>
            <a:ext cx="2716213" cy="307975"/>
          </a:xfrm>
          <a:prstGeom prst="rect">
            <a:avLst/>
          </a:prstGeom>
          <a:noFill/>
          <a:ln w="12700">
            <a:noFill/>
            <a:miter lim="800000"/>
            <a:headEnd/>
            <a:tailEnd/>
          </a:ln>
        </p:spPr>
        <p:txBody>
          <a:bodyPr>
            <a:spAutoFit/>
          </a:bodyPr>
          <a:lstStyle/>
          <a:p>
            <a:r>
              <a:rPr lang="en-GB" i="1">
                <a:solidFill>
                  <a:schemeClr val="bg1"/>
                </a:solidFill>
                <a:latin typeface="Calibri" pitchFamily="34" charset="0"/>
              </a:rPr>
              <a:t>Med Phys. 1991 (18) 519-521</a:t>
            </a:r>
            <a:endParaRPr lang="en-US" i="1">
              <a:solidFill>
                <a:schemeClr val="bg1"/>
              </a:solidFill>
              <a:latin typeface="Calibri" pitchFamily="34" charset="0"/>
            </a:endParaRPr>
          </a:p>
        </p:txBody>
      </p:sp>
      <p:sp>
        <p:nvSpPr>
          <p:cNvPr id="10" name="Trapezoid 9"/>
          <p:cNvSpPr/>
          <p:nvPr/>
        </p:nvSpPr>
        <p:spPr bwMode="auto">
          <a:xfrm rot="-60000">
            <a:off x="6456363" y="3552825"/>
            <a:ext cx="152400" cy="2446338"/>
          </a:xfrm>
          <a:prstGeom prst="trapezoid">
            <a:avLst/>
          </a:prstGeom>
          <a:solidFill>
            <a:srgbClr val="FF0000">
              <a:alpha val="37000"/>
            </a:srgbClr>
          </a:solidFill>
          <a:ln w="19050" cap="flat" cmpd="sng" algn="ctr">
            <a:solidFill>
              <a:srgbClr val="FF0000"/>
            </a:solidFill>
            <a:prstDash val="sysDash"/>
            <a:round/>
            <a:headEnd type="none" w="med" len="med"/>
            <a:tailEnd type="none" w="med" len="med"/>
          </a:ln>
          <a:effectLst/>
        </p:spPr>
        <p:txBody>
          <a:bodyPr wrap="none" anchor="ctr"/>
          <a:lstStyle/>
          <a:p>
            <a:pPr>
              <a:defRPr/>
            </a:pPr>
            <a:endParaRPr lang="de-AT"/>
          </a:p>
        </p:txBody>
      </p:sp>
      <p:cxnSp>
        <p:nvCxnSpPr>
          <p:cNvPr id="16" name="Gerade Verbindung 15"/>
          <p:cNvCxnSpPr/>
          <p:nvPr/>
        </p:nvCxnSpPr>
        <p:spPr bwMode="auto">
          <a:xfrm flipV="1">
            <a:off x="734096" y="5331853"/>
            <a:ext cx="3515932" cy="12879"/>
          </a:xfrm>
          <a:prstGeom prst="line">
            <a:avLst/>
          </a:prstGeom>
          <a:solidFill>
            <a:schemeClr val="accent1"/>
          </a:solidFill>
          <a:ln w="28575" cap="flat" cmpd="sng" algn="ctr">
            <a:solidFill>
              <a:srgbClr val="FF0000"/>
            </a:solidFill>
            <a:prstDash val="sysDash"/>
            <a:round/>
            <a:headEnd type="none" w="med" len="med"/>
            <a:tailEnd type="none" w="med" len="med"/>
          </a:ln>
          <a:effectLst/>
        </p:spPr>
      </p:cxnSp>
    </p:spTree>
  </p:cSld>
  <p:clrMapOvr>
    <a:masterClrMapping/>
  </p:clrMapOvr>
  <p:transition xmlns:p14="http://schemas.microsoft.com/office/powerpoint/2010/main" advClick="0"/>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8"/>
          <p:cNvSpPr>
            <a:spLocks noGrp="1" noChangeArrowheads="1"/>
          </p:cNvSpPr>
          <p:nvPr>
            <p:ph type="title"/>
          </p:nvPr>
        </p:nvSpPr>
        <p:spPr/>
        <p:txBody>
          <a:bodyPr/>
          <a:lstStyle/>
          <a:p>
            <a:r>
              <a:rPr lang="en-US" smtClean="0"/>
              <a:t>Beam calibration &amp; dose determination</a:t>
            </a:r>
          </a:p>
        </p:txBody>
      </p:sp>
      <p:sp>
        <p:nvSpPr>
          <p:cNvPr id="17" name="Inhaltsplatzhalter 16"/>
          <p:cNvSpPr>
            <a:spLocks noGrp="1"/>
          </p:cNvSpPr>
          <p:nvPr>
            <p:ph idx="1"/>
          </p:nvPr>
        </p:nvSpPr>
        <p:spPr>
          <a:xfrm>
            <a:off x="343307" y="1230535"/>
            <a:ext cx="6135315" cy="2777261"/>
          </a:xfrm>
        </p:spPr>
        <p:txBody>
          <a:bodyPr/>
          <a:lstStyle/>
          <a:p>
            <a:r>
              <a:rPr lang="en-US" sz="2200" dirty="0" smtClean="0"/>
              <a:t>Absolute dose measurements in solid water phantom following TRS 398 but with 0.5% </a:t>
            </a:r>
            <a:br>
              <a:rPr lang="en-US" sz="2200" dirty="0" smtClean="0"/>
            </a:br>
            <a:r>
              <a:rPr lang="en-US" sz="2200" dirty="0" smtClean="0"/>
              <a:t>k</a:t>
            </a:r>
            <a:r>
              <a:rPr lang="en-US" sz="2200" baseline="-25000" dirty="0" smtClean="0"/>
              <a:t>Q,Q0</a:t>
            </a:r>
            <a:r>
              <a:rPr lang="en-US" sz="2200" dirty="0" smtClean="0"/>
              <a:t> correction for FFF beams</a:t>
            </a:r>
          </a:p>
          <a:p>
            <a:endParaRPr lang="en-US" sz="1000" dirty="0"/>
          </a:p>
          <a:p>
            <a:r>
              <a:rPr lang="en-US" sz="2200" dirty="0" smtClean="0"/>
              <a:t>Setup for small field Dosimetry with </a:t>
            </a:r>
            <a:br>
              <a:rPr lang="en-US" sz="2200" dirty="0" smtClean="0"/>
            </a:br>
            <a:r>
              <a:rPr lang="en-US" sz="2200" dirty="0" smtClean="0"/>
              <a:t>SSD 95cmand d = 5cm, however for 10x10cm² </a:t>
            </a:r>
            <a:br>
              <a:rPr lang="en-US" sz="2200" dirty="0" smtClean="0"/>
            </a:br>
            <a:r>
              <a:rPr lang="en-US" sz="2200" dirty="0" smtClean="0"/>
              <a:t>reference FS (</a:t>
            </a:r>
            <a:r>
              <a:rPr lang="en-US" sz="2200" dirty="0" err="1" smtClean="0"/>
              <a:t>BrainLab</a:t>
            </a:r>
            <a:r>
              <a:rPr lang="en-US" sz="2200" dirty="0" smtClean="0"/>
              <a:t> </a:t>
            </a:r>
            <a:r>
              <a:rPr lang="en-US" sz="2200" dirty="0"/>
              <a:t>m3), </a:t>
            </a:r>
          </a:p>
        </p:txBody>
      </p:sp>
      <p:sp>
        <p:nvSpPr>
          <p:cNvPr id="13" name="Foliennummernplatzhalter 3"/>
          <p:cNvSpPr>
            <a:spLocks noGrp="1"/>
          </p:cNvSpPr>
          <p:nvPr>
            <p:ph type="sldNum" sz="quarter" idx="4294967295"/>
          </p:nvPr>
        </p:nvSpPr>
        <p:spPr>
          <a:xfrm>
            <a:off x="8501090" y="6500834"/>
            <a:ext cx="561996" cy="357166"/>
          </a:xfrm>
          <a:prstGeom prst="rect">
            <a:avLst/>
          </a:prstGeom>
        </p:spPr>
        <p:txBody>
          <a:bodyPr/>
          <a:lstStyle/>
          <a:p>
            <a:pPr>
              <a:defRPr/>
            </a:pPr>
            <a:fld id="{EBFB0E1B-783F-4AB4-95C8-E3339B138C94}" type="slidenum">
              <a:rPr lang="de-AT"/>
              <a:pPr>
                <a:defRPr/>
              </a:pPr>
              <a:t>40</a:t>
            </a:fld>
            <a:endParaRPr lang="de-AT"/>
          </a:p>
        </p:txBody>
      </p:sp>
      <p:graphicFrame>
        <p:nvGraphicFramePr>
          <p:cNvPr id="15" name="Tabelle 14"/>
          <p:cNvGraphicFramePr>
            <a:graphicFrameLocks noGrp="1"/>
          </p:cNvGraphicFramePr>
          <p:nvPr>
            <p:extLst>
              <p:ext uri="{D42A27DB-BD31-4B8C-83A1-F6EECF244321}">
                <p14:modId xmlns:p14="http://schemas.microsoft.com/office/powerpoint/2010/main" val="4255226343"/>
              </p:ext>
            </p:extLst>
          </p:nvPr>
        </p:nvGraphicFramePr>
        <p:xfrm>
          <a:off x="1756721" y="4599696"/>
          <a:ext cx="5642717" cy="1483360"/>
        </p:xfrm>
        <a:graphic>
          <a:graphicData uri="http://schemas.openxmlformats.org/drawingml/2006/table">
            <a:tbl>
              <a:tblPr firstRow="1" bandRow="1">
                <a:tableStyleId>{5C22544A-7EE6-4342-B048-85BDC9FD1C3A}</a:tableStyleId>
              </a:tblPr>
              <a:tblGrid>
                <a:gridCol w="2358670"/>
                <a:gridCol w="1706272"/>
                <a:gridCol w="1577775"/>
              </a:tblGrid>
              <a:tr h="370840">
                <a:tc>
                  <a:txBody>
                    <a:bodyPr/>
                    <a:lstStyle/>
                    <a:p>
                      <a:r>
                        <a:rPr lang="en-US" sz="1800" baseline="0" noProof="0" dirty="0" smtClean="0"/>
                        <a:t> </a:t>
                      </a:r>
                      <a:endParaRPr lang="en-US" sz="1800" noProof="0" dirty="0"/>
                    </a:p>
                  </a:txBody>
                  <a:tcPr>
                    <a:solidFill>
                      <a:schemeClr val="accent2"/>
                    </a:solidFill>
                  </a:tcPr>
                </a:tc>
                <a:tc>
                  <a:txBody>
                    <a:bodyPr/>
                    <a:lstStyle/>
                    <a:p>
                      <a:pPr algn="ctr"/>
                      <a:r>
                        <a:rPr lang="en-US" sz="1800" noProof="0" dirty="0" smtClean="0"/>
                        <a:t>6MV FFF</a:t>
                      </a:r>
                      <a:endParaRPr lang="en-US" sz="1800" noProof="0" dirty="0"/>
                    </a:p>
                  </a:txBody>
                  <a:tcPr>
                    <a:solidFill>
                      <a:schemeClr val="accent2"/>
                    </a:solidFill>
                  </a:tcPr>
                </a:tc>
                <a:tc>
                  <a:txBody>
                    <a:bodyPr/>
                    <a:lstStyle/>
                    <a:p>
                      <a:pPr algn="ctr"/>
                      <a:r>
                        <a:rPr lang="en-US" sz="1800" noProof="0" dirty="0" smtClean="0"/>
                        <a:t>10 MV FFF</a:t>
                      </a:r>
                      <a:endParaRPr lang="en-US" sz="1800" noProof="0" dirty="0"/>
                    </a:p>
                  </a:txBody>
                  <a:tcPr>
                    <a:solidFill>
                      <a:schemeClr val="accent2"/>
                    </a:solidFill>
                  </a:tcPr>
                </a:tc>
              </a:tr>
              <a:tr h="370840">
                <a:tc>
                  <a:txBody>
                    <a:bodyPr/>
                    <a:lstStyle/>
                    <a:p>
                      <a:r>
                        <a:rPr lang="en-US" sz="1800" b="0" noProof="0" dirty="0" smtClean="0"/>
                        <a:t>Farmer Chamber (</a:t>
                      </a:r>
                      <a:r>
                        <a:rPr lang="en-US" sz="1800" b="0" noProof="0" dirty="0" err="1" smtClean="0"/>
                        <a:t>Gy</a:t>
                      </a:r>
                      <a:r>
                        <a:rPr lang="en-US" sz="1800" b="0" noProof="0" dirty="0" smtClean="0"/>
                        <a:t>)</a:t>
                      </a:r>
                      <a:endParaRPr lang="en-US" sz="1800" b="0" noProof="0" dirty="0"/>
                    </a:p>
                  </a:txBody>
                  <a:tcPr>
                    <a:solidFill>
                      <a:schemeClr val="accent6">
                        <a:lumMod val="20000"/>
                        <a:lumOff val="80000"/>
                      </a:schemeClr>
                    </a:solidFill>
                  </a:tcPr>
                </a:tc>
                <a:tc>
                  <a:txBody>
                    <a:bodyPr/>
                    <a:lstStyle/>
                    <a:p>
                      <a:pPr algn="ctr"/>
                      <a:r>
                        <a:rPr lang="en-US" sz="1800" b="0" noProof="0" dirty="0" smtClean="0"/>
                        <a:t>16.42</a:t>
                      </a:r>
                      <a:endParaRPr lang="en-US" sz="1800" b="0" noProof="0" dirty="0"/>
                    </a:p>
                  </a:txBody>
                  <a:tcPr>
                    <a:solidFill>
                      <a:srgbClr val="DDDDDD"/>
                    </a:solidFill>
                  </a:tcPr>
                </a:tc>
                <a:tc>
                  <a:txBody>
                    <a:bodyPr/>
                    <a:lstStyle/>
                    <a:p>
                      <a:pPr algn="ctr"/>
                      <a:r>
                        <a:rPr lang="en-US" sz="1800" b="0" noProof="0" dirty="0" smtClean="0"/>
                        <a:t>17.46</a:t>
                      </a:r>
                      <a:endParaRPr lang="en-US" sz="1800" b="0" noProof="0" dirty="0"/>
                    </a:p>
                  </a:txBody>
                  <a:tcPr>
                    <a:solidFill>
                      <a:srgbClr val="DDDDDD"/>
                    </a:solidFill>
                  </a:tcPr>
                </a:tc>
              </a:tr>
              <a:tr h="370840">
                <a:tc>
                  <a:txBody>
                    <a:bodyPr/>
                    <a:lstStyle/>
                    <a:p>
                      <a:r>
                        <a:rPr lang="en-US" sz="1800" b="0" noProof="0" dirty="0" err="1" smtClean="0"/>
                        <a:t>Alanine</a:t>
                      </a:r>
                      <a:r>
                        <a:rPr lang="en-US" sz="1800" b="0" noProof="0" dirty="0" smtClean="0"/>
                        <a:t> (</a:t>
                      </a:r>
                      <a:r>
                        <a:rPr lang="en-US" sz="1800" b="0" noProof="0" dirty="0" err="1" smtClean="0"/>
                        <a:t>Gy</a:t>
                      </a:r>
                      <a:r>
                        <a:rPr lang="en-US" sz="1800" b="0" noProof="0" dirty="0" smtClean="0"/>
                        <a:t>)</a:t>
                      </a:r>
                      <a:endParaRPr lang="en-US" sz="1800" b="0" noProof="0" dirty="0"/>
                    </a:p>
                  </a:txBody>
                  <a:tcPr>
                    <a:solidFill>
                      <a:schemeClr val="accent6">
                        <a:lumMod val="20000"/>
                        <a:lumOff val="80000"/>
                      </a:schemeClr>
                    </a:solidFill>
                  </a:tcPr>
                </a:tc>
                <a:tc>
                  <a:txBody>
                    <a:bodyPr/>
                    <a:lstStyle/>
                    <a:p>
                      <a:pPr algn="ctr"/>
                      <a:r>
                        <a:rPr lang="en-US" sz="1800" b="0" noProof="0" dirty="0" smtClean="0"/>
                        <a:t>16.42</a:t>
                      </a:r>
                      <a:endParaRPr lang="en-US" sz="1800" b="0" noProof="0" dirty="0"/>
                    </a:p>
                  </a:txBody>
                  <a:tcPr>
                    <a:solidFill>
                      <a:srgbClr val="DDDDDD"/>
                    </a:solidFill>
                  </a:tcPr>
                </a:tc>
                <a:tc>
                  <a:txBody>
                    <a:bodyPr/>
                    <a:lstStyle/>
                    <a:p>
                      <a:pPr algn="ctr"/>
                      <a:r>
                        <a:rPr lang="en-US" sz="1800" b="0" noProof="0" dirty="0" smtClean="0"/>
                        <a:t>17.49</a:t>
                      </a:r>
                      <a:endParaRPr lang="en-US" sz="1800" b="0" noProof="0" dirty="0"/>
                    </a:p>
                  </a:txBody>
                  <a:tcPr>
                    <a:solidFill>
                      <a:srgbClr val="DDDDDD"/>
                    </a:solidFill>
                  </a:tcPr>
                </a:tc>
              </a:tr>
              <a:tr h="370840">
                <a:tc>
                  <a:txBody>
                    <a:bodyPr/>
                    <a:lstStyle/>
                    <a:p>
                      <a:r>
                        <a:rPr lang="en-US" sz="1800" b="1" noProof="0" dirty="0" smtClean="0"/>
                        <a:t>Difference (%)</a:t>
                      </a:r>
                      <a:endParaRPr lang="en-US" sz="1800" b="1" noProof="0" dirty="0"/>
                    </a:p>
                  </a:txBody>
                  <a:tcPr>
                    <a:solidFill>
                      <a:schemeClr val="accent6">
                        <a:lumMod val="20000"/>
                        <a:lumOff val="80000"/>
                      </a:schemeClr>
                    </a:solidFill>
                  </a:tcPr>
                </a:tc>
                <a:tc>
                  <a:txBody>
                    <a:bodyPr/>
                    <a:lstStyle/>
                    <a:p>
                      <a:pPr algn="ctr"/>
                      <a:r>
                        <a:rPr lang="en-US" sz="1800" b="1" noProof="0" dirty="0" smtClean="0"/>
                        <a:t>0.0</a:t>
                      </a:r>
                      <a:endParaRPr lang="en-US" sz="1800" b="1" noProof="0" dirty="0"/>
                    </a:p>
                  </a:txBody>
                  <a:tcPr>
                    <a:solidFill>
                      <a:srgbClr val="DDDDDD"/>
                    </a:solidFill>
                  </a:tcPr>
                </a:tc>
                <a:tc>
                  <a:txBody>
                    <a:bodyPr/>
                    <a:lstStyle/>
                    <a:p>
                      <a:pPr algn="ctr"/>
                      <a:r>
                        <a:rPr lang="en-US" sz="1800" b="1" noProof="0" dirty="0" smtClean="0"/>
                        <a:t>-0.2</a:t>
                      </a:r>
                      <a:endParaRPr lang="en-US" sz="1800" b="1" noProof="0" dirty="0"/>
                    </a:p>
                  </a:txBody>
                  <a:tcPr>
                    <a:solidFill>
                      <a:srgbClr val="DDDDDD"/>
                    </a:solidFill>
                  </a:tcPr>
                </a:tc>
              </a:tr>
            </a:tbl>
          </a:graphicData>
        </a:graphic>
      </p:graphicFrame>
      <p:pic>
        <p:nvPicPr>
          <p:cNvPr id="53249" name="Picture 1" descr="H:\setup\DSCN2348.JPG"/>
          <p:cNvPicPr>
            <a:picLocks noChangeAspect="1" noChangeArrowheads="1"/>
          </p:cNvPicPr>
          <p:nvPr/>
        </p:nvPicPr>
        <p:blipFill>
          <a:blip r:embed="rId2" cstate="print"/>
          <a:srcRect/>
          <a:stretch>
            <a:fillRect/>
          </a:stretch>
        </p:blipFill>
        <p:spPr bwMode="auto">
          <a:xfrm>
            <a:off x="6250198" y="1517515"/>
            <a:ext cx="2463505" cy="1848255"/>
          </a:xfrm>
          <a:prstGeom prst="rect">
            <a:avLst/>
          </a:prstGeom>
          <a:ln>
            <a:noFill/>
          </a:ln>
          <a:effectLst>
            <a:softEdge rad="112500"/>
          </a:effectLst>
        </p:spPr>
      </p:pic>
    </p:spTree>
    <p:extLst>
      <p:ext uri="{BB962C8B-B14F-4D97-AF65-F5344CB8AC3E}">
        <p14:creationId xmlns:p14="http://schemas.microsoft.com/office/powerpoint/2010/main" val="1500231775"/>
      </p:ext>
    </p:extLst>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liennummernplatzhalter 3"/>
          <p:cNvSpPr>
            <a:spLocks noGrp="1"/>
          </p:cNvSpPr>
          <p:nvPr>
            <p:ph type="sldNum" sz="quarter" idx="10"/>
          </p:nvPr>
        </p:nvSpPr>
        <p:spPr/>
        <p:txBody>
          <a:bodyPr/>
          <a:lstStyle/>
          <a:p>
            <a:pPr>
              <a:defRPr/>
            </a:pPr>
            <a:fld id="{B7163700-D823-4783-B126-96D8B364B16D}" type="slidenum">
              <a:rPr lang="en-US" smtClean="0"/>
              <a:pPr>
                <a:defRPr/>
              </a:pPr>
              <a:t>41</a:t>
            </a:fld>
            <a:endParaRPr lang="en-US"/>
          </a:p>
        </p:txBody>
      </p:sp>
      <p:sp>
        <p:nvSpPr>
          <p:cNvPr id="57346" name="Titel 10"/>
          <p:cNvSpPr>
            <a:spLocks noGrp="1"/>
          </p:cNvSpPr>
          <p:nvPr>
            <p:ph type="title"/>
          </p:nvPr>
        </p:nvSpPr>
        <p:spPr/>
        <p:txBody>
          <a:bodyPr/>
          <a:lstStyle/>
          <a:p>
            <a:r>
              <a:rPr lang="en-US" smtClean="0"/>
              <a:t>Treatment planning @ MUW - WIP</a:t>
            </a:r>
          </a:p>
        </p:txBody>
      </p:sp>
      <p:sp>
        <p:nvSpPr>
          <p:cNvPr id="57347" name="Inhaltsplatzhalter 2"/>
          <p:cNvSpPr>
            <a:spLocks noGrp="1"/>
          </p:cNvSpPr>
          <p:nvPr>
            <p:ph idx="1"/>
          </p:nvPr>
        </p:nvSpPr>
        <p:spPr>
          <a:xfrm>
            <a:off x="273277" y="1294851"/>
            <a:ext cx="8515123" cy="2664277"/>
          </a:xfrm>
        </p:spPr>
        <p:txBody>
          <a:bodyPr/>
          <a:lstStyle/>
          <a:p>
            <a:pPr eaLnBrk="1" hangingPunct="1">
              <a:lnSpc>
                <a:spcPct val="120000"/>
              </a:lnSpc>
              <a:spcBef>
                <a:spcPts val="400"/>
              </a:spcBef>
            </a:pPr>
            <a:r>
              <a:rPr lang="en-US" sz="2000" dirty="0" smtClean="0"/>
              <a:t>Comparison of Pareto optimal fronts of FF and FFF:</a:t>
            </a:r>
          </a:p>
          <a:p>
            <a:pPr lvl="1" eaLnBrk="1" hangingPunct="1">
              <a:lnSpc>
                <a:spcPct val="120000"/>
              </a:lnSpc>
              <a:spcBef>
                <a:spcPts val="400"/>
              </a:spcBef>
            </a:pPr>
            <a:r>
              <a:rPr lang="en-US" sz="2000" dirty="0" smtClean="0"/>
              <a:t>Pair wise comparison of FFF- plans to FF- plans (superior, inferior, comparable)</a:t>
            </a:r>
          </a:p>
          <a:p>
            <a:pPr lvl="1" eaLnBrk="1" hangingPunct="1">
              <a:lnSpc>
                <a:spcPct val="120000"/>
              </a:lnSpc>
              <a:spcBef>
                <a:spcPts val="400"/>
              </a:spcBef>
            </a:pPr>
            <a:r>
              <a:rPr lang="en-US" sz="2000" dirty="0" smtClean="0"/>
              <a:t>Statistical analysis not straight forward</a:t>
            </a:r>
          </a:p>
          <a:p>
            <a:pPr lvl="2" eaLnBrk="1" hangingPunct="1">
              <a:lnSpc>
                <a:spcPct val="120000"/>
              </a:lnSpc>
              <a:spcBef>
                <a:spcPts val="400"/>
              </a:spcBef>
            </a:pPr>
            <a:r>
              <a:rPr lang="en-US" sz="2000" dirty="0" smtClean="0"/>
              <a:t>Not normally distributed </a:t>
            </a:r>
            <a:r>
              <a:rPr lang="en-US" sz="2000" dirty="0" smtClean="0">
                <a:sym typeface="Wingdings" pitchFamily="2" charset="2"/>
              </a:rPr>
              <a:t> non parametric test</a:t>
            </a:r>
            <a:endParaRPr lang="en-US" sz="2000" dirty="0" smtClean="0"/>
          </a:p>
          <a:p>
            <a:pPr lvl="2" eaLnBrk="1" hangingPunct="1">
              <a:lnSpc>
                <a:spcPct val="120000"/>
              </a:lnSpc>
              <a:spcBef>
                <a:spcPts val="400"/>
              </a:spcBef>
            </a:pPr>
            <a:r>
              <a:rPr lang="en-US" sz="2000" dirty="0" smtClean="0"/>
              <a:t>No adequate measure for differences between POFs </a:t>
            </a:r>
            <a:r>
              <a:rPr lang="en-US" sz="2000" dirty="0" smtClean="0">
                <a:sym typeface="Wingdings" pitchFamily="2" charset="2"/>
              </a:rPr>
              <a:t> sign test</a:t>
            </a:r>
            <a:endParaRPr lang="en-US" sz="2000" dirty="0" smtClean="0"/>
          </a:p>
          <a:p>
            <a:pPr lvl="2" eaLnBrk="1" hangingPunct="1">
              <a:lnSpc>
                <a:spcPct val="120000"/>
              </a:lnSpc>
              <a:spcBef>
                <a:spcPts val="400"/>
              </a:spcBef>
            </a:pPr>
            <a:endParaRPr lang="en-US" sz="2000" dirty="0" smtClean="0"/>
          </a:p>
        </p:txBody>
      </p:sp>
      <p:sp>
        <p:nvSpPr>
          <p:cNvPr id="57351" name="Text Box 10"/>
          <p:cNvSpPr txBox="1">
            <a:spLocks noChangeArrowheads="1"/>
          </p:cNvSpPr>
          <p:nvPr/>
        </p:nvSpPr>
        <p:spPr bwMode="auto">
          <a:xfrm>
            <a:off x="6132513" y="5919788"/>
            <a:ext cx="2354262" cy="276999"/>
          </a:xfrm>
          <a:prstGeom prst="rect">
            <a:avLst/>
          </a:prstGeom>
          <a:noFill/>
          <a:ln w="12700">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i="1">
                <a:solidFill>
                  <a:schemeClr val="bg1"/>
                </a:solidFill>
              </a:rPr>
              <a:t>Stochastic risk volume</a:t>
            </a:r>
          </a:p>
        </p:txBody>
      </p:sp>
      <p:graphicFrame>
        <p:nvGraphicFramePr>
          <p:cNvPr id="13" name="Tabelle 12"/>
          <p:cNvGraphicFramePr>
            <a:graphicFrameLocks noGrp="1"/>
          </p:cNvGraphicFramePr>
          <p:nvPr>
            <p:extLst>
              <p:ext uri="{D42A27DB-BD31-4B8C-83A1-F6EECF244321}">
                <p14:modId xmlns:p14="http://schemas.microsoft.com/office/powerpoint/2010/main" val="979330630"/>
              </p:ext>
            </p:extLst>
          </p:nvPr>
        </p:nvGraphicFramePr>
        <p:xfrm>
          <a:off x="687700" y="4116487"/>
          <a:ext cx="7534787" cy="1347610"/>
        </p:xfrm>
        <a:graphic>
          <a:graphicData uri="http://schemas.openxmlformats.org/drawingml/2006/table">
            <a:tbl>
              <a:tblPr firstRow="1" bandRow="1">
                <a:tableStyleId>{21E4AEA4-8DFA-4A89-87EB-49C32662AFE0}</a:tableStyleId>
              </a:tblPr>
              <a:tblGrid>
                <a:gridCol w="824084"/>
                <a:gridCol w="1707674"/>
                <a:gridCol w="2030466"/>
                <a:gridCol w="1384882"/>
                <a:gridCol w="1587681"/>
              </a:tblGrid>
              <a:tr h="506292">
                <a:tc>
                  <a:txBody>
                    <a:bodyPr/>
                    <a:lstStyle/>
                    <a:p>
                      <a:pPr>
                        <a:lnSpc>
                          <a:spcPct val="100000"/>
                        </a:lnSpc>
                        <a:spcBef>
                          <a:spcPts val="300"/>
                        </a:spcBef>
                        <a:spcAft>
                          <a:spcPts val="300"/>
                        </a:spcAft>
                      </a:pPr>
                      <a:r>
                        <a:rPr lang="en-US" sz="1600" dirty="0"/>
                        <a:t> </a:t>
                      </a:r>
                      <a:r>
                        <a:rPr lang="en-US" sz="1600" dirty="0" smtClean="0"/>
                        <a:t>s/</a:t>
                      </a:r>
                      <a:r>
                        <a:rPr lang="en-US" sz="1600" dirty="0" err="1" smtClean="0"/>
                        <a:t>i/c</a:t>
                      </a:r>
                      <a:endParaRPr lang="de-DE" sz="1600" dirty="0">
                        <a:latin typeface="Calibri"/>
                        <a:ea typeface="Calibri"/>
                        <a:cs typeface="Times New Roman"/>
                      </a:endParaRPr>
                    </a:p>
                  </a:txBody>
                  <a:tcPr marL="44450" marR="44450" marT="0" marB="0" anchor="ctr" anchorCtr="1"/>
                </a:tc>
                <a:tc>
                  <a:txBody>
                    <a:bodyPr/>
                    <a:lstStyle/>
                    <a:p>
                      <a:pPr marL="0" marR="0" indent="0" algn="ctr" defTabSz="914400" rtl="0" eaLnBrk="1" fontAlgn="auto" latinLnBrk="0" hangingPunct="1">
                        <a:lnSpc>
                          <a:spcPct val="100000"/>
                        </a:lnSpc>
                        <a:spcBef>
                          <a:spcPts val="300"/>
                        </a:spcBef>
                        <a:spcAft>
                          <a:spcPts val="300"/>
                        </a:spcAft>
                        <a:buClrTx/>
                        <a:buSzTx/>
                        <a:buFontTx/>
                        <a:buNone/>
                        <a:tabLst/>
                        <a:defRPr/>
                      </a:pPr>
                      <a:r>
                        <a:rPr lang="en-US" sz="1600" dirty="0" smtClean="0"/>
                        <a:t>IMRT</a:t>
                      </a:r>
                      <a:r>
                        <a:rPr lang="en-US" sz="1600" baseline="-25000" dirty="0" smtClean="0"/>
                        <a:t>FF</a:t>
                      </a:r>
                      <a:r>
                        <a:rPr lang="en-US" sz="1600" baseline="0" dirty="0" smtClean="0"/>
                        <a:t> vs. </a:t>
                      </a:r>
                      <a:r>
                        <a:rPr lang="en-US" sz="1600" dirty="0" smtClean="0"/>
                        <a:t>IMRT</a:t>
                      </a:r>
                      <a:r>
                        <a:rPr lang="en-US" sz="1600" baseline="-25000" dirty="0" smtClean="0"/>
                        <a:t>FFF</a:t>
                      </a:r>
                      <a:endParaRPr lang="de-DE" sz="1600" dirty="0">
                        <a:latin typeface="Calibri"/>
                        <a:ea typeface="Calibri"/>
                        <a:cs typeface="Times New Roman"/>
                      </a:endParaRPr>
                    </a:p>
                  </a:txBody>
                  <a:tcPr marL="44450" marR="44450" marT="0" marB="0" anchor="ctr" anchorCtr="1"/>
                </a:tc>
                <a:tc>
                  <a:txBody>
                    <a:bodyPr/>
                    <a:lstStyle/>
                    <a:p>
                      <a:pPr marL="0" marR="0" indent="0" algn="ctr" defTabSz="914400" rtl="0" eaLnBrk="1" fontAlgn="auto" latinLnBrk="0" hangingPunct="1">
                        <a:lnSpc>
                          <a:spcPct val="100000"/>
                        </a:lnSpc>
                        <a:spcBef>
                          <a:spcPts val="300"/>
                        </a:spcBef>
                        <a:spcAft>
                          <a:spcPts val="300"/>
                        </a:spcAft>
                        <a:buClrTx/>
                        <a:buSzTx/>
                        <a:buFontTx/>
                        <a:buNone/>
                        <a:tabLst/>
                        <a:defRPr/>
                      </a:pPr>
                      <a:r>
                        <a:rPr lang="en-US" sz="1600" dirty="0" smtClean="0"/>
                        <a:t>VMAT</a:t>
                      </a:r>
                      <a:r>
                        <a:rPr lang="en-US" sz="1600" baseline="-25000" dirty="0" smtClean="0"/>
                        <a:t>FF </a:t>
                      </a:r>
                      <a:r>
                        <a:rPr lang="en-US" sz="1600" dirty="0" smtClean="0"/>
                        <a:t>vs. VMAT</a:t>
                      </a:r>
                      <a:r>
                        <a:rPr lang="en-US" sz="1600" baseline="-25000" dirty="0" smtClean="0"/>
                        <a:t>FFF</a:t>
                      </a:r>
                      <a:endParaRPr lang="de-DE" sz="1600" dirty="0">
                        <a:latin typeface="Calibri"/>
                        <a:ea typeface="Calibri"/>
                        <a:cs typeface="Times New Roman"/>
                      </a:endParaRPr>
                    </a:p>
                  </a:txBody>
                  <a:tcPr marL="44450" marR="44450" marT="0" marB="0" anchor="ctr" anchorCtr="1"/>
                </a:tc>
                <a:tc>
                  <a:txBody>
                    <a:bodyPr/>
                    <a:lstStyle/>
                    <a:p>
                      <a:pPr algn="ctr">
                        <a:lnSpc>
                          <a:spcPct val="100000"/>
                        </a:lnSpc>
                        <a:spcBef>
                          <a:spcPts val="300"/>
                        </a:spcBef>
                        <a:spcAft>
                          <a:spcPts val="300"/>
                        </a:spcAft>
                      </a:pPr>
                      <a:r>
                        <a:rPr lang="en-US" sz="1600" dirty="0" err="1" smtClean="0"/>
                        <a:t>p</a:t>
                      </a:r>
                      <a:r>
                        <a:rPr lang="en-US" sz="1600" baseline="-25000" dirty="0" err="1" smtClean="0"/>
                        <a:t>IMRTFF</a:t>
                      </a:r>
                      <a:r>
                        <a:rPr lang="en-US" sz="1600" baseline="-25000" dirty="0" smtClean="0"/>
                        <a:t>-IMRTFFF</a:t>
                      </a:r>
                    </a:p>
                  </a:txBody>
                  <a:tcPr marL="44450" marR="44450" marT="0" marB="0" anchor="ctr" anchorCtr="1"/>
                </a:tc>
                <a:tc>
                  <a:txBody>
                    <a:bodyPr/>
                    <a:lstStyle/>
                    <a:p>
                      <a:pPr algn="ctr">
                        <a:lnSpc>
                          <a:spcPct val="100000"/>
                        </a:lnSpc>
                        <a:spcBef>
                          <a:spcPts val="300"/>
                        </a:spcBef>
                        <a:spcAft>
                          <a:spcPts val="300"/>
                        </a:spcAft>
                      </a:pPr>
                      <a:r>
                        <a:rPr lang="en-US" sz="1600" dirty="0" err="1"/>
                        <a:t>p</a:t>
                      </a:r>
                      <a:r>
                        <a:rPr lang="en-US" sz="1600" baseline="-25000" dirty="0" err="1"/>
                        <a:t>VMATFF</a:t>
                      </a:r>
                      <a:r>
                        <a:rPr lang="en-US" sz="1600" baseline="-25000" dirty="0"/>
                        <a:t>-VMATFFF</a:t>
                      </a:r>
                      <a:endParaRPr lang="de-DE" sz="1600" dirty="0">
                        <a:latin typeface="Calibri"/>
                        <a:ea typeface="Calibri"/>
                        <a:cs typeface="Times New Roman"/>
                      </a:endParaRPr>
                    </a:p>
                  </a:txBody>
                  <a:tcPr marL="44450" marR="44450" marT="0" marB="0" anchor="ctr" anchorCtr="1"/>
                </a:tc>
              </a:tr>
              <a:tr h="420659">
                <a:tc>
                  <a:txBody>
                    <a:bodyPr/>
                    <a:lstStyle/>
                    <a:p>
                      <a:pPr>
                        <a:lnSpc>
                          <a:spcPct val="100000"/>
                        </a:lnSpc>
                        <a:spcBef>
                          <a:spcPts val="300"/>
                        </a:spcBef>
                        <a:spcAft>
                          <a:spcPts val="300"/>
                        </a:spcAft>
                      </a:pPr>
                      <a:r>
                        <a:rPr lang="de-DE" sz="1600" dirty="0"/>
                        <a:t>PR</a:t>
                      </a:r>
                      <a:endParaRPr lang="de-DE" sz="1600" dirty="0">
                        <a:latin typeface="Calibri"/>
                        <a:ea typeface="Calibri"/>
                        <a:cs typeface="Times New Roman"/>
                      </a:endParaRPr>
                    </a:p>
                  </a:txBody>
                  <a:tcPr marL="44450" marR="44450" marT="0" marB="0" anchor="ctr" anchorCtr="1"/>
                </a:tc>
                <a:tc>
                  <a:txBody>
                    <a:bodyPr/>
                    <a:lstStyle/>
                    <a:p>
                      <a:pPr algn="ctr">
                        <a:lnSpc>
                          <a:spcPct val="100000"/>
                        </a:lnSpc>
                        <a:spcBef>
                          <a:spcPts val="300"/>
                        </a:spcBef>
                        <a:spcAft>
                          <a:spcPts val="300"/>
                        </a:spcAft>
                      </a:pPr>
                      <a:r>
                        <a:rPr lang="de-DE" sz="1600" dirty="0"/>
                        <a:t>0/2/4</a:t>
                      </a:r>
                      <a:endParaRPr lang="de-DE" sz="1600" dirty="0">
                        <a:latin typeface="Calibri"/>
                        <a:ea typeface="Calibri"/>
                        <a:cs typeface="Times New Roman"/>
                      </a:endParaRPr>
                    </a:p>
                  </a:txBody>
                  <a:tcPr marL="44450" marR="44450" marT="0" marB="0" anchor="ctr" anchorCtr="1"/>
                </a:tc>
                <a:tc>
                  <a:txBody>
                    <a:bodyPr/>
                    <a:lstStyle/>
                    <a:p>
                      <a:pPr algn="ctr">
                        <a:lnSpc>
                          <a:spcPct val="100000"/>
                        </a:lnSpc>
                        <a:spcBef>
                          <a:spcPts val="300"/>
                        </a:spcBef>
                        <a:spcAft>
                          <a:spcPts val="300"/>
                        </a:spcAft>
                      </a:pPr>
                      <a:r>
                        <a:rPr lang="de-DE" sz="1600" dirty="0"/>
                        <a:t>0/2/4</a:t>
                      </a:r>
                      <a:endParaRPr lang="de-DE" sz="1600" dirty="0">
                        <a:latin typeface="Calibri"/>
                        <a:ea typeface="Calibri"/>
                        <a:cs typeface="Times New Roman"/>
                      </a:endParaRPr>
                    </a:p>
                  </a:txBody>
                  <a:tcPr marL="44450" marR="44450" marT="0" marB="0" anchor="ctr" anchorCtr="1"/>
                </a:tc>
                <a:tc>
                  <a:txBody>
                    <a:bodyPr/>
                    <a:lstStyle/>
                    <a:p>
                      <a:pPr algn="ctr">
                        <a:lnSpc>
                          <a:spcPct val="100000"/>
                        </a:lnSpc>
                        <a:spcBef>
                          <a:spcPts val="300"/>
                        </a:spcBef>
                        <a:spcAft>
                          <a:spcPts val="300"/>
                        </a:spcAft>
                      </a:pPr>
                      <a:r>
                        <a:rPr lang="de-DE" sz="1600" dirty="0" err="1"/>
                        <a:t>ns</a:t>
                      </a:r>
                      <a:endParaRPr lang="de-DE" sz="1600" dirty="0">
                        <a:latin typeface="Calibri"/>
                        <a:ea typeface="Calibri"/>
                        <a:cs typeface="Times New Roman"/>
                      </a:endParaRPr>
                    </a:p>
                  </a:txBody>
                  <a:tcPr marL="44450" marR="44450" marT="0" marB="0" anchor="ctr" anchorCtr="1"/>
                </a:tc>
                <a:tc>
                  <a:txBody>
                    <a:bodyPr/>
                    <a:lstStyle/>
                    <a:p>
                      <a:pPr algn="ctr">
                        <a:lnSpc>
                          <a:spcPct val="100000"/>
                        </a:lnSpc>
                        <a:spcBef>
                          <a:spcPts val="300"/>
                        </a:spcBef>
                        <a:spcAft>
                          <a:spcPts val="300"/>
                        </a:spcAft>
                      </a:pPr>
                      <a:r>
                        <a:rPr lang="de-DE" sz="1600" dirty="0" err="1"/>
                        <a:t>ns</a:t>
                      </a:r>
                      <a:endParaRPr lang="de-DE" sz="1600" dirty="0">
                        <a:latin typeface="Calibri"/>
                        <a:ea typeface="Calibri"/>
                        <a:cs typeface="Times New Roman"/>
                      </a:endParaRPr>
                    </a:p>
                  </a:txBody>
                  <a:tcPr marL="44450" marR="44450" marT="0" marB="0" anchor="ctr" anchorCtr="1"/>
                </a:tc>
              </a:tr>
              <a:tr h="420659">
                <a:tc>
                  <a:txBody>
                    <a:bodyPr/>
                    <a:lstStyle/>
                    <a:p>
                      <a:pPr>
                        <a:lnSpc>
                          <a:spcPct val="100000"/>
                        </a:lnSpc>
                        <a:spcBef>
                          <a:spcPts val="300"/>
                        </a:spcBef>
                        <a:spcAft>
                          <a:spcPts val="300"/>
                        </a:spcAft>
                      </a:pPr>
                      <a:r>
                        <a:rPr lang="de-DE" sz="1600" dirty="0" smtClean="0"/>
                        <a:t>HN</a:t>
                      </a:r>
                      <a:endParaRPr lang="de-DE" sz="1600" dirty="0">
                        <a:latin typeface="Calibri"/>
                        <a:ea typeface="Calibri"/>
                        <a:cs typeface="Times New Roman"/>
                      </a:endParaRPr>
                    </a:p>
                  </a:txBody>
                  <a:tcPr marL="44450" marR="44450" marT="0" marB="0" anchor="ctr" anchorCtr="1"/>
                </a:tc>
                <a:tc>
                  <a:txBody>
                    <a:bodyPr/>
                    <a:lstStyle/>
                    <a:p>
                      <a:pPr algn="ctr">
                        <a:lnSpc>
                          <a:spcPct val="100000"/>
                        </a:lnSpc>
                        <a:spcBef>
                          <a:spcPts val="300"/>
                        </a:spcBef>
                        <a:spcAft>
                          <a:spcPts val="300"/>
                        </a:spcAft>
                      </a:pPr>
                      <a:r>
                        <a:rPr lang="de-DE" sz="1600" dirty="0" smtClean="0"/>
                        <a:t>3/0/3</a:t>
                      </a:r>
                      <a:endParaRPr lang="de-DE" sz="1600" dirty="0">
                        <a:latin typeface="Calibri"/>
                        <a:ea typeface="Calibri"/>
                        <a:cs typeface="Times New Roman"/>
                      </a:endParaRPr>
                    </a:p>
                  </a:txBody>
                  <a:tcPr marL="44450" marR="44450" marT="0" marB="0" anchor="ctr" anchorCtr="1"/>
                </a:tc>
                <a:tc>
                  <a:txBody>
                    <a:bodyPr/>
                    <a:lstStyle/>
                    <a:p>
                      <a:pPr algn="ctr">
                        <a:lnSpc>
                          <a:spcPct val="100000"/>
                        </a:lnSpc>
                        <a:spcBef>
                          <a:spcPts val="300"/>
                        </a:spcBef>
                        <a:spcAft>
                          <a:spcPts val="300"/>
                        </a:spcAft>
                      </a:pPr>
                      <a:r>
                        <a:rPr lang="de-DE" sz="1600" dirty="0" smtClean="0"/>
                        <a:t>5/0/1</a:t>
                      </a:r>
                      <a:endParaRPr lang="de-DE" sz="1600" dirty="0">
                        <a:latin typeface="Calibri"/>
                        <a:ea typeface="Calibri"/>
                        <a:cs typeface="Times New Roman"/>
                      </a:endParaRPr>
                    </a:p>
                  </a:txBody>
                  <a:tcPr marL="44450" marR="44450" marT="0" marB="0" anchor="ctr" anchorCtr="1"/>
                </a:tc>
                <a:tc>
                  <a:txBody>
                    <a:bodyPr/>
                    <a:lstStyle/>
                    <a:p>
                      <a:pPr algn="ctr">
                        <a:lnSpc>
                          <a:spcPct val="100000"/>
                        </a:lnSpc>
                        <a:spcBef>
                          <a:spcPts val="300"/>
                        </a:spcBef>
                        <a:spcAft>
                          <a:spcPts val="300"/>
                        </a:spcAft>
                      </a:pPr>
                      <a:r>
                        <a:rPr lang="de-DE" sz="1600" dirty="0" err="1"/>
                        <a:t>ns</a:t>
                      </a:r>
                      <a:endParaRPr lang="de-DE" sz="1600" dirty="0">
                        <a:latin typeface="Calibri"/>
                        <a:ea typeface="Calibri"/>
                        <a:cs typeface="Times New Roman"/>
                      </a:endParaRPr>
                    </a:p>
                  </a:txBody>
                  <a:tcPr marL="44450" marR="44450" marT="0" marB="0" anchor="ctr" anchorCtr="1"/>
                </a:tc>
                <a:tc>
                  <a:txBody>
                    <a:bodyPr/>
                    <a:lstStyle/>
                    <a:p>
                      <a:pPr algn="ctr">
                        <a:lnSpc>
                          <a:spcPct val="100000"/>
                        </a:lnSpc>
                        <a:spcBef>
                          <a:spcPts val="300"/>
                        </a:spcBef>
                        <a:spcAft>
                          <a:spcPts val="300"/>
                        </a:spcAft>
                      </a:pPr>
                      <a:r>
                        <a:rPr lang="de-DE" sz="1600" dirty="0" err="1"/>
                        <a:t>ns</a:t>
                      </a:r>
                      <a:endParaRPr lang="de-DE" sz="1600" dirty="0">
                        <a:latin typeface="Calibri"/>
                        <a:ea typeface="Calibri"/>
                        <a:cs typeface="Times New Roman"/>
                      </a:endParaRPr>
                    </a:p>
                  </a:txBody>
                  <a:tcPr marL="44450" marR="44450" marT="0" marB="0" anchor="ctr" anchorCtr="1"/>
                </a:tc>
              </a:tr>
            </a:tbl>
          </a:graphicData>
        </a:graphic>
      </p:graphicFrame>
      <p:sp>
        <p:nvSpPr>
          <p:cNvPr id="10" name="Textfeld 9"/>
          <p:cNvSpPr txBox="1"/>
          <p:nvPr/>
        </p:nvSpPr>
        <p:spPr>
          <a:xfrm>
            <a:off x="4797228" y="6016766"/>
            <a:ext cx="3797753" cy="276999"/>
          </a:xfrm>
          <a:prstGeom prst="rect">
            <a:avLst/>
          </a:prstGeom>
          <a:noFill/>
        </p:spPr>
        <p:txBody>
          <a:bodyPr wrap="square" rtlCol="0">
            <a:spAutoFit/>
          </a:bodyPr>
          <a:lstStyle/>
          <a:p>
            <a:pPr algn="r"/>
            <a:r>
              <a:rPr lang="en-US" i="1" dirty="0" err="1" smtClean="0">
                <a:solidFill>
                  <a:srgbClr val="0C529D"/>
                </a:solidFill>
                <a:latin typeface="+mn-lt"/>
              </a:rPr>
              <a:t>Lechner</a:t>
            </a:r>
            <a:r>
              <a:rPr lang="en-US" i="1" dirty="0" smtClean="0">
                <a:solidFill>
                  <a:srgbClr val="0C529D"/>
                </a:solidFill>
                <a:latin typeface="+mn-lt"/>
              </a:rPr>
              <a:t> et al R&amp;O (in press</a:t>
            </a:r>
            <a:r>
              <a:rPr lang="en-US" i="1" dirty="0" smtClean="0">
                <a:solidFill>
                  <a:srgbClr val="0C529D"/>
                </a:solidFill>
              </a:rPr>
              <a:t>)</a:t>
            </a:r>
            <a:endParaRPr lang="en-US" i="1" dirty="0">
              <a:solidFill>
                <a:srgbClr val="0C529D"/>
              </a:solidFill>
            </a:endParaRPr>
          </a:p>
        </p:txBody>
      </p:sp>
    </p:spTree>
    <p:extLst>
      <p:ext uri="{BB962C8B-B14F-4D97-AF65-F5344CB8AC3E}">
        <p14:creationId xmlns:p14="http://schemas.microsoft.com/office/powerpoint/2010/main" val="85754127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el 4"/>
          <p:cNvSpPr>
            <a:spLocks noGrp="1"/>
          </p:cNvSpPr>
          <p:nvPr>
            <p:ph type="title" idx="4294967295"/>
          </p:nvPr>
        </p:nvSpPr>
        <p:spPr/>
        <p:txBody>
          <a:bodyPr/>
          <a:lstStyle/>
          <a:p>
            <a:r>
              <a:rPr lang="en-US" dirty="0" smtClean="0"/>
              <a:t>Radiobiological experiments</a:t>
            </a:r>
          </a:p>
        </p:txBody>
      </p:sp>
      <p:sp>
        <p:nvSpPr>
          <p:cNvPr id="15363" name="Inhaltsplatzhalter 5"/>
          <p:cNvSpPr>
            <a:spLocks noGrp="1"/>
          </p:cNvSpPr>
          <p:nvPr>
            <p:ph idx="4294967295"/>
          </p:nvPr>
        </p:nvSpPr>
        <p:spPr>
          <a:xfrm>
            <a:off x="323850" y="1177048"/>
            <a:ext cx="8569325" cy="1982659"/>
          </a:xfrm>
        </p:spPr>
        <p:txBody>
          <a:bodyPr/>
          <a:lstStyle/>
          <a:p>
            <a:pPr algn="just">
              <a:lnSpc>
                <a:spcPct val="150000"/>
              </a:lnSpc>
              <a:spcBef>
                <a:spcPts val="0"/>
              </a:spcBef>
            </a:pPr>
            <a:r>
              <a:rPr lang="en-US" sz="2200" dirty="0" smtClean="0"/>
              <a:t>In vitro radiobiological effects of high dose rates related to FFF beams</a:t>
            </a:r>
          </a:p>
          <a:p>
            <a:pPr algn="just">
              <a:lnSpc>
                <a:spcPct val="150000"/>
              </a:lnSpc>
              <a:spcBef>
                <a:spcPts val="0"/>
              </a:spcBef>
            </a:pPr>
            <a:r>
              <a:rPr lang="en-US" sz="2200" dirty="0" smtClean="0"/>
              <a:t>Challenge: homogeneous dose distribution for FF and FFF-beams</a:t>
            </a:r>
          </a:p>
          <a:p>
            <a:pPr lvl="1" algn="just">
              <a:lnSpc>
                <a:spcPct val="150000"/>
              </a:lnSpc>
              <a:spcBef>
                <a:spcPts val="0"/>
              </a:spcBef>
            </a:pPr>
            <a:r>
              <a:rPr lang="en-US" sz="1800" dirty="0" smtClean="0"/>
              <a:t>Verify dose at cell layer/level</a:t>
            </a:r>
          </a:p>
          <a:p>
            <a:pPr lvl="1" algn="just">
              <a:lnSpc>
                <a:spcPct val="150000"/>
              </a:lnSpc>
              <a:spcBef>
                <a:spcPts val="0"/>
              </a:spcBef>
            </a:pPr>
            <a:r>
              <a:rPr lang="en-US" sz="1800" dirty="0" smtClean="0">
                <a:solidFill>
                  <a:srgbClr val="0C529D"/>
                </a:solidFill>
              </a:rPr>
              <a:t>EBT films frequently used @ MUW</a:t>
            </a:r>
          </a:p>
        </p:txBody>
      </p:sp>
      <p:sp>
        <p:nvSpPr>
          <p:cNvPr id="3" name="Foliennummernplatzhalter 2"/>
          <p:cNvSpPr txBox="1">
            <a:spLocks noGrp="1"/>
          </p:cNvSpPr>
          <p:nvPr/>
        </p:nvSpPr>
        <p:spPr>
          <a:xfrm>
            <a:off x="8501063" y="6500813"/>
            <a:ext cx="561975" cy="357187"/>
          </a:xfrm>
          <a:prstGeom prst="rect">
            <a:avLst/>
          </a:prstGeom>
          <a:noFill/>
        </p:spPr>
        <p:txBody>
          <a:bodyPr anchor="ctr"/>
          <a:lstStyle/>
          <a:p>
            <a:pPr algn="r">
              <a:defRPr/>
            </a:pPr>
            <a:fld id="{CA22FB72-66B0-403A-9FEE-3F1238B359EE}" type="slidenum">
              <a:rPr lang="de-DE">
                <a:solidFill>
                  <a:schemeClr val="tx1">
                    <a:tint val="75000"/>
                  </a:schemeClr>
                </a:solidFill>
                <a:latin typeface="+mj-lt"/>
                <a:cs typeface="+mn-cs"/>
              </a:rPr>
              <a:pPr algn="r">
                <a:defRPr/>
              </a:pPr>
              <a:t>42</a:t>
            </a:fld>
            <a:endParaRPr lang="de-DE" dirty="0">
              <a:solidFill>
                <a:schemeClr val="tx1">
                  <a:tint val="75000"/>
                </a:schemeClr>
              </a:solidFill>
              <a:latin typeface="+mj-lt"/>
              <a:cs typeface="+mn-cs"/>
            </a:endParaRPr>
          </a:p>
        </p:txBody>
      </p:sp>
      <p:pic>
        <p:nvPicPr>
          <p:cNvPr id="15365" name="Picture 6" descr="100_7266"/>
          <p:cNvPicPr>
            <a:picLocks noChangeAspect="1" noChangeArrowheads="1"/>
          </p:cNvPicPr>
          <p:nvPr/>
        </p:nvPicPr>
        <p:blipFill>
          <a:blip r:embed="rId2" cstate="print"/>
          <a:srcRect/>
          <a:stretch>
            <a:fillRect/>
          </a:stretch>
        </p:blipFill>
        <p:spPr bwMode="auto">
          <a:xfrm>
            <a:off x="603859" y="3099234"/>
            <a:ext cx="2605349" cy="1953627"/>
          </a:xfrm>
          <a:prstGeom prst="rect">
            <a:avLst/>
          </a:prstGeom>
          <a:ln>
            <a:noFill/>
          </a:ln>
          <a:effectLst>
            <a:softEdge rad="112500"/>
          </a:effectLst>
        </p:spPr>
      </p:pic>
      <p:pic>
        <p:nvPicPr>
          <p:cNvPr id="15367" name="Picture 8" descr="100_7268"/>
          <p:cNvPicPr>
            <a:picLocks noChangeAspect="1" noChangeArrowheads="1"/>
          </p:cNvPicPr>
          <p:nvPr/>
        </p:nvPicPr>
        <p:blipFill>
          <a:blip r:embed="rId3" cstate="print"/>
          <a:srcRect/>
          <a:stretch>
            <a:fillRect/>
          </a:stretch>
        </p:blipFill>
        <p:spPr bwMode="auto">
          <a:xfrm>
            <a:off x="3347480" y="3453884"/>
            <a:ext cx="2031412" cy="2708549"/>
          </a:xfrm>
          <a:prstGeom prst="rect">
            <a:avLst/>
          </a:prstGeom>
          <a:ln>
            <a:noFill/>
          </a:ln>
          <a:effectLst>
            <a:softEdge rad="112500"/>
          </a:effectLst>
        </p:spPr>
      </p:pic>
      <p:pic>
        <p:nvPicPr>
          <p:cNvPr id="8" name="Picture 9" descr="FFF_05 03 2013"/>
          <p:cNvPicPr>
            <a:picLocks noChangeAspect="1" noChangeArrowheads="1"/>
          </p:cNvPicPr>
          <p:nvPr/>
        </p:nvPicPr>
        <p:blipFill>
          <a:blip r:embed="rId4" cstate="print">
            <a:lum bright="-6000" contrast="12000"/>
          </a:blip>
          <a:srcRect l="8655" t="9917" r="9187" b="16994"/>
          <a:stretch>
            <a:fillRect/>
          </a:stretch>
        </p:blipFill>
        <p:spPr bwMode="auto">
          <a:xfrm>
            <a:off x="447584" y="5181936"/>
            <a:ext cx="1549400" cy="1203325"/>
          </a:xfrm>
          <a:prstGeom prst="rect">
            <a:avLst/>
          </a:prstGeom>
          <a:noFill/>
          <a:ln w="9525">
            <a:noFill/>
            <a:miter lim="800000"/>
            <a:headEnd/>
            <a:tailEnd/>
          </a:ln>
        </p:spPr>
      </p:pic>
      <p:sp>
        <p:nvSpPr>
          <p:cNvPr id="10" name="Text Box 10"/>
          <p:cNvSpPr txBox="1">
            <a:spLocks noChangeArrowheads="1"/>
          </p:cNvSpPr>
          <p:nvPr/>
        </p:nvSpPr>
        <p:spPr bwMode="auto">
          <a:xfrm>
            <a:off x="2017252" y="5526121"/>
            <a:ext cx="1269515" cy="646331"/>
          </a:xfrm>
          <a:prstGeom prst="rect">
            <a:avLst/>
          </a:prstGeom>
          <a:noFill/>
          <a:ln w="9525">
            <a:noFill/>
            <a:miter lim="800000"/>
            <a:headEnd/>
            <a:tailEnd/>
          </a:ln>
          <a:effectLst/>
        </p:spPr>
        <p:txBody>
          <a:bodyPr wrap="none">
            <a:spAutoFit/>
          </a:bodyPr>
          <a:lstStyle/>
          <a:p>
            <a:pPr algn="ctr"/>
            <a:r>
              <a:rPr lang="en-US" b="0" i="1" dirty="0" smtClean="0">
                <a:latin typeface="+mn-lt"/>
              </a:rPr>
              <a:t>γH2AX and DAPI </a:t>
            </a:r>
          </a:p>
          <a:p>
            <a:pPr algn="ctr"/>
            <a:r>
              <a:rPr lang="en-US" b="0" i="1" dirty="0" smtClean="0">
                <a:latin typeface="+mn-lt"/>
              </a:rPr>
              <a:t>merged</a:t>
            </a:r>
          </a:p>
          <a:p>
            <a:pPr algn="ctr"/>
            <a:endParaRPr lang="en-US" b="0" i="1" dirty="0">
              <a:latin typeface="+mn-lt"/>
            </a:endParaRPr>
          </a:p>
        </p:txBody>
      </p:sp>
      <p:pic>
        <p:nvPicPr>
          <p:cNvPr id="9" name="Picture 2" descr="C:\Users\Gabriele Kragl\Desktop\2013-05-xx ESTRO TC Geneve - QA\Vortrag\Radiochromic films\115-015-A.jpg"/>
          <p:cNvPicPr>
            <a:picLocks noChangeAspect="1" noChangeArrowheads="1"/>
          </p:cNvPicPr>
          <p:nvPr/>
        </p:nvPicPr>
        <p:blipFill>
          <a:blip r:embed="rId5" cstate="print"/>
          <a:srcRect l="-2217" r="-1398"/>
          <a:stretch>
            <a:fillRect/>
          </a:stretch>
        </p:blipFill>
        <p:spPr bwMode="auto">
          <a:xfrm>
            <a:off x="6205421" y="2403796"/>
            <a:ext cx="2607985" cy="1384266"/>
          </a:xfrm>
          <a:prstGeom prst="rect">
            <a:avLst/>
          </a:prstGeom>
          <a:solidFill>
            <a:schemeClr val="bg1"/>
          </a:solidFill>
          <a:ln w="9525">
            <a:noFill/>
            <a:miter lim="800000"/>
            <a:headEnd/>
            <a:tailEnd/>
          </a:ln>
        </p:spPr>
      </p:pic>
      <p:pic>
        <p:nvPicPr>
          <p:cNvPr id="11" name="Grafik 10" descr="FFProflie.png"/>
          <p:cNvPicPr>
            <a:picLocks noChangeAspect="1"/>
          </p:cNvPicPr>
          <p:nvPr/>
        </p:nvPicPr>
        <p:blipFill>
          <a:blip r:embed="rId6" cstate="print"/>
          <a:stretch>
            <a:fillRect/>
          </a:stretch>
        </p:blipFill>
        <p:spPr>
          <a:xfrm>
            <a:off x="5627073" y="3866817"/>
            <a:ext cx="3348111" cy="2517809"/>
          </a:xfrm>
          <a:prstGeom prst="rect">
            <a:avLst/>
          </a:prstGeom>
        </p:spPr>
      </p:pic>
      <p:sp>
        <p:nvSpPr>
          <p:cNvPr id="12" name="Trapezoid 11"/>
          <p:cNvSpPr/>
          <p:nvPr/>
        </p:nvSpPr>
        <p:spPr bwMode="auto">
          <a:xfrm>
            <a:off x="7167560" y="4052888"/>
            <a:ext cx="391774" cy="2047949"/>
          </a:xfrm>
          <a:prstGeom prst="trapezoid">
            <a:avLst>
              <a:gd name="adj" fmla="val 9375"/>
            </a:avLst>
          </a:prstGeom>
          <a:solidFill>
            <a:srgbClr val="FF0000">
              <a:alpha val="24000"/>
            </a:srgbClr>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AT" sz="1200" b="1" i="0" u="none" strike="noStrike" cap="none" normalizeH="0" baseline="0" smtClean="0">
              <a:ln>
                <a:noFill/>
              </a:ln>
              <a:solidFill>
                <a:schemeClr val="tx1"/>
              </a:solidFill>
              <a:effectLst/>
              <a:latin typeface="Arial" pitchFamily="34" charset="0"/>
            </a:endParaRPr>
          </a:p>
        </p:txBody>
      </p:sp>
      <p:sp>
        <p:nvSpPr>
          <p:cNvPr id="13" name="Textfeld 12"/>
          <p:cNvSpPr txBox="1"/>
          <p:nvPr/>
        </p:nvSpPr>
        <p:spPr>
          <a:xfrm>
            <a:off x="7486635" y="4029063"/>
            <a:ext cx="509587" cy="276999"/>
          </a:xfrm>
          <a:prstGeom prst="rect">
            <a:avLst/>
          </a:prstGeom>
          <a:noFill/>
        </p:spPr>
        <p:txBody>
          <a:bodyPr wrap="square" rtlCol="0">
            <a:spAutoFit/>
          </a:bodyPr>
          <a:lstStyle/>
          <a:p>
            <a:r>
              <a:rPr lang="de-DE" dirty="0" smtClean="0">
                <a:solidFill>
                  <a:srgbClr val="FF0000"/>
                </a:solidFill>
                <a:latin typeface="+mn-lt"/>
              </a:rPr>
              <a:t>2 cm</a:t>
            </a:r>
            <a:endParaRPr lang="de-AT" dirty="0">
              <a:solidFill>
                <a:srgbClr val="FF0000"/>
              </a:solidFill>
              <a:latin typeface="+mn-lt"/>
            </a:endParaRPr>
          </a:p>
        </p:txBody>
      </p:sp>
      <p:cxnSp>
        <p:nvCxnSpPr>
          <p:cNvPr id="15" name="Gerade Verbindung mit Pfeil 14"/>
          <p:cNvCxnSpPr/>
          <p:nvPr/>
        </p:nvCxnSpPr>
        <p:spPr bwMode="auto">
          <a:xfrm>
            <a:off x="6896100" y="4300538"/>
            <a:ext cx="300038" cy="0"/>
          </a:xfrm>
          <a:prstGeom prst="straightConnector1">
            <a:avLst/>
          </a:prstGeom>
          <a:solidFill>
            <a:schemeClr val="accent1"/>
          </a:solidFill>
          <a:ln w="19050" cap="flat" cmpd="sng" algn="ctr">
            <a:solidFill>
              <a:srgbClr val="FF0000"/>
            </a:solidFill>
            <a:prstDash val="solid"/>
            <a:round/>
            <a:headEnd type="none" w="med" len="med"/>
            <a:tailEnd type="stealth" w="med" len="lg"/>
          </a:ln>
          <a:effectLst/>
        </p:spPr>
      </p:cxnSp>
      <p:cxnSp>
        <p:nvCxnSpPr>
          <p:cNvPr id="18" name="Gerade Verbindung mit Pfeil 17"/>
          <p:cNvCxnSpPr/>
          <p:nvPr/>
        </p:nvCxnSpPr>
        <p:spPr bwMode="auto">
          <a:xfrm flipH="1">
            <a:off x="7524785" y="4300538"/>
            <a:ext cx="300038" cy="0"/>
          </a:xfrm>
          <a:prstGeom prst="straightConnector1">
            <a:avLst/>
          </a:prstGeom>
          <a:solidFill>
            <a:schemeClr val="accent1"/>
          </a:solidFill>
          <a:ln w="19050" cap="flat" cmpd="sng" algn="ctr">
            <a:solidFill>
              <a:srgbClr val="FF0000"/>
            </a:solidFill>
            <a:prstDash val="solid"/>
            <a:round/>
            <a:headEnd type="none" w="med" len="med"/>
            <a:tailEnd type="stealth" w="med" len="lg"/>
          </a:ln>
          <a:effectLst/>
        </p:spPr>
      </p:cxnSp>
    </p:spTree>
    <p:extLst>
      <p:ext uri="{BB962C8B-B14F-4D97-AF65-F5344CB8AC3E}">
        <p14:creationId xmlns:p14="http://schemas.microsoft.com/office/powerpoint/2010/main" val="3893701760"/>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Grafik 15" descr="FFFProflie.png"/>
          <p:cNvPicPr>
            <a:picLocks noChangeAspect="1"/>
          </p:cNvPicPr>
          <p:nvPr/>
        </p:nvPicPr>
        <p:blipFill>
          <a:blip r:embed="rId2" cstate="print"/>
          <a:stretch>
            <a:fillRect/>
          </a:stretch>
        </p:blipFill>
        <p:spPr>
          <a:xfrm>
            <a:off x="5617713" y="3865110"/>
            <a:ext cx="3357471" cy="2524847"/>
          </a:xfrm>
          <a:prstGeom prst="rect">
            <a:avLst/>
          </a:prstGeom>
        </p:spPr>
      </p:pic>
      <p:sp>
        <p:nvSpPr>
          <p:cNvPr id="15362" name="Titel 4"/>
          <p:cNvSpPr>
            <a:spLocks noGrp="1"/>
          </p:cNvSpPr>
          <p:nvPr>
            <p:ph type="title" idx="4294967295"/>
          </p:nvPr>
        </p:nvSpPr>
        <p:spPr/>
        <p:txBody>
          <a:bodyPr/>
          <a:lstStyle/>
          <a:p>
            <a:r>
              <a:rPr lang="en-US" dirty="0" smtClean="0"/>
              <a:t>Radiobiological experiments</a:t>
            </a:r>
          </a:p>
        </p:txBody>
      </p:sp>
      <p:sp>
        <p:nvSpPr>
          <p:cNvPr id="15363" name="Inhaltsplatzhalter 5"/>
          <p:cNvSpPr>
            <a:spLocks noGrp="1"/>
          </p:cNvSpPr>
          <p:nvPr>
            <p:ph idx="4294967295"/>
          </p:nvPr>
        </p:nvSpPr>
        <p:spPr>
          <a:xfrm>
            <a:off x="323850" y="1177048"/>
            <a:ext cx="8569325" cy="1982659"/>
          </a:xfrm>
        </p:spPr>
        <p:txBody>
          <a:bodyPr/>
          <a:lstStyle/>
          <a:p>
            <a:pPr algn="just">
              <a:lnSpc>
                <a:spcPct val="150000"/>
              </a:lnSpc>
              <a:spcBef>
                <a:spcPts val="0"/>
              </a:spcBef>
            </a:pPr>
            <a:r>
              <a:rPr lang="en-US" sz="2200" dirty="0" smtClean="0"/>
              <a:t>In vitro radiobiological effects of high dose rates related to FFF beams</a:t>
            </a:r>
          </a:p>
          <a:p>
            <a:pPr algn="just">
              <a:lnSpc>
                <a:spcPct val="150000"/>
              </a:lnSpc>
              <a:spcBef>
                <a:spcPts val="0"/>
              </a:spcBef>
            </a:pPr>
            <a:r>
              <a:rPr lang="en-US" sz="2200" dirty="0" smtClean="0"/>
              <a:t>Challenge: homogeneous dose distribution for FF and FFF-beams</a:t>
            </a:r>
          </a:p>
          <a:p>
            <a:pPr lvl="1" algn="just">
              <a:lnSpc>
                <a:spcPct val="150000"/>
              </a:lnSpc>
              <a:spcBef>
                <a:spcPts val="0"/>
              </a:spcBef>
            </a:pPr>
            <a:r>
              <a:rPr lang="en-US" sz="1800" dirty="0" smtClean="0"/>
              <a:t>Verify dose at cell layer/level</a:t>
            </a:r>
          </a:p>
          <a:p>
            <a:pPr lvl="1" algn="just">
              <a:lnSpc>
                <a:spcPct val="150000"/>
              </a:lnSpc>
              <a:spcBef>
                <a:spcPts val="0"/>
              </a:spcBef>
            </a:pPr>
            <a:r>
              <a:rPr lang="en-US" sz="1800" dirty="0" smtClean="0">
                <a:solidFill>
                  <a:srgbClr val="0C529D"/>
                </a:solidFill>
              </a:rPr>
              <a:t>EBT films frequently used @ MUW</a:t>
            </a:r>
          </a:p>
        </p:txBody>
      </p:sp>
      <p:sp>
        <p:nvSpPr>
          <p:cNvPr id="3" name="Foliennummernplatzhalter 2"/>
          <p:cNvSpPr txBox="1">
            <a:spLocks noGrp="1"/>
          </p:cNvSpPr>
          <p:nvPr/>
        </p:nvSpPr>
        <p:spPr>
          <a:xfrm>
            <a:off x="8501063" y="6500813"/>
            <a:ext cx="561975" cy="357187"/>
          </a:xfrm>
          <a:prstGeom prst="rect">
            <a:avLst/>
          </a:prstGeom>
          <a:noFill/>
        </p:spPr>
        <p:txBody>
          <a:bodyPr anchor="ctr"/>
          <a:lstStyle/>
          <a:p>
            <a:pPr algn="r">
              <a:defRPr/>
            </a:pPr>
            <a:fld id="{CA22FB72-66B0-403A-9FEE-3F1238B359EE}" type="slidenum">
              <a:rPr lang="de-DE">
                <a:solidFill>
                  <a:schemeClr val="tx1">
                    <a:tint val="75000"/>
                  </a:schemeClr>
                </a:solidFill>
                <a:latin typeface="+mj-lt"/>
                <a:cs typeface="+mn-cs"/>
              </a:rPr>
              <a:pPr algn="r">
                <a:defRPr/>
              </a:pPr>
              <a:t>43</a:t>
            </a:fld>
            <a:endParaRPr lang="de-DE" dirty="0">
              <a:solidFill>
                <a:schemeClr val="tx1">
                  <a:tint val="75000"/>
                </a:schemeClr>
              </a:solidFill>
              <a:latin typeface="+mj-lt"/>
              <a:cs typeface="+mn-cs"/>
            </a:endParaRPr>
          </a:p>
        </p:txBody>
      </p:sp>
      <p:pic>
        <p:nvPicPr>
          <p:cNvPr id="15365" name="Picture 6" descr="100_7266"/>
          <p:cNvPicPr>
            <a:picLocks noChangeAspect="1" noChangeArrowheads="1"/>
          </p:cNvPicPr>
          <p:nvPr/>
        </p:nvPicPr>
        <p:blipFill>
          <a:blip r:embed="rId3" cstate="print"/>
          <a:srcRect/>
          <a:stretch>
            <a:fillRect/>
          </a:stretch>
        </p:blipFill>
        <p:spPr bwMode="auto">
          <a:xfrm>
            <a:off x="603859" y="3099234"/>
            <a:ext cx="2605349" cy="1953627"/>
          </a:xfrm>
          <a:prstGeom prst="rect">
            <a:avLst/>
          </a:prstGeom>
          <a:ln>
            <a:noFill/>
          </a:ln>
          <a:effectLst>
            <a:softEdge rad="112500"/>
          </a:effectLst>
        </p:spPr>
      </p:pic>
      <p:pic>
        <p:nvPicPr>
          <p:cNvPr id="15367" name="Picture 8" descr="100_7268"/>
          <p:cNvPicPr>
            <a:picLocks noChangeAspect="1" noChangeArrowheads="1"/>
          </p:cNvPicPr>
          <p:nvPr/>
        </p:nvPicPr>
        <p:blipFill>
          <a:blip r:embed="rId4" cstate="print"/>
          <a:srcRect/>
          <a:stretch>
            <a:fillRect/>
          </a:stretch>
        </p:blipFill>
        <p:spPr bwMode="auto">
          <a:xfrm>
            <a:off x="3347480" y="3453884"/>
            <a:ext cx="2031412" cy="2708549"/>
          </a:xfrm>
          <a:prstGeom prst="rect">
            <a:avLst/>
          </a:prstGeom>
          <a:ln>
            <a:noFill/>
          </a:ln>
          <a:effectLst>
            <a:softEdge rad="112500"/>
          </a:effectLst>
        </p:spPr>
      </p:pic>
      <p:pic>
        <p:nvPicPr>
          <p:cNvPr id="8" name="Picture 9" descr="FFF_05 03 2013"/>
          <p:cNvPicPr>
            <a:picLocks noChangeAspect="1" noChangeArrowheads="1"/>
          </p:cNvPicPr>
          <p:nvPr/>
        </p:nvPicPr>
        <p:blipFill>
          <a:blip r:embed="rId5" cstate="print">
            <a:lum bright="-6000" contrast="12000"/>
          </a:blip>
          <a:srcRect l="8655" t="9917" r="9187" b="16994"/>
          <a:stretch>
            <a:fillRect/>
          </a:stretch>
        </p:blipFill>
        <p:spPr bwMode="auto">
          <a:xfrm>
            <a:off x="447584" y="5181936"/>
            <a:ext cx="1549400" cy="1203325"/>
          </a:xfrm>
          <a:prstGeom prst="rect">
            <a:avLst/>
          </a:prstGeom>
          <a:noFill/>
          <a:ln w="9525">
            <a:noFill/>
            <a:miter lim="800000"/>
            <a:headEnd/>
            <a:tailEnd/>
          </a:ln>
        </p:spPr>
      </p:pic>
      <p:sp>
        <p:nvSpPr>
          <p:cNvPr id="10" name="Text Box 10"/>
          <p:cNvSpPr txBox="1">
            <a:spLocks noChangeArrowheads="1"/>
          </p:cNvSpPr>
          <p:nvPr/>
        </p:nvSpPr>
        <p:spPr bwMode="auto">
          <a:xfrm>
            <a:off x="2017252" y="5526121"/>
            <a:ext cx="1269515" cy="646331"/>
          </a:xfrm>
          <a:prstGeom prst="rect">
            <a:avLst/>
          </a:prstGeom>
          <a:noFill/>
          <a:ln w="9525">
            <a:noFill/>
            <a:miter lim="800000"/>
            <a:headEnd/>
            <a:tailEnd/>
          </a:ln>
          <a:effectLst/>
        </p:spPr>
        <p:txBody>
          <a:bodyPr wrap="none">
            <a:spAutoFit/>
          </a:bodyPr>
          <a:lstStyle/>
          <a:p>
            <a:pPr algn="ctr"/>
            <a:r>
              <a:rPr lang="en-US" b="0" i="1" dirty="0" smtClean="0">
                <a:latin typeface="+mn-lt"/>
              </a:rPr>
              <a:t>γH2AX and DAPI </a:t>
            </a:r>
          </a:p>
          <a:p>
            <a:pPr algn="ctr"/>
            <a:r>
              <a:rPr lang="en-US" b="0" i="1" dirty="0" smtClean="0">
                <a:latin typeface="+mn-lt"/>
              </a:rPr>
              <a:t>merged</a:t>
            </a:r>
          </a:p>
          <a:p>
            <a:pPr algn="ctr"/>
            <a:endParaRPr lang="en-US" b="0" i="1" dirty="0">
              <a:latin typeface="+mn-lt"/>
            </a:endParaRPr>
          </a:p>
        </p:txBody>
      </p:sp>
      <p:pic>
        <p:nvPicPr>
          <p:cNvPr id="9" name="Picture 2" descr="C:\Users\Gabriele Kragl\Desktop\2013-05-xx ESTRO TC Geneve - QA\Vortrag\Radiochromic films\115-015-A.jpg"/>
          <p:cNvPicPr>
            <a:picLocks noChangeAspect="1" noChangeArrowheads="1"/>
          </p:cNvPicPr>
          <p:nvPr/>
        </p:nvPicPr>
        <p:blipFill>
          <a:blip r:embed="rId6" cstate="print"/>
          <a:srcRect l="-2217" r="-1398"/>
          <a:stretch>
            <a:fillRect/>
          </a:stretch>
        </p:blipFill>
        <p:spPr bwMode="auto">
          <a:xfrm>
            <a:off x="6205421" y="2403796"/>
            <a:ext cx="2607985" cy="1384266"/>
          </a:xfrm>
          <a:prstGeom prst="rect">
            <a:avLst/>
          </a:prstGeom>
          <a:solidFill>
            <a:schemeClr val="bg1"/>
          </a:solidFill>
          <a:ln w="9525">
            <a:noFill/>
            <a:miter lim="800000"/>
            <a:headEnd/>
            <a:tailEnd/>
          </a:ln>
        </p:spPr>
      </p:pic>
      <p:sp>
        <p:nvSpPr>
          <p:cNvPr id="12" name="Trapezoid 11"/>
          <p:cNvSpPr/>
          <p:nvPr/>
        </p:nvSpPr>
        <p:spPr bwMode="auto">
          <a:xfrm>
            <a:off x="7167560" y="4052888"/>
            <a:ext cx="391774" cy="2047949"/>
          </a:xfrm>
          <a:prstGeom prst="trapezoid">
            <a:avLst>
              <a:gd name="adj" fmla="val 9375"/>
            </a:avLst>
          </a:prstGeom>
          <a:solidFill>
            <a:srgbClr val="FF0000">
              <a:alpha val="24000"/>
            </a:srgbClr>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AT" sz="1200" b="1" i="0" u="none" strike="noStrike" cap="none" normalizeH="0" baseline="0" smtClean="0">
              <a:ln>
                <a:noFill/>
              </a:ln>
              <a:solidFill>
                <a:schemeClr val="tx1"/>
              </a:solidFill>
              <a:effectLst/>
              <a:latin typeface="Arial" pitchFamily="34" charset="0"/>
            </a:endParaRPr>
          </a:p>
        </p:txBody>
      </p:sp>
      <p:sp>
        <p:nvSpPr>
          <p:cNvPr id="13" name="Textfeld 12"/>
          <p:cNvSpPr txBox="1"/>
          <p:nvPr/>
        </p:nvSpPr>
        <p:spPr>
          <a:xfrm>
            <a:off x="7486635" y="4029063"/>
            <a:ext cx="509587" cy="276999"/>
          </a:xfrm>
          <a:prstGeom prst="rect">
            <a:avLst/>
          </a:prstGeom>
          <a:noFill/>
        </p:spPr>
        <p:txBody>
          <a:bodyPr wrap="square" rtlCol="0">
            <a:spAutoFit/>
          </a:bodyPr>
          <a:lstStyle/>
          <a:p>
            <a:r>
              <a:rPr lang="de-DE" dirty="0" smtClean="0">
                <a:solidFill>
                  <a:srgbClr val="FF0000"/>
                </a:solidFill>
                <a:latin typeface="+mn-lt"/>
              </a:rPr>
              <a:t>2 cm</a:t>
            </a:r>
            <a:endParaRPr lang="de-AT" dirty="0">
              <a:solidFill>
                <a:srgbClr val="FF0000"/>
              </a:solidFill>
              <a:latin typeface="+mn-lt"/>
            </a:endParaRPr>
          </a:p>
        </p:txBody>
      </p:sp>
      <p:cxnSp>
        <p:nvCxnSpPr>
          <p:cNvPr id="15" name="Gerade Verbindung mit Pfeil 14"/>
          <p:cNvCxnSpPr/>
          <p:nvPr/>
        </p:nvCxnSpPr>
        <p:spPr bwMode="auto">
          <a:xfrm>
            <a:off x="6896100" y="4300538"/>
            <a:ext cx="300038" cy="0"/>
          </a:xfrm>
          <a:prstGeom prst="straightConnector1">
            <a:avLst/>
          </a:prstGeom>
          <a:solidFill>
            <a:schemeClr val="accent1"/>
          </a:solidFill>
          <a:ln w="19050" cap="flat" cmpd="sng" algn="ctr">
            <a:solidFill>
              <a:srgbClr val="FF0000"/>
            </a:solidFill>
            <a:prstDash val="solid"/>
            <a:round/>
            <a:headEnd type="none" w="med" len="med"/>
            <a:tailEnd type="stealth" w="med" len="lg"/>
          </a:ln>
          <a:effectLst/>
        </p:spPr>
      </p:cxnSp>
      <p:cxnSp>
        <p:nvCxnSpPr>
          <p:cNvPr id="18" name="Gerade Verbindung mit Pfeil 17"/>
          <p:cNvCxnSpPr/>
          <p:nvPr/>
        </p:nvCxnSpPr>
        <p:spPr bwMode="auto">
          <a:xfrm flipH="1">
            <a:off x="7524785" y="4300538"/>
            <a:ext cx="300038" cy="0"/>
          </a:xfrm>
          <a:prstGeom prst="straightConnector1">
            <a:avLst/>
          </a:prstGeom>
          <a:solidFill>
            <a:schemeClr val="accent1"/>
          </a:solidFill>
          <a:ln w="19050" cap="flat" cmpd="sng" algn="ctr">
            <a:solidFill>
              <a:srgbClr val="FF0000"/>
            </a:solidFill>
            <a:prstDash val="solid"/>
            <a:round/>
            <a:headEnd type="none" w="med" len="med"/>
            <a:tailEnd type="stealth" w="med" len="lg"/>
          </a:ln>
          <a:effectLst/>
        </p:spPr>
      </p:cxnSp>
    </p:spTree>
    <p:extLst>
      <p:ext uri="{BB962C8B-B14F-4D97-AF65-F5344CB8AC3E}">
        <p14:creationId xmlns:p14="http://schemas.microsoft.com/office/powerpoint/2010/main" val="2010822638"/>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oliennummernplatzhalter 8"/>
          <p:cNvSpPr>
            <a:spLocks noGrp="1"/>
          </p:cNvSpPr>
          <p:nvPr>
            <p:ph type="sldNum" sz="quarter" idx="10"/>
          </p:nvPr>
        </p:nvSpPr>
        <p:spPr/>
        <p:txBody>
          <a:bodyPr/>
          <a:lstStyle/>
          <a:p>
            <a:pPr>
              <a:defRPr/>
            </a:pPr>
            <a:fld id="{8C3885A3-03BB-4625-AA92-614D277461D9}" type="slidenum">
              <a:rPr lang="de-DE"/>
              <a:pPr>
                <a:defRPr/>
              </a:pPr>
              <a:t>44</a:t>
            </a:fld>
            <a:endParaRPr lang="de-DE" dirty="0"/>
          </a:p>
        </p:txBody>
      </p:sp>
      <p:sp>
        <p:nvSpPr>
          <p:cNvPr id="75778" name="Rectangle 22"/>
          <p:cNvSpPr>
            <a:spLocks noGrp="1" noChangeArrowheads="1"/>
          </p:cNvSpPr>
          <p:nvPr>
            <p:ph type="title" idx="4294967295"/>
          </p:nvPr>
        </p:nvSpPr>
        <p:spPr/>
        <p:txBody>
          <a:bodyPr/>
          <a:lstStyle/>
          <a:p>
            <a:r>
              <a:rPr lang="en-US" smtClean="0"/>
              <a:t>SRT of uveal melanoma</a:t>
            </a:r>
          </a:p>
        </p:txBody>
      </p:sp>
      <p:sp>
        <p:nvSpPr>
          <p:cNvPr id="75779" name="Inhaltsplatzhalter 17"/>
          <p:cNvSpPr>
            <a:spLocks noGrp="1"/>
          </p:cNvSpPr>
          <p:nvPr>
            <p:ph idx="4294967295"/>
          </p:nvPr>
        </p:nvSpPr>
        <p:spPr>
          <a:xfrm>
            <a:off x="323850" y="1271588"/>
            <a:ext cx="5097463" cy="5175250"/>
          </a:xfrm>
        </p:spPr>
        <p:txBody>
          <a:bodyPr/>
          <a:lstStyle/>
          <a:p>
            <a:r>
              <a:rPr lang="en-GB" dirty="0" smtClean="0"/>
              <a:t>&gt;10 years experience and FU data</a:t>
            </a:r>
          </a:p>
          <a:p>
            <a:pPr lvl="1"/>
            <a:r>
              <a:rPr sz="1800" dirty="0" smtClean="0"/>
              <a:t>LC and side effects comparable to  </a:t>
            </a:r>
            <a:br>
              <a:rPr sz="1800" dirty="0" smtClean="0"/>
            </a:br>
            <a:r>
              <a:rPr sz="1800" dirty="0" smtClean="0"/>
              <a:t>proton therapy</a:t>
            </a:r>
          </a:p>
          <a:p>
            <a:pPr lvl="1"/>
            <a:r>
              <a:rPr lang="de-AT" sz="1800" dirty="0" smtClean="0"/>
              <a:t>Report on &gt; 200 </a:t>
            </a:r>
            <a:r>
              <a:rPr lang="de-AT" sz="1800" dirty="0" err="1" smtClean="0"/>
              <a:t>patients</a:t>
            </a:r>
            <a:r>
              <a:rPr lang="de-AT" sz="1800" dirty="0" smtClean="0"/>
              <a:t> </a:t>
            </a:r>
            <a:br>
              <a:rPr lang="de-AT" sz="1800" dirty="0" smtClean="0"/>
            </a:br>
            <a:r>
              <a:rPr lang="de-AT" sz="1800" dirty="0" smtClean="0"/>
              <a:t>(2 x </a:t>
            </a:r>
            <a:r>
              <a:rPr lang="de-AT" sz="1800" dirty="0" err="1" smtClean="0"/>
              <a:t>Dunavölgyi</a:t>
            </a:r>
            <a:r>
              <a:rPr lang="de-AT" sz="1800" dirty="0" smtClean="0"/>
              <a:t> </a:t>
            </a:r>
            <a:r>
              <a:rPr sz="1800" dirty="0" smtClean="0"/>
              <a:t>et al IJROBP)</a:t>
            </a:r>
          </a:p>
          <a:p>
            <a:r>
              <a:rPr lang="en-GB" dirty="0" smtClean="0"/>
              <a:t>10 – 12 static </a:t>
            </a:r>
            <a:r>
              <a:rPr lang="en-GB" dirty="0" err="1" smtClean="0"/>
              <a:t>mMLC</a:t>
            </a:r>
            <a:r>
              <a:rPr lang="en-GB" dirty="0" smtClean="0"/>
              <a:t>  shaped beams</a:t>
            </a:r>
          </a:p>
          <a:p>
            <a:r>
              <a:rPr lang="en-GB" dirty="0" smtClean="0"/>
              <a:t>Typically  ~ 130 MU per beam</a:t>
            </a:r>
          </a:p>
          <a:p>
            <a:r>
              <a:rPr lang="en-GB" dirty="0" smtClean="0"/>
              <a:t>Increased dose rate with </a:t>
            </a:r>
            <a:br>
              <a:rPr lang="en-GB" dirty="0" smtClean="0"/>
            </a:br>
            <a:r>
              <a:rPr lang="en-GB" dirty="0" smtClean="0"/>
              <a:t>faster beam delivery </a:t>
            </a:r>
            <a:br>
              <a:rPr lang="en-GB" dirty="0" smtClean="0"/>
            </a:br>
            <a:r>
              <a:rPr lang="en-GB" dirty="0" smtClean="0"/>
              <a:t>less tiring for patient</a:t>
            </a:r>
            <a:endParaRPr lang="de-DE" dirty="0" smtClean="0"/>
          </a:p>
          <a:p>
            <a:endParaRPr lang="de-AT" dirty="0" smtClean="0"/>
          </a:p>
        </p:txBody>
      </p:sp>
      <p:pic>
        <p:nvPicPr>
          <p:cNvPr id="18437" name="Picture 6" descr="screenshot_monitoring"/>
          <p:cNvPicPr>
            <a:picLocks noChangeAspect="1" noChangeArrowheads="1"/>
          </p:cNvPicPr>
          <p:nvPr/>
        </p:nvPicPr>
        <p:blipFill>
          <a:blip r:embed="rId3" cstate="print"/>
          <a:srcRect l="3647" t="3502" r="1373" b="32019"/>
          <a:stretch>
            <a:fillRect/>
          </a:stretch>
        </p:blipFill>
        <p:spPr bwMode="auto">
          <a:xfrm>
            <a:off x="5701291" y="1465833"/>
            <a:ext cx="3092450" cy="1797050"/>
          </a:xfrm>
          <a:prstGeom prst="rect">
            <a:avLst/>
          </a:prstGeom>
          <a:ln>
            <a:noFill/>
          </a:ln>
          <a:effectLst>
            <a:softEdge rad="112500"/>
          </a:effectLst>
        </p:spPr>
      </p:pic>
      <p:pic>
        <p:nvPicPr>
          <p:cNvPr id="18438" name="Picture 8" descr="KREIMELMARTIN_05YRH3DOM_ScreenShot1"/>
          <p:cNvPicPr>
            <a:picLocks noChangeAspect="1" noChangeArrowheads="1"/>
          </p:cNvPicPr>
          <p:nvPr/>
        </p:nvPicPr>
        <p:blipFill>
          <a:blip r:embed="rId4" cstate="print"/>
          <a:srcRect l="44749" t="3889" r="18437" b="54378"/>
          <a:stretch>
            <a:fillRect/>
          </a:stretch>
        </p:blipFill>
        <p:spPr bwMode="auto">
          <a:xfrm>
            <a:off x="4785736" y="4551365"/>
            <a:ext cx="2027959" cy="1810157"/>
          </a:xfrm>
          <a:prstGeom prst="rect">
            <a:avLst/>
          </a:prstGeom>
          <a:ln>
            <a:noFill/>
          </a:ln>
          <a:effectLst>
            <a:softEdge rad="112500"/>
          </a:effectLst>
        </p:spPr>
      </p:pic>
      <p:sp>
        <p:nvSpPr>
          <p:cNvPr id="75782" name="Textfeld 7"/>
          <p:cNvSpPr txBox="1">
            <a:spLocks noChangeArrowheads="1"/>
          </p:cNvSpPr>
          <p:nvPr/>
        </p:nvSpPr>
        <p:spPr bwMode="auto">
          <a:xfrm>
            <a:off x="5929313" y="1163638"/>
            <a:ext cx="2562225" cy="307975"/>
          </a:xfrm>
          <a:prstGeom prst="rect">
            <a:avLst/>
          </a:prstGeom>
          <a:noFill/>
          <a:ln w="9525">
            <a:noFill/>
            <a:miter lim="800000"/>
            <a:headEnd/>
            <a:tailEnd/>
          </a:ln>
        </p:spPr>
        <p:txBody>
          <a:bodyPr>
            <a:spAutoFit/>
          </a:bodyPr>
          <a:lstStyle/>
          <a:p>
            <a:r>
              <a:rPr lang="de-DE" sz="1400" i="1">
                <a:solidFill>
                  <a:srgbClr val="006E9A"/>
                </a:solidFill>
                <a:latin typeface="Calibri" pitchFamily="34" charset="0"/>
              </a:rPr>
              <a:t>Petersch et al MP 31 (2003)</a:t>
            </a:r>
            <a:endParaRPr lang="de-AT" sz="1400" i="1">
              <a:solidFill>
                <a:srgbClr val="006E9A"/>
              </a:solidFill>
              <a:latin typeface="Calibri" pitchFamily="34" charset="0"/>
            </a:endParaRPr>
          </a:p>
        </p:txBody>
      </p:sp>
      <p:pic>
        <p:nvPicPr>
          <p:cNvPr id="8" name="Picture 2"/>
          <p:cNvPicPr>
            <a:picLocks noChangeAspect="1" noChangeArrowheads="1"/>
          </p:cNvPicPr>
          <p:nvPr/>
        </p:nvPicPr>
        <p:blipFill>
          <a:blip r:embed="rId5" cstate="print"/>
          <a:srcRect/>
          <a:stretch>
            <a:fillRect/>
          </a:stretch>
        </p:blipFill>
        <p:spPr bwMode="auto">
          <a:xfrm>
            <a:off x="6860204" y="3477485"/>
            <a:ext cx="2139337" cy="1804988"/>
          </a:xfrm>
          <a:prstGeom prst="rect">
            <a:avLst/>
          </a:prstGeom>
          <a:ln>
            <a:noFill/>
          </a:ln>
          <a:effectLst>
            <a:softEdge rad="112500"/>
          </a:effectLst>
        </p:spPr>
      </p:pic>
      <p:sp>
        <p:nvSpPr>
          <p:cNvPr id="27657" name="Text Box 8"/>
          <p:cNvSpPr txBox="1">
            <a:spLocks noChangeArrowheads="1"/>
          </p:cNvSpPr>
          <p:nvPr/>
        </p:nvSpPr>
        <p:spPr bwMode="auto">
          <a:xfrm>
            <a:off x="6684963" y="3232150"/>
            <a:ext cx="1655762" cy="339725"/>
          </a:xfrm>
          <a:prstGeom prst="rect">
            <a:avLst/>
          </a:prstGeom>
          <a:noFill/>
          <a:ln w="9525">
            <a:noFill/>
            <a:round/>
            <a:headEnd/>
            <a:tailEnd/>
          </a:ln>
        </p:spPr>
        <p:txBody>
          <a:bodyPr lIns="90000" tIns="46800" rIns="90000" bIns="46800" anchor="ctr">
            <a:spAutoFit/>
          </a:bodyPr>
          <a:lstStyle/>
          <a:p>
            <a:pPr>
              <a:spcBef>
                <a:spcPts val="1000"/>
              </a:spcBef>
              <a:buClr>
                <a:srgbClr val="FFFFCC"/>
              </a:buClr>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600" i="1">
                <a:solidFill>
                  <a:srgbClr val="FF3300"/>
                </a:solidFill>
                <a:latin typeface="+mn-lt"/>
              </a:rPr>
              <a:t>mirror + scale</a:t>
            </a:r>
          </a:p>
        </p:txBody>
      </p:sp>
      <p:sp>
        <p:nvSpPr>
          <p:cNvPr id="27658" name="Line 9"/>
          <p:cNvSpPr>
            <a:spLocks noChangeShapeType="1"/>
          </p:cNvSpPr>
          <p:nvPr/>
        </p:nvSpPr>
        <p:spPr bwMode="auto">
          <a:xfrm>
            <a:off x="7550150" y="3484563"/>
            <a:ext cx="430213" cy="298450"/>
          </a:xfrm>
          <a:prstGeom prst="line">
            <a:avLst/>
          </a:prstGeom>
          <a:noFill/>
          <a:ln w="12600">
            <a:solidFill>
              <a:srgbClr val="FF3300"/>
            </a:solidFill>
            <a:miter lim="800000"/>
            <a:headEnd/>
            <a:tailEnd type="triangle" w="med" len="med"/>
          </a:ln>
        </p:spPr>
        <p:txBody>
          <a:bodyPr/>
          <a:lstStyle/>
          <a:p>
            <a:pPr>
              <a:defRPr/>
            </a:pPr>
            <a:endParaRPr lang="de-AT">
              <a:latin typeface="+mn-lt"/>
            </a:endParaRPr>
          </a:p>
        </p:txBody>
      </p:sp>
      <p:sp>
        <p:nvSpPr>
          <p:cNvPr id="27659" name="Line 12"/>
          <p:cNvSpPr>
            <a:spLocks noChangeShapeType="1"/>
          </p:cNvSpPr>
          <p:nvPr/>
        </p:nvSpPr>
        <p:spPr bwMode="auto">
          <a:xfrm flipV="1">
            <a:off x="6831013" y="4141788"/>
            <a:ext cx="387350" cy="0"/>
          </a:xfrm>
          <a:prstGeom prst="line">
            <a:avLst/>
          </a:prstGeom>
          <a:noFill/>
          <a:ln w="12600">
            <a:solidFill>
              <a:srgbClr val="FF3300"/>
            </a:solidFill>
            <a:miter lim="800000"/>
            <a:headEnd/>
            <a:tailEnd type="triangle" w="med" len="med"/>
          </a:ln>
        </p:spPr>
        <p:txBody>
          <a:bodyPr/>
          <a:lstStyle/>
          <a:p>
            <a:pPr>
              <a:defRPr/>
            </a:pPr>
            <a:endParaRPr lang="de-AT">
              <a:latin typeface="+mn-lt"/>
            </a:endParaRPr>
          </a:p>
        </p:txBody>
      </p:sp>
      <p:sp>
        <p:nvSpPr>
          <p:cNvPr id="27660" name="Text Box 7"/>
          <p:cNvSpPr txBox="1">
            <a:spLocks noChangeArrowheads="1"/>
          </p:cNvSpPr>
          <p:nvPr/>
        </p:nvSpPr>
        <p:spPr bwMode="auto">
          <a:xfrm>
            <a:off x="5732463" y="3844925"/>
            <a:ext cx="1079500" cy="587375"/>
          </a:xfrm>
          <a:prstGeom prst="rect">
            <a:avLst/>
          </a:prstGeom>
          <a:noFill/>
          <a:ln w="9525">
            <a:noFill/>
            <a:round/>
            <a:headEnd/>
            <a:tailEnd/>
          </a:ln>
        </p:spPr>
        <p:txBody>
          <a:bodyPr lIns="90000" tIns="46800" rIns="90000" bIns="46800" anchor="ctr">
            <a:spAutoFit/>
          </a:bodyPr>
          <a:lstStyle/>
          <a:p>
            <a:pPr>
              <a:spcBef>
                <a:spcPts val="1000"/>
              </a:spcBef>
              <a:buClr>
                <a:srgbClr val="FFFFCC"/>
              </a:buClr>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600" i="1">
                <a:solidFill>
                  <a:srgbClr val="FF3300"/>
                </a:solidFill>
                <a:latin typeface="+mn-lt"/>
              </a:rPr>
              <a:t>camera + housing</a:t>
            </a:r>
          </a:p>
        </p:txBody>
      </p:sp>
      <p:sp>
        <p:nvSpPr>
          <p:cNvPr id="27661" name="Text Box 11"/>
          <p:cNvSpPr txBox="1">
            <a:spLocks noChangeArrowheads="1"/>
          </p:cNvSpPr>
          <p:nvPr/>
        </p:nvSpPr>
        <p:spPr bwMode="auto">
          <a:xfrm>
            <a:off x="7729538" y="5275263"/>
            <a:ext cx="1009650" cy="339725"/>
          </a:xfrm>
          <a:prstGeom prst="rect">
            <a:avLst/>
          </a:prstGeom>
          <a:noFill/>
          <a:ln w="9525">
            <a:noFill/>
            <a:round/>
            <a:headEnd/>
            <a:tailEnd/>
          </a:ln>
        </p:spPr>
        <p:txBody>
          <a:bodyPr wrap="none" lIns="90000" tIns="46800" rIns="90000" bIns="46800" anchor="ctr">
            <a:spAutoFit/>
          </a:bodyPr>
          <a:lstStyle/>
          <a:p>
            <a:pPr>
              <a:spcBef>
                <a:spcPts val="1000"/>
              </a:spcBef>
              <a:buClr>
                <a:srgbClr val="FFFFCC"/>
              </a:buClr>
              <a:buFont typeface="Aria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1600" i="1">
                <a:solidFill>
                  <a:srgbClr val="FF3300"/>
                </a:solidFill>
                <a:latin typeface="+mn-lt"/>
              </a:rPr>
              <a:t>IR marker</a:t>
            </a:r>
          </a:p>
        </p:txBody>
      </p:sp>
      <p:sp>
        <p:nvSpPr>
          <p:cNvPr id="27662" name="Line 14"/>
          <p:cNvSpPr>
            <a:spLocks noChangeShapeType="1"/>
          </p:cNvSpPr>
          <p:nvPr/>
        </p:nvSpPr>
        <p:spPr bwMode="auto">
          <a:xfrm flipV="1">
            <a:off x="8408988" y="4476750"/>
            <a:ext cx="222250" cy="787400"/>
          </a:xfrm>
          <a:prstGeom prst="line">
            <a:avLst/>
          </a:prstGeom>
          <a:noFill/>
          <a:ln w="12600">
            <a:solidFill>
              <a:srgbClr val="FF3300"/>
            </a:solidFill>
            <a:miter lim="800000"/>
            <a:headEnd/>
            <a:tailEnd type="triangle" w="med" len="med"/>
          </a:ln>
        </p:spPr>
        <p:txBody>
          <a:bodyPr/>
          <a:lstStyle/>
          <a:p>
            <a:pPr>
              <a:defRPr/>
            </a:pPr>
            <a:endParaRPr lang="de-AT">
              <a:latin typeface="+mn-lt"/>
            </a:endParaRPr>
          </a:p>
        </p:txBody>
      </p:sp>
    </p:spTree>
    <p:extLst>
      <p:ext uri="{BB962C8B-B14F-4D97-AF65-F5344CB8AC3E}">
        <p14:creationId xmlns:p14="http://schemas.microsoft.com/office/powerpoint/2010/main" val="179230991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oliennummernplatzhalter 3"/>
          <p:cNvSpPr>
            <a:spLocks noGrp="1"/>
          </p:cNvSpPr>
          <p:nvPr>
            <p:ph type="sldNum" sz="quarter" idx="10"/>
          </p:nvPr>
        </p:nvSpPr>
        <p:spPr/>
        <p:txBody>
          <a:bodyPr/>
          <a:lstStyle/>
          <a:p>
            <a:pPr>
              <a:defRPr/>
            </a:pPr>
            <a:fld id="{EBFB0E1B-783F-4AB4-95C8-E3339B138C94}" type="slidenum">
              <a:rPr lang="de-AT"/>
              <a:pPr>
                <a:defRPr/>
              </a:pPr>
              <a:t>45</a:t>
            </a:fld>
            <a:endParaRPr lang="de-AT"/>
          </a:p>
        </p:txBody>
      </p:sp>
      <p:sp>
        <p:nvSpPr>
          <p:cNvPr id="1029" name="Rectangle 8"/>
          <p:cNvSpPr>
            <a:spLocks noGrp="1" noChangeArrowheads="1"/>
          </p:cNvSpPr>
          <p:nvPr>
            <p:ph type="title"/>
          </p:nvPr>
        </p:nvSpPr>
        <p:spPr/>
        <p:txBody>
          <a:bodyPr/>
          <a:lstStyle/>
          <a:p>
            <a:r>
              <a:rPr lang="en-US" smtClean="0"/>
              <a:t>Beam calibration &amp; dose determination</a:t>
            </a:r>
          </a:p>
        </p:txBody>
      </p:sp>
      <p:pic>
        <p:nvPicPr>
          <p:cNvPr id="1030" name="Picture 5" descr="TRS398_cover"/>
          <p:cNvPicPr>
            <a:picLocks noChangeAspect="1" noChangeArrowheads="1"/>
          </p:cNvPicPr>
          <p:nvPr/>
        </p:nvPicPr>
        <p:blipFill>
          <a:blip r:embed="rId3" cstate="print"/>
          <a:srcRect/>
          <a:stretch>
            <a:fillRect/>
          </a:stretch>
        </p:blipFill>
        <p:spPr bwMode="auto">
          <a:xfrm>
            <a:off x="1293813" y="1229441"/>
            <a:ext cx="1284287" cy="1951038"/>
          </a:xfrm>
          <a:prstGeom prst="rect">
            <a:avLst/>
          </a:prstGeom>
          <a:noFill/>
          <a:ln w="9525">
            <a:solidFill>
              <a:schemeClr val="bg2"/>
            </a:solidFill>
            <a:miter lim="800000"/>
            <a:headEnd/>
            <a:tailEnd/>
          </a:ln>
        </p:spPr>
      </p:pic>
      <p:graphicFrame>
        <p:nvGraphicFramePr>
          <p:cNvPr id="1026" name="Object 6"/>
          <p:cNvGraphicFramePr>
            <a:graphicFrameLocks noChangeAspect="1"/>
          </p:cNvGraphicFramePr>
          <p:nvPr>
            <p:extLst>
              <p:ext uri="{D42A27DB-BD31-4B8C-83A1-F6EECF244321}">
                <p14:modId xmlns:p14="http://schemas.microsoft.com/office/powerpoint/2010/main" val="3046626400"/>
              </p:ext>
            </p:extLst>
          </p:nvPr>
        </p:nvGraphicFramePr>
        <p:xfrm>
          <a:off x="4070346" y="1282569"/>
          <a:ext cx="3574817" cy="1456896"/>
        </p:xfrm>
        <a:graphic>
          <a:graphicData uri="http://schemas.openxmlformats.org/presentationml/2006/ole">
            <mc:AlternateContent xmlns:mc="http://schemas.openxmlformats.org/markup-compatibility/2006">
              <mc:Choice xmlns:v="urn:schemas-microsoft-com:vml" Requires="v">
                <p:oleObj spid="_x0000_s13322" name="Formel" r:id="rId4" imgW="3327400" imgH="1231900" progId="Equation.3">
                  <p:embed/>
                </p:oleObj>
              </mc:Choice>
              <mc:Fallback>
                <p:oleObj name="Formel" r:id="rId4" imgW="3327400" imgH="1231900" progId="Equation.3">
                  <p:embed/>
                  <p:pic>
                    <p:nvPicPr>
                      <p:cNvPr id="0" name=""/>
                      <p:cNvPicPr>
                        <a:picLocks noChangeAspect="1" noChangeArrowheads="1"/>
                      </p:cNvPicPr>
                      <p:nvPr/>
                    </p:nvPicPr>
                    <p:blipFill>
                      <a:blip r:embed="rId5">
                        <a:lum bright="-100000"/>
                        <a:grayscl/>
                        <a:biLevel thresh="50000"/>
                      </a:blip>
                      <a:srcRect/>
                      <a:stretch>
                        <a:fillRect/>
                      </a:stretch>
                    </p:blipFill>
                    <p:spPr bwMode="auto">
                      <a:xfrm>
                        <a:off x="4070346" y="1282569"/>
                        <a:ext cx="3574817" cy="1456896"/>
                      </a:xfrm>
                      <a:prstGeom prst="rect">
                        <a:avLst/>
                      </a:prstGeom>
                      <a:noFill/>
                      <a:ln>
                        <a:noFill/>
                      </a:ln>
                      <a:effectLst/>
                      <a:extLst/>
                    </p:spPr>
                  </p:pic>
                </p:oleObj>
              </mc:Fallback>
            </mc:AlternateContent>
          </a:graphicData>
        </a:graphic>
      </p:graphicFrame>
      <p:sp>
        <p:nvSpPr>
          <p:cNvPr id="3" name="Rectangle 9"/>
          <p:cNvSpPr>
            <a:spLocks noChangeArrowheads="1"/>
          </p:cNvSpPr>
          <p:nvPr/>
        </p:nvSpPr>
        <p:spPr bwMode="auto">
          <a:xfrm>
            <a:off x="3529013" y="5508112"/>
            <a:ext cx="5665787" cy="938212"/>
          </a:xfrm>
          <a:prstGeom prst="rect">
            <a:avLst/>
          </a:prstGeom>
          <a:noFill/>
          <a:ln w="12700">
            <a:noFill/>
            <a:miter lim="800000"/>
            <a:headEnd/>
            <a:tailEnd/>
          </a:ln>
        </p:spPr>
        <p:txBody>
          <a:bodyPr>
            <a:spAutoFit/>
          </a:bodyPr>
          <a:lstStyle/>
          <a:p>
            <a:pPr marL="263525" indent="-263525" eaLnBrk="0" hangingPunct="0">
              <a:lnSpc>
                <a:spcPct val="115000"/>
              </a:lnSpc>
              <a:spcBef>
                <a:spcPct val="20000"/>
              </a:spcBef>
              <a:buClr>
                <a:schemeClr val="bg1"/>
              </a:buClr>
              <a:buSzPct val="110000"/>
              <a:buFont typeface="Arial" charset="0"/>
              <a:buChar char="●"/>
              <a:defRPr/>
            </a:pPr>
            <a:r>
              <a:rPr lang="en-US" sz="2200" b="0" dirty="0">
                <a:latin typeface="+mn-lt"/>
              </a:rPr>
              <a:t>ABSORBED DOSE TO WATER FORMALISMS:</a:t>
            </a:r>
          </a:p>
          <a:p>
            <a:pPr marL="263525" indent="-263525" eaLnBrk="0" hangingPunct="0">
              <a:lnSpc>
                <a:spcPct val="115000"/>
              </a:lnSpc>
              <a:spcBef>
                <a:spcPct val="20000"/>
              </a:spcBef>
              <a:buClr>
                <a:schemeClr val="bg1"/>
              </a:buClr>
              <a:buSzPct val="110000"/>
              <a:buFont typeface="Arial" charset="0"/>
              <a:buChar char="●"/>
              <a:defRPr/>
            </a:pPr>
            <a:r>
              <a:rPr lang="en-US" sz="2200" b="0" dirty="0">
                <a:latin typeface="+mn-lt"/>
              </a:rPr>
              <a:t>Limitations  - small and non standard field</a:t>
            </a:r>
            <a:endParaRPr lang="de-DE" sz="2200" b="0" dirty="0">
              <a:latin typeface="+mn-lt"/>
            </a:endParaRPr>
          </a:p>
        </p:txBody>
      </p:sp>
      <p:grpSp>
        <p:nvGrpSpPr>
          <p:cNvPr id="1032" name="Group 528"/>
          <p:cNvGrpSpPr>
            <a:grpSpLocks/>
          </p:cNvGrpSpPr>
          <p:nvPr/>
        </p:nvGrpSpPr>
        <p:grpSpPr bwMode="auto">
          <a:xfrm>
            <a:off x="4562475" y="2813074"/>
            <a:ext cx="4019550" cy="2663825"/>
            <a:chOff x="2874" y="1602"/>
            <a:chExt cx="2532" cy="1678"/>
          </a:xfrm>
        </p:grpSpPr>
        <p:pic>
          <p:nvPicPr>
            <p:cNvPr id="1037" name="Picture 525"/>
            <p:cNvPicPr>
              <a:picLocks noChangeAspect="1" noChangeArrowheads="1"/>
            </p:cNvPicPr>
            <p:nvPr/>
          </p:nvPicPr>
          <p:blipFill>
            <a:blip r:embed="rId6" cstate="print"/>
            <a:srcRect/>
            <a:stretch>
              <a:fillRect/>
            </a:stretch>
          </p:blipFill>
          <p:spPr bwMode="auto">
            <a:xfrm>
              <a:off x="2874" y="1602"/>
              <a:ext cx="2532" cy="1678"/>
            </a:xfrm>
            <a:prstGeom prst="rect">
              <a:avLst/>
            </a:prstGeom>
            <a:noFill/>
            <a:ln w="12700">
              <a:noFill/>
              <a:miter lim="800000"/>
              <a:headEnd/>
              <a:tailEnd/>
            </a:ln>
          </p:spPr>
        </p:pic>
        <p:sp>
          <p:nvSpPr>
            <p:cNvPr id="1038" name="Text Box 10"/>
            <p:cNvSpPr txBox="1">
              <a:spLocks noChangeArrowheads="1"/>
            </p:cNvSpPr>
            <p:nvPr/>
          </p:nvSpPr>
          <p:spPr bwMode="auto">
            <a:xfrm>
              <a:off x="3954" y="2781"/>
              <a:ext cx="1307" cy="173"/>
            </a:xfrm>
            <a:prstGeom prst="rect">
              <a:avLst/>
            </a:prstGeom>
            <a:noFill/>
            <a:ln w="12700">
              <a:noFill/>
              <a:miter lim="800000"/>
              <a:headEnd type="none" w="sm" len="sm"/>
              <a:tailEnd type="none" w="sm" len="sm"/>
            </a:ln>
          </p:spPr>
          <p:txBody>
            <a:bodyPr>
              <a:spAutoFit/>
            </a:bodyPr>
            <a:lstStyle/>
            <a:p>
              <a:pPr>
                <a:spcBef>
                  <a:spcPct val="50000"/>
                </a:spcBef>
                <a:defRPr/>
              </a:pPr>
              <a:r>
                <a:rPr lang="en-US" i="1" dirty="0" err="1">
                  <a:solidFill>
                    <a:srgbClr val="0C529D"/>
                  </a:solidFill>
                  <a:latin typeface="+mn-lt"/>
                  <a:cs typeface="Times New Roman" pitchFamily="18" charset="0"/>
                </a:rPr>
                <a:t>Andreo</a:t>
              </a:r>
              <a:r>
                <a:rPr lang="en-US" i="1" dirty="0">
                  <a:solidFill>
                    <a:srgbClr val="0C529D"/>
                  </a:solidFill>
                  <a:latin typeface="+mn-lt"/>
                  <a:cs typeface="Times New Roman" pitchFamily="18" charset="0"/>
                </a:rPr>
                <a:t>, PMB 45 (2000)</a:t>
              </a:r>
            </a:p>
          </p:txBody>
        </p:sp>
      </p:grpSp>
      <p:grpSp>
        <p:nvGrpSpPr>
          <p:cNvPr id="1033" name="Group 529"/>
          <p:cNvGrpSpPr>
            <a:grpSpLocks/>
          </p:cNvGrpSpPr>
          <p:nvPr/>
        </p:nvGrpSpPr>
        <p:grpSpPr bwMode="auto">
          <a:xfrm>
            <a:off x="246063" y="3336925"/>
            <a:ext cx="3314700" cy="2981325"/>
            <a:chOff x="481" y="2107"/>
            <a:chExt cx="2088" cy="1878"/>
          </a:xfrm>
        </p:grpSpPr>
        <p:sp>
          <p:nvSpPr>
            <p:cNvPr id="1035" name="Text Box 3"/>
            <p:cNvSpPr txBox="1">
              <a:spLocks noChangeArrowheads="1"/>
            </p:cNvSpPr>
            <p:nvPr/>
          </p:nvSpPr>
          <p:spPr bwMode="auto">
            <a:xfrm>
              <a:off x="558" y="2107"/>
              <a:ext cx="1991" cy="173"/>
            </a:xfrm>
            <a:prstGeom prst="rect">
              <a:avLst/>
            </a:prstGeom>
            <a:noFill/>
            <a:ln w="12700">
              <a:noFill/>
              <a:miter lim="800000"/>
              <a:headEnd type="none" w="sm" len="sm"/>
              <a:tailEnd type="none" w="sm" len="sm"/>
            </a:ln>
          </p:spPr>
          <p:txBody>
            <a:bodyPr>
              <a:spAutoFit/>
            </a:bodyPr>
            <a:lstStyle/>
            <a:p>
              <a:pPr>
                <a:spcBef>
                  <a:spcPct val="50000"/>
                </a:spcBef>
                <a:defRPr/>
              </a:pPr>
              <a:r>
                <a:rPr lang="en-US" i="1">
                  <a:solidFill>
                    <a:srgbClr val="0C529D"/>
                  </a:solidFill>
                  <a:latin typeface="+mn-lt"/>
                  <a:cs typeface="Times New Roman" pitchFamily="18" charset="0"/>
                </a:rPr>
                <a:t>Xiong and Rogers MP 35 (2008)</a:t>
              </a:r>
            </a:p>
          </p:txBody>
        </p:sp>
        <p:pic>
          <p:nvPicPr>
            <p:cNvPr id="1036" name="Picture 11"/>
            <p:cNvPicPr>
              <a:picLocks noChangeAspect="1" noChangeArrowheads="1"/>
            </p:cNvPicPr>
            <p:nvPr/>
          </p:nvPicPr>
          <p:blipFill>
            <a:blip r:embed="rId7" cstate="print"/>
            <a:srcRect r="2815" b="2734"/>
            <a:stretch>
              <a:fillRect/>
            </a:stretch>
          </p:blipFill>
          <p:spPr bwMode="auto">
            <a:xfrm>
              <a:off x="481" y="2300"/>
              <a:ext cx="2088" cy="1685"/>
            </a:xfrm>
            <a:prstGeom prst="rect">
              <a:avLst/>
            </a:prstGeom>
            <a:noFill/>
            <a:ln w="12700">
              <a:noFill/>
              <a:miter lim="800000"/>
              <a:headEnd/>
              <a:tailEnd/>
            </a:ln>
          </p:spPr>
        </p:pic>
      </p:grpSp>
      <p:sp>
        <p:nvSpPr>
          <p:cNvPr id="1034" name="Rectangle 4"/>
          <p:cNvSpPr>
            <a:spLocks noChangeArrowheads="1"/>
          </p:cNvSpPr>
          <p:nvPr/>
        </p:nvSpPr>
        <p:spPr bwMode="auto">
          <a:xfrm>
            <a:off x="628650" y="4867275"/>
            <a:ext cx="8108950" cy="1652588"/>
          </a:xfrm>
          <a:prstGeom prst="rect">
            <a:avLst/>
          </a:prstGeom>
          <a:noFill/>
          <a:ln w="9525">
            <a:noFill/>
            <a:miter lim="800000"/>
            <a:headEnd/>
            <a:tailEnd/>
          </a:ln>
        </p:spPr>
        <p:txBody>
          <a:bodyPr/>
          <a:lstStyle/>
          <a:p>
            <a:pPr marL="363538" indent="-363538">
              <a:buFont typeface="Arial" charset="0"/>
              <a:buChar char="•"/>
            </a:pPr>
            <a:endParaRPr lang="en-US" sz="2400" i="1">
              <a:solidFill>
                <a:srgbClr val="0C529D"/>
              </a:solidFill>
            </a:endParaRPr>
          </a:p>
        </p:txBody>
      </p:sp>
    </p:spTree>
    <p:extLst>
      <p:ext uri="{BB962C8B-B14F-4D97-AF65-F5344CB8AC3E}">
        <p14:creationId xmlns:p14="http://schemas.microsoft.com/office/powerpoint/2010/main" val="3227723938"/>
      </p:ext>
    </p:extLst>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3"/>
          <p:cNvSpPr>
            <a:spLocks noGrp="1"/>
          </p:cNvSpPr>
          <p:nvPr>
            <p:ph type="sldNum" sz="quarter" idx="10"/>
          </p:nvPr>
        </p:nvSpPr>
        <p:spPr/>
        <p:txBody>
          <a:bodyPr/>
          <a:lstStyle/>
          <a:p>
            <a:pPr>
              <a:defRPr/>
            </a:pPr>
            <a:fld id="{344108F7-5A78-4B29-87EF-BE42355BC471}" type="slidenum">
              <a:rPr lang="de-AT"/>
              <a:pPr>
                <a:defRPr/>
              </a:pPr>
              <a:t>46</a:t>
            </a:fld>
            <a:endParaRPr lang="de-AT"/>
          </a:p>
        </p:txBody>
      </p:sp>
      <p:pic>
        <p:nvPicPr>
          <p:cNvPr id="66562" name="Picture 4" descr="C:\Julia\Streuphantom.gif"/>
          <p:cNvPicPr>
            <a:picLocks noChangeAspect="1" noChangeArrowheads="1"/>
          </p:cNvPicPr>
          <p:nvPr/>
        </p:nvPicPr>
        <p:blipFill>
          <a:blip r:embed="rId3" cstate="print"/>
          <a:srcRect/>
          <a:stretch>
            <a:fillRect/>
          </a:stretch>
        </p:blipFill>
        <p:spPr bwMode="auto">
          <a:xfrm>
            <a:off x="6443663" y="3984625"/>
            <a:ext cx="1758950" cy="1096963"/>
          </a:xfrm>
          <a:prstGeom prst="rect">
            <a:avLst/>
          </a:prstGeom>
          <a:noFill/>
          <a:ln w="9525">
            <a:noFill/>
            <a:miter lim="800000"/>
            <a:headEnd/>
            <a:tailEnd/>
          </a:ln>
        </p:spPr>
      </p:pic>
      <p:sp>
        <p:nvSpPr>
          <p:cNvPr id="26626" name="Rectangle 3"/>
          <p:cNvSpPr>
            <a:spLocks noChangeArrowheads="1"/>
          </p:cNvSpPr>
          <p:nvPr/>
        </p:nvSpPr>
        <p:spPr bwMode="auto">
          <a:xfrm>
            <a:off x="455613" y="1168400"/>
            <a:ext cx="8231187" cy="5081588"/>
          </a:xfrm>
          <a:prstGeom prst="rect">
            <a:avLst/>
          </a:prstGeom>
          <a:noFill/>
          <a:ln>
            <a:noFill/>
          </a:ln>
          <a:effectLst/>
          <a:extLst/>
        </p:spPr>
        <p:txBody>
          <a:bodyPr/>
          <a:lstStyle/>
          <a:p>
            <a:pPr marL="342900" indent="-342900">
              <a:lnSpc>
                <a:spcPct val="110000"/>
              </a:lnSpc>
              <a:spcBef>
                <a:spcPct val="20000"/>
              </a:spcBef>
              <a:buClr>
                <a:schemeClr val="hlink"/>
              </a:buClr>
              <a:buSzPct val="70000"/>
              <a:buFont typeface="Wingdings" pitchFamily="2" charset="2"/>
              <a:buNone/>
              <a:defRPr/>
            </a:pPr>
            <a:endParaRPr lang="de-DE" sz="2000" dirty="0">
              <a:solidFill>
                <a:srgbClr val="FFFF00"/>
              </a:solidFill>
              <a:effectLst>
                <a:outerShdw blurRad="38100" dist="38100" dir="2700000" algn="tl">
                  <a:srgbClr val="000000"/>
                </a:outerShdw>
              </a:effectLst>
            </a:endParaRPr>
          </a:p>
        </p:txBody>
      </p:sp>
      <p:sp>
        <p:nvSpPr>
          <p:cNvPr id="66564" name="Titel 1"/>
          <p:cNvSpPr>
            <a:spLocks noGrp="1"/>
          </p:cNvSpPr>
          <p:nvPr>
            <p:ph type="title" idx="4294967295"/>
          </p:nvPr>
        </p:nvSpPr>
        <p:spPr/>
        <p:txBody>
          <a:bodyPr/>
          <a:lstStyle/>
          <a:p>
            <a:r>
              <a:rPr lang="de-AT" smtClean="0"/>
              <a:t>Material und Methoden</a:t>
            </a:r>
          </a:p>
        </p:txBody>
      </p:sp>
      <p:sp>
        <p:nvSpPr>
          <p:cNvPr id="66565" name="Inhaltsplatzhalter 4"/>
          <p:cNvSpPr>
            <a:spLocks noGrp="1"/>
          </p:cNvSpPr>
          <p:nvPr>
            <p:ph idx="4294967295"/>
          </p:nvPr>
        </p:nvSpPr>
        <p:spPr/>
        <p:txBody>
          <a:bodyPr/>
          <a:lstStyle/>
          <a:p>
            <a:r>
              <a:rPr lang="en-US" smtClean="0"/>
              <a:t>6 and 10 MV photon beams w/o FFF</a:t>
            </a:r>
          </a:p>
          <a:p>
            <a:pPr lvl="1"/>
            <a:r>
              <a:rPr lang="en-US" smtClean="0"/>
              <a:t>No neutron measurements</a:t>
            </a:r>
          </a:p>
          <a:p>
            <a:r>
              <a:rPr lang="en-US" smtClean="0"/>
              <a:t>Points of interest in primary beam and scattered beam (23 POI) </a:t>
            </a:r>
          </a:p>
          <a:p>
            <a:r>
              <a:rPr lang="en-US" smtClean="0"/>
              <a:t>FS 40 x 40 cm² and 15 x 15 cm²</a:t>
            </a:r>
          </a:p>
          <a:p>
            <a:r>
              <a:rPr lang="en-US" smtClean="0"/>
              <a:t>Measurements w/o scatterer (30 x 30 x 30 cm² + 30 x 30 x 20 cm²)</a:t>
            </a:r>
          </a:p>
          <a:p>
            <a:r>
              <a:rPr lang="en-US" smtClean="0"/>
              <a:t>Average results of measurments with </a:t>
            </a:r>
            <a:br>
              <a:rPr lang="en-US" smtClean="0"/>
            </a:br>
            <a:r>
              <a:rPr lang="en-US" smtClean="0"/>
              <a:t>both devices</a:t>
            </a:r>
          </a:p>
        </p:txBody>
      </p:sp>
    </p:spTree>
    <p:extLst>
      <p:ext uri="{BB962C8B-B14F-4D97-AF65-F5344CB8AC3E}">
        <p14:creationId xmlns:p14="http://schemas.microsoft.com/office/powerpoint/2010/main" val="541674444"/>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liennummernplatzhalter 3"/>
          <p:cNvSpPr txBox="1">
            <a:spLocks noGrp="1"/>
          </p:cNvSpPr>
          <p:nvPr/>
        </p:nvSpPr>
        <p:spPr>
          <a:xfrm>
            <a:off x="8501063" y="6500813"/>
            <a:ext cx="561975" cy="357187"/>
          </a:xfrm>
          <a:prstGeom prst="rect">
            <a:avLst/>
          </a:prstGeom>
          <a:noFill/>
        </p:spPr>
        <p:txBody>
          <a:bodyPr anchor="ctr"/>
          <a:lstStyle/>
          <a:p>
            <a:pPr algn="r">
              <a:defRPr/>
            </a:pPr>
            <a:fld id="{0BE491A3-51E0-4AD8-AB93-9471FBD5C651}" type="slidenum">
              <a:rPr lang="de-AT">
                <a:solidFill>
                  <a:schemeClr val="tx1">
                    <a:tint val="75000"/>
                  </a:schemeClr>
                </a:solidFill>
                <a:latin typeface="+mj-lt"/>
              </a:rPr>
              <a:pPr algn="r">
                <a:defRPr/>
              </a:pPr>
              <a:t>47</a:t>
            </a:fld>
            <a:endParaRPr lang="de-AT">
              <a:solidFill>
                <a:schemeClr val="tx1">
                  <a:tint val="75000"/>
                </a:schemeClr>
              </a:solidFill>
              <a:latin typeface="+mj-lt"/>
            </a:endParaRPr>
          </a:p>
        </p:txBody>
      </p:sp>
      <p:sp>
        <p:nvSpPr>
          <p:cNvPr id="77826" name="Rectangle 3"/>
          <p:cNvSpPr>
            <a:spLocks noGrp="1" noChangeArrowheads="1"/>
          </p:cNvSpPr>
          <p:nvPr>
            <p:ph type="title" idx="4294967295"/>
          </p:nvPr>
        </p:nvSpPr>
        <p:spPr/>
        <p:txBody>
          <a:bodyPr/>
          <a:lstStyle/>
          <a:p>
            <a:r>
              <a:rPr lang="en-US" smtClean="0"/>
              <a:t>Dose profiles</a:t>
            </a:r>
          </a:p>
        </p:txBody>
      </p:sp>
      <p:sp>
        <p:nvSpPr>
          <p:cNvPr id="77827" name="Rectangle 4"/>
          <p:cNvSpPr>
            <a:spLocks noGrp="1" noChangeArrowheads="1"/>
          </p:cNvSpPr>
          <p:nvPr>
            <p:ph idx="4294967295"/>
          </p:nvPr>
        </p:nvSpPr>
        <p:spPr>
          <a:xfrm>
            <a:off x="198438" y="1968500"/>
            <a:ext cx="8747125" cy="4348163"/>
          </a:xfrm>
        </p:spPr>
        <p:txBody>
          <a:bodyPr/>
          <a:lstStyle/>
          <a:p>
            <a:endParaRPr lang="en-GB" sz="2200" smtClean="0"/>
          </a:p>
          <a:p>
            <a:r>
              <a:rPr lang="en-GB" sz="2200" smtClean="0"/>
              <a:t>Penumbra values</a:t>
            </a:r>
            <a:br>
              <a:rPr lang="en-GB" sz="2200" smtClean="0"/>
            </a:br>
            <a:r>
              <a:rPr lang="en-GB" sz="2200" smtClean="0"/>
              <a:t>for flattened and </a:t>
            </a:r>
            <a:br>
              <a:rPr lang="en-GB" sz="2200" smtClean="0"/>
            </a:br>
            <a:r>
              <a:rPr lang="en-GB" sz="2200" smtClean="0"/>
              <a:t>unflattened beams </a:t>
            </a:r>
            <a:br>
              <a:rPr lang="en-GB" sz="2200" smtClean="0"/>
            </a:br>
            <a:r>
              <a:rPr lang="en-GB" sz="2200" smtClean="0"/>
              <a:t>agree within </a:t>
            </a:r>
            <a:r>
              <a:rPr lang="en-GB" sz="2200" smtClean="0">
                <a:sym typeface="Symbol" pitchFamily="18" charset="2"/>
              </a:rPr>
              <a:t> </a:t>
            </a:r>
            <a:r>
              <a:rPr lang="en-GB" sz="2200" smtClean="0"/>
              <a:t>1mm</a:t>
            </a:r>
          </a:p>
          <a:p>
            <a:endParaRPr lang="en-GB" sz="2200" smtClean="0"/>
          </a:p>
          <a:p>
            <a:r>
              <a:rPr lang="en-GB" sz="2200" smtClean="0"/>
              <a:t>Profile (off-axis dose) variation  </a:t>
            </a:r>
            <a:br>
              <a:rPr lang="en-GB" sz="2200" smtClean="0"/>
            </a:br>
            <a:r>
              <a:rPr lang="en-GB" sz="2200" smtClean="0"/>
              <a:t>as a function of depth less pronounced for FFF beams </a:t>
            </a:r>
          </a:p>
          <a:p>
            <a:r>
              <a:rPr lang="en-GB" sz="2200" smtClean="0"/>
              <a:t>Less off-axis softening of beam</a:t>
            </a:r>
          </a:p>
        </p:txBody>
      </p:sp>
      <p:pic>
        <p:nvPicPr>
          <p:cNvPr id="77828" name="Picture 8" descr="bunt off-axis"/>
          <p:cNvPicPr>
            <a:picLocks noChangeArrowheads="1"/>
          </p:cNvPicPr>
          <p:nvPr/>
        </p:nvPicPr>
        <p:blipFill>
          <a:blip r:embed="rId3" cstate="print"/>
          <a:srcRect t="6177" r="5946" b="4016"/>
          <a:stretch>
            <a:fillRect/>
          </a:stretch>
        </p:blipFill>
        <p:spPr bwMode="auto">
          <a:xfrm>
            <a:off x="3116263" y="1114425"/>
            <a:ext cx="5668962" cy="3775075"/>
          </a:xfrm>
          <a:prstGeom prst="rect">
            <a:avLst/>
          </a:prstGeom>
          <a:noFill/>
          <a:ln w="9525">
            <a:noFill/>
            <a:miter lim="800000"/>
            <a:headEnd/>
            <a:tailEnd/>
          </a:ln>
        </p:spPr>
      </p:pic>
      <p:sp>
        <p:nvSpPr>
          <p:cNvPr id="36870" name="Oval 6"/>
          <p:cNvSpPr>
            <a:spLocks noChangeArrowheads="1"/>
          </p:cNvSpPr>
          <p:nvPr/>
        </p:nvSpPr>
        <p:spPr bwMode="auto">
          <a:xfrm rot="1856974">
            <a:off x="4541838" y="1301750"/>
            <a:ext cx="1190625" cy="725488"/>
          </a:xfrm>
          <a:prstGeom prst="ellipse">
            <a:avLst/>
          </a:prstGeom>
          <a:noFill/>
          <a:ln w="28575">
            <a:solidFill>
              <a:srgbClr val="C00000"/>
            </a:solidFill>
            <a:prstDash val="sysDot"/>
            <a:round/>
            <a:headEnd/>
            <a:tailEnd/>
          </a:ln>
        </p:spPr>
        <p:txBody>
          <a:bodyPr wrap="none" anchor="ctr"/>
          <a:lstStyle/>
          <a:p>
            <a:pPr>
              <a:defRPr/>
            </a:pPr>
            <a:endParaRPr lang="de-AT">
              <a:latin typeface="+mn-lt"/>
            </a:endParaRPr>
          </a:p>
        </p:txBody>
      </p:sp>
      <p:sp>
        <p:nvSpPr>
          <p:cNvPr id="36871" name="Oval 9"/>
          <p:cNvSpPr>
            <a:spLocks noChangeArrowheads="1"/>
          </p:cNvSpPr>
          <p:nvPr/>
        </p:nvSpPr>
        <p:spPr bwMode="auto">
          <a:xfrm rot="1856974">
            <a:off x="7050088" y="1938338"/>
            <a:ext cx="1190625" cy="725487"/>
          </a:xfrm>
          <a:prstGeom prst="ellipse">
            <a:avLst/>
          </a:prstGeom>
          <a:noFill/>
          <a:ln w="28575">
            <a:solidFill>
              <a:srgbClr val="C00000"/>
            </a:solidFill>
            <a:prstDash val="sysDot"/>
            <a:round/>
            <a:headEnd/>
            <a:tailEnd/>
          </a:ln>
        </p:spPr>
        <p:txBody>
          <a:bodyPr wrap="none" anchor="ctr"/>
          <a:lstStyle/>
          <a:p>
            <a:pPr>
              <a:defRPr/>
            </a:pPr>
            <a:endParaRPr lang="de-AT">
              <a:latin typeface="+mn-lt"/>
            </a:endParaRPr>
          </a:p>
        </p:txBody>
      </p:sp>
      <p:sp>
        <p:nvSpPr>
          <p:cNvPr id="10" name="Rechteck 9"/>
          <p:cNvSpPr/>
          <p:nvPr/>
        </p:nvSpPr>
        <p:spPr>
          <a:xfrm>
            <a:off x="207963" y="1260475"/>
            <a:ext cx="3519487" cy="706438"/>
          </a:xfrm>
          <a:prstGeom prst="rect">
            <a:avLst/>
          </a:prstGeom>
        </p:spPr>
        <p:txBody>
          <a:bodyPr>
            <a:spAutoFit/>
          </a:bodyPr>
          <a:lstStyle/>
          <a:p>
            <a:pPr>
              <a:spcBef>
                <a:spcPct val="25000"/>
              </a:spcBef>
              <a:spcAft>
                <a:spcPct val="25000"/>
              </a:spcAft>
              <a:buClr>
                <a:srgbClr val="0000CC"/>
              </a:buClr>
              <a:buSzPct val="80000"/>
              <a:defRPr/>
            </a:pPr>
            <a:r>
              <a:rPr lang="en-GB" sz="2000" i="1" kern="0" dirty="0">
                <a:solidFill>
                  <a:srgbClr val="0C529D"/>
                </a:solidFill>
                <a:latin typeface="+mn-lt"/>
              </a:rPr>
              <a:t>10 MV open FS [10 x 10cm²] with and without FF</a:t>
            </a:r>
          </a:p>
        </p:txBody>
      </p:sp>
      <p:sp>
        <p:nvSpPr>
          <p:cNvPr id="77832" name="Text Box 30"/>
          <p:cNvSpPr txBox="1">
            <a:spLocks noChangeArrowheads="1"/>
          </p:cNvSpPr>
          <p:nvPr/>
        </p:nvSpPr>
        <p:spPr bwMode="auto">
          <a:xfrm>
            <a:off x="6278563" y="4918075"/>
            <a:ext cx="2300287" cy="277813"/>
          </a:xfrm>
          <a:prstGeom prst="rect">
            <a:avLst/>
          </a:prstGeom>
          <a:noFill/>
          <a:ln w="9525">
            <a:noFill/>
            <a:miter lim="800000"/>
            <a:headEnd/>
            <a:tailEnd/>
          </a:ln>
        </p:spPr>
        <p:txBody>
          <a:bodyPr>
            <a:spAutoFit/>
          </a:bodyPr>
          <a:lstStyle/>
          <a:p>
            <a:pPr>
              <a:spcBef>
                <a:spcPct val="50000"/>
              </a:spcBef>
            </a:pPr>
            <a:r>
              <a:rPr lang="en-GB" i="1">
                <a:solidFill>
                  <a:srgbClr val="0C529D"/>
                </a:solidFill>
                <a:latin typeface="Calibri" pitchFamily="34" charset="0"/>
              </a:rPr>
              <a:t>Kragl  et al R&amp;O 93 (2009)</a:t>
            </a:r>
            <a:endParaRPr lang="de-AT" i="1">
              <a:solidFill>
                <a:srgbClr val="0C529D"/>
              </a:solidFill>
              <a:latin typeface="Calibri" pitchFamily="34" charset="0"/>
            </a:endParaRPr>
          </a:p>
        </p:txBody>
      </p:sp>
    </p:spTree>
    <p:extLst>
      <p:ext uri="{BB962C8B-B14F-4D97-AF65-F5344CB8AC3E}">
        <p14:creationId xmlns:p14="http://schemas.microsoft.com/office/powerpoint/2010/main" val="317827677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3"/>
          <p:cNvSpPr>
            <a:spLocks noGrp="1"/>
          </p:cNvSpPr>
          <p:nvPr>
            <p:ph type="sldNum" sz="quarter" idx="10"/>
          </p:nvPr>
        </p:nvSpPr>
        <p:spPr/>
        <p:txBody>
          <a:bodyPr/>
          <a:lstStyle/>
          <a:p>
            <a:pPr>
              <a:defRPr/>
            </a:pPr>
            <a:fld id="{D49DFCB4-92B0-4CD6-AB49-07418DE7CBA2}" type="slidenum">
              <a:rPr lang="de-AT"/>
              <a:pPr>
                <a:defRPr/>
              </a:pPr>
              <a:t>48</a:t>
            </a:fld>
            <a:endParaRPr lang="de-AT"/>
          </a:p>
        </p:txBody>
      </p:sp>
      <p:sp>
        <p:nvSpPr>
          <p:cNvPr id="58370" name="Titel 10"/>
          <p:cNvSpPr>
            <a:spLocks noGrp="1"/>
          </p:cNvSpPr>
          <p:nvPr>
            <p:ph type="title"/>
          </p:nvPr>
        </p:nvSpPr>
        <p:spPr/>
        <p:txBody>
          <a:bodyPr/>
          <a:lstStyle/>
          <a:p>
            <a:r>
              <a:rPr lang="en-US" smtClean="0"/>
              <a:t>Treatment planning @ MUW - WIP</a:t>
            </a:r>
            <a:endParaRPr lang="de-AT" smtClean="0"/>
          </a:p>
        </p:txBody>
      </p:sp>
      <p:pic>
        <p:nvPicPr>
          <p:cNvPr id="58371" name="Inhaltsplatzhalter 9" descr="3DPatient1_1.png"/>
          <p:cNvPicPr>
            <a:picLocks noGrp="1" noChangeAspect="1"/>
          </p:cNvPicPr>
          <p:nvPr>
            <p:ph idx="1"/>
          </p:nvPr>
        </p:nvPicPr>
        <p:blipFill>
          <a:blip r:embed="rId2" cstate="print"/>
          <a:srcRect/>
          <a:stretch>
            <a:fillRect/>
          </a:stretch>
        </p:blipFill>
        <p:spPr>
          <a:xfrm>
            <a:off x="323850" y="1670634"/>
            <a:ext cx="8569325" cy="4660900"/>
          </a:xfrm>
        </p:spPr>
      </p:pic>
      <p:sp>
        <p:nvSpPr>
          <p:cNvPr id="6" name="Textfeld 5"/>
          <p:cNvSpPr txBox="1"/>
          <p:nvPr/>
        </p:nvSpPr>
        <p:spPr>
          <a:xfrm>
            <a:off x="521550" y="1223755"/>
            <a:ext cx="1800200" cy="369332"/>
          </a:xfrm>
          <a:prstGeom prst="rect">
            <a:avLst/>
          </a:prstGeom>
          <a:noFill/>
        </p:spPr>
        <p:txBody>
          <a:bodyPr wrap="square" rtlCol="0">
            <a:spAutoFit/>
          </a:bodyPr>
          <a:lstStyle/>
          <a:p>
            <a:pPr algn="ctr"/>
            <a:r>
              <a:rPr lang="de-DE" sz="1800" b="0" dirty="0" err="1" smtClean="0">
                <a:latin typeface="+mn-lt"/>
              </a:rPr>
              <a:t>Prostate</a:t>
            </a:r>
            <a:r>
              <a:rPr lang="de-DE" sz="1800" b="0" dirty="0" smtClean="0">
                <a:latin typeface="+mn-lt"/>
              </a:rPr>
              <a:t> </a:t>
            </a:r>
            <a:r>
              <a:rPr lang="de-DE" sz="1800" b="0" dirty="0" err="1" smtClean="0">
                <a:latin typeface="+mn-lt"/>
              </a:rPr>
              <a:t>cases</a:t>
            </a:r>
            <a:endParaRPr lang="de-DE" sz="1800" b="0" dirty="0" smtClean="0">
              <a:latin typeface="+mn-lt"/>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liennummernplatzhalter 3"/>
          <p:cNvSpPr txBox="1">
            <a:spLocks noGrp="1"/>
          </p:cNvSpPr>
          <p:nvPr/>
        </p:nvSpPr>
        <p:spPr>
          <a:xfrm>
            <a:off x="8501063" y="6500813"/>
            <a:ext cx="561975" cy="357187"/>
          </a:xfrm>
          <a:prstGeom prst="rect">
            <a:avLst/>
          </a:prstGeom>
          <a:noFill/>
        </p:spPr>
        <p:txBody>
          <a:bodyPr anchor="ctr"/>
          <a:lstStyle/>
          <a:p>
            <a:pPr algn="r">
              <a:defRPr/>
            </a:pPr>
            <a:fld id="{E31C293B-B65F-4BC5-9BE5-87A2FC3F05ED}" type="slidenum">
              <a:rPr lang="de-AT" sz="1400">
                <a:solidFill>
                  <a:schemeClr val="tx1">
                    <a:tint val="75000"/>
                  </a:schemeClr>
                </a:solidFill>
                <a:latin typeface="+mj-lt"/>
              </a:rPr>
              <a:pPr algn="r">
                <a:defRPr/>
              </a:pPr>
              <a:t>49</a:t>
            </a:fld>
            <a:endParaRPr lang="de-AT" sz="1400" dirty="0">
              <a:solidFill>
                <a:schemeClr val="tx1">
                  <a:tint val="75000"/>
                </a:schemeClr>
              </a:solidFill>
              <a:latin typeface="+mj-lt"/>
            </a:endParaRPr>
          </a:p>
        </p:txBody>
      </p:sp>
      <p:sp>
        <p:nvSpPr>
          <p:cNvPr id="79875" name="Titel 1"/>
          <p:cNvSpPr>
            <a:spLocks noGrp="1"/>
          </p:cNvSpPr>
          <p:nvPr>
            <p:ph type="title" idx="4294967295"/>
          </p:nvPr>
        </p:nvSpPr>
        <p:spPr/>
        <p:txBody>
          <a:bodyPr/>
          <a:lstStyle/>
          <a:p>
            <a:r>
              <a:rPr lang="en-US" dirty="0" smtClean="0"/>
              <a:t>Peripheral dose</a:t>
            </a:r>
          </a:p>
        </p:txBody>
      </p:sp>
      <p:sp>
        <p:nvSpPr>
          <p:cNvPr id="79878" name="Inhaltsplatzhalter 2"/>
          <p:cNvSpPr>
            <a:spLocks/>
          </p:cNvSpPr>
          <p:nvPr/>
        </p:nvSpPr>
        <p:spPr bwMode="auto">
          <a:xfrm>
            <a:off x="4448175" y="1174750"/>
            <a:ext cx="4005263" cy="261938"/>
          </a:xfrm>
          <a:prstGeom prst="rect">
            <a:avLst/>
          </a:prstGeom>
          <a:noFill/>
          <a:ln w="9525">
            <a:noFill/>
            <a:miter lim="800000"/>
            <a:headEnd/>
            <a:tailEnd/>
          </a:ln>
        </p:spPr>
        <p:txBody>
          <a:bodyPr/>
          <a:lstStyle/>
          <a:p>
            <a:pPr marL="342900" indent="-342900">
              <a:spcBef>
                <a:spcPct val="25000"/>
              </a:spcBef>
              <a:spcAft>
                <a:spcPct val="25000"/>
              </a:spcAft>
              <a:buClr>
                <a:srgbClr val="0000CC"/>
              </a:buClr>
              <a:buSzPct val="80000"/>
              <a:buFont typeface="Monotype Sorts"/>
              <a:buNone/>
            </a:pPr>
            <a:r>
              <a:rPr lang="en-US" sz="1600" i="1">
                <a:solidFill>
                  <a:schemeClr val="bg1"/>
                </a:solidFill>
              </a:rPr>
              <a:t>	Measurement  Setup</a:t>
            </a:r>
          </a:p>
        </p:txBody>
      </p:sp>
      <p:sp>
        <p:nvSpPr>
          <p:cNvPr id="79879" name="Rectangle 17"/>
          <p:cNvSpPr>
            <a:spLocks noChangeArrowheads="1"/>
          </p:cNvSpPr>
          <p:nvPr/>
        </p:nvSpPr>
        <p:spPr bwMode="auto">
          <a:xfrm>
            <a:off x="3970338" y="3309938"/>
            <a:ext cx="4630737" cy="3100387"/>
          </a:xfrm>
          <a:prstGeom prst="rect">
            <a:avLst/>
          </a:prstGeom>
          <a:noFill/>
          <a:ln w="9525">
            <a:noFill/>
            <a:miter lim="800000"/>
            <a:headEnd/>
            <a:tailEnd/>
          </a:ln>
        </p:spPr>
        <p:txBody>
          <a:bodyPr/>
          <a:lstStyle/>
          <a:p>
            <a:pPr marL="342900" indent="-342900">
              <a:lnSpc>
                <a:spcPct val="80000"/>
              </a:lnSpc>
              <a:spcBef>
                <a:spcPct val="25000"/>
              </a:spcBef>
              <a:spcAft>
                <a:spcPct val="25000"/>
              </a:spcAft>
              <a:buClr>
                <a:srgbClr val="0000CC"/>
              </a:buClr>
              <a:buSzPct val="80000"/>
              <a:buFont typeface="Monotype Sorts"/>
              <a:buChar char="l"/>
            </a:pPr>
            <a:endParaRPr lang="de-DE" sz="1700" i="1">
              <a:solidFill>
                <a:schemeClr val="hlink"/>
              </a:solidFill>
            </a:endParaRPr>
          </a:p>
        </p:txBody>
      </p:sp>
      <p:sp>
        <p:nvSpPr>
          <p:cNvPr id="22538" name="Text Box 5"/>
          <p:cNvSpPr txBox="1">
            <a:spLocks noChangeArrowheads="1"/>
          </p:cNvSpPr>
          <p:nvPr/>
        </p:nvSpPr>
        <p:spPr bwMode="auto">
          <a:xfrm>
            <a:off x="460375" y="6150786"/>
            <a:ext cx="3616570" cy="276999"/>
          </a:xfrm>
          <a:prstGeom prst="rect">
            <a:avLst/>
          </a:prstGeom>
          <a:noFill/>
          <a:ln w="9525">
            <a:noFill/>
            <a:miter lim="800000"/>
            <a:headEnd/>
            <a:tailEnd/>
          </a:ln>
        </p:spPr>
        <p:txBody>
          <a:bodyPr>
            <a:spAutoFit/>
          </a:bodyPr>
          <a:lstStyle>
            <a:defPPr>
              <a:defRPr lang="de-AT"/>
            </a:defPPr>
            <a:lvl1pPr>
              <a:spcBef>
                <a:spcPct val="50000"/>
              </a:spcBef>
              <a:defRPr i="1">
                <a:solidFill>
                  <a:srgbClr val="0C529D"/>
                </a:solidFill>
                <a:latin typeface="Calibri" pitchFamily="34" charset="0"/>
              </a:defRPr>
            </a:lvl1pPr>
          </a:lstStyle>
          <a:p>
            <a:r>
              <a:rPr lang="de-AT" dirty="0" err="1"/>
              <a:t>Cashmore</a:t>
            </a:r>
            <a:r>
              <a:rPr lang="de-AT" dirty="0"/>
              <a:t> et al. IJROBP 80 (2011)</a:t>
            </a:r>
          </a:p>
        </p:txBody>
      </p:sp>
      <p:sp>
        <p:nvSpPr>
          <p:cNvPr id="12" name="Inhaltsplatzhalter 9"/>
          <p:cNvSpPr txBox="1">
            <a:spLocks/>
          </p:cNvSpPr>
          <p:nvPr/>
        </p:nvSpPr>
        <p:spPr bwMode="auto">
          <a:xfrm>
            <a:off x="215900" y="1098550"/>
            <a:ext cx="4806950" cy="523875"/>
          </a:xfrm>
          <a:prstGeom prst="rect">
            <a:avLst/>
          </a:prstGeom>
          <a:noFill/>
          <a:ln w="9525">
            <a:noFill/>
            <a:miter lim="800000"/>
            <a:headEnd/>
            <a:tailEnd/>
          </a:ln>
        </p:spPr>
        <p:txBody>
          <a:bodyPr/>
          <a:lstStyle/>
          <a:p>
            <a:pPr marL="342900" indent="-342900" eaLnBrk="0" hangingPunct="0">
              <a:lnSpc>
                <a:spcPct val="130000"/>
              </a:lnSpc>
              <a:spcBef>
                <a:spcPct val="20000"/>
              </a:spcBef>
              <a:buClr>
                <a:srgbClr val="0C529D"/>
              </a:buClr>
              <a:buSzPct val="110000"/>
              <a:buFontTx/>
              <a:buChar char="•"/>
              <a:defRPr/>
            </a:pPr>
            <a:r>
              <a:rPr lang="en-US" sz="2000" b="0" kern="0">
                <a:latin typeface="+mn-lt"/>
              </a:rPr>
              <a:t>IMRT </a:t>
            </a:r>
            <a:r>
              <a:rPr lang="en-US" sz="2000" b="0" kern="0" smtClean="0">
                <a:latin typeface="+mn-lt"/>
              </a:rPr>
              <a:t>Pediatric intra cranial lesions</a:t>
            </a:r>
            <a:endParaRPr lang="en-US" sz="1800" b="0" kern="0">
              <a:latin typeface="+mn-lt"/>
            </a:endParaRPr>
          </a:p>
        </p:txBody>
      </p:sp>
      <p:pic>
        <p:nvPicPr>
          <p:cNvPr id="2050" name="Picture 2" descr="G:\Georgteaching\FFF 20130201\Cashmore.png"/>
          <p:cNvPicPr>
            <a:picLocks noChangeAspect="1" noChangeArrowheads="1"/>
          </p:cNvPicPr>
          <p:nvPr/>
        </p:nvPicPr>
        <p:blipFill>
          <a:blip r:embed="rId2" cstate="print"/>
          <a:srcRect/>
          <a:stretch>
            <a:fillRect/>
          </a:stretch>
        </p:blipFill>
        <p:spPr bwMode="auto">
          <a:xfrm>
            <a:off x="566555" y="1673806"/>
            <a:ext cx="3735415" cy="4485078"/>
          </a:xfrm>
          <a:prstGeom prst="rect">
            <a:avLst/>
          </a:prstGeom>
          <a:noFill/>
        </p:spPr>
      </p:pic>
      <p:pic>
        <p:nvPicPr>
          <p:cNvPr id="2051" name="Picture 3" descr="G:\Georgteaching\FFF 20130201\Cashmore2.png"/>
          <p:cNvPicPr>
            <a:picLocks noChangeAspect="1" noChangeArrowheads="1"/>
          </p:cNvPicPr>
          <p:nvPr/>
        </p:nvPicPr>
        <p:blipFill>
          <a:blip r:embed="rId3" cstate="print"/>
          <a:srcRect/>
          <a:stretch>
            <a:fillRect/>
          </a:stretch>
        </p:blipFill>
        <p:spPr bwMode="auto">
          <a:xfrm>
            <a:off x="4346975" y="1628800"/>
            <a:ext cx="4583660" cy="2340260"/>
          </a:xfrm>
          <a:prstGeom prst="rect">
            <a:avLst/>
          </a:prstGeom>
          <a:noFill/>
        </p:spPr>
      </p:pic>
      <p:sp>
        <p:nvSpPr>
          <p:cNvPr id="13" name="Inhaltsplatzhalter 9"/>
          <p:cNvSpPr>
            <a:spLocks noGrp="1"/>
          </p:cNvSpPr>
          <p:nvPr>
            <p:ph idx="4294967295"/>
          </p:nvPr>
        </p:nvSpPr>
        <p:spPr>
          <a:xfrm>
            <a:off x="4481990" y="4014065"/>
            <a:ext cx="4356100" cy="2278862"/>
          </a:xfrm>
        </p:spPr>
        <p:txBody>
          <a:bodyPr/>
          <a:lstStyle/>
          <a:p>
            <a:r>
              <a:rPr lang="en-US" sz="2000" dirty="0" smtClean="0"/>
              <a:t>Plans clinically identical</a:t>
            </a:r>
          </a:p>
          <a:p>
            <a:r>
              <a:rPr lang="en-US" sz="2000" dirty="0" smtClean="0"/>
              <a:t>Dose measurements in anthropomorphic phantom</a:t>
            </a:r>
          </a:p>
          <a:p>
            <a:r>
              <a:rPr lang="en-US" sz="2000" dirty="0" smtClean="0"/>
              <a:t>Leakage dose up to 70% reduced</a:t>
            </a:r>
          </a:p>
        </p:txBody>
      </p:sp>
    </p:spTree>
    <p:extLst>
      <p:ext uri="{BB962C8B-B14F-4D97-AF65-F5344CB8AC3E}">
        <p14:creationId xmlns:p14="http://schemas.microsoft.com/office/powerpoint/2010/main" val="30164299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oliennummernplatzhalter 3"/>
          <p:cNvSpPr>
            <a:spLocks noGrp="1"/>
          </p:cNvSpPr>
          <p:nvPr>
            <p:ph type="sldNum" sz="quarter" idx="10"/>
          </p:nvPr>
        </p:nvSpPr>
        <p:spPr/>
        <p:txBody>
          <a:bodyPr/>
          <a:lstStyle/>
          <a:p>
            <a:pPr>
              <a:defRPr/>
            </a:pPr>
            <a:fld id="{DF69D002-2B23-473B-8D03-558105488D9E}" type="slidenum">
              <a:rPr lang="de-AT"/>
              <a:pPr>
                <a:defRPr/>
              </a:pPr>
              <a:t>5</a:t>
            </a:fld>
            <a:endParaRPr lang="de-AT"/>
          </a:p>
        </p:txBody>
      </p:sp>
      <p:sp>
        <p:nvSpPr>
          <p:cNvPr id="14338" name="Rectangle 5"/>
          <p:cNvSpPr>
            <a:spLocks noGrp="1" noChangeArrowheads="1"/>
          </p:cNvSpPr>
          <p:nvPr>
            <p:ph type="title"/>
          </p:nvPr>
        </p:nvSpPr>
        <p:spPr/>
        <p:txBody>
          <a:bodyPr/>
          <a:lstStyle/>
          <a:p>
            <a:r>
              <a:rPr lang="en-US" smtClean="0"/>
              <a:t>Flattening filter free treatment units</a:t>
            </a:r>
          </a:p>
        </p:txBody>
      </p:sp>
      <p:pic>
        <p:nvPicPr>
          <p:cNvPr id="14339" name="Picture 3"/>
          <p:cNvPicPr>
            <a:picLocks noChangeAspect="1" noChangeArrowheads="1"/>
          </p:cNvPicPr>
          <p:nvPr/>
        </p:nvPicPr>
        <p:blipFill>
          <a:blip r:embed="rId2" cstate="print"/>
          <a:srcRect b="25018"/>
          <a:stretch>
            <a:fillRect/>
          </a:stretch>
        </p:blipFill>
        <p:spPr bwMode="auto">
          <a:xfrm>
            <a:off x="5873750" y="4106863"/>
            <a:ext cx="2935288" cy="2343150"/>
          </a:xfrm>
          <a:prstGeom prst="rect">
            <a:avLst/>
          </a:prstGeom>
          <a:noFill/>
          <a:ln w="12700">
            <a:noFill/>
            <a:miter lim="800000"/>
            <a:headEnd/>
            <a:tailEnd/>
          </a:ln>
        </p:spPr>
      </p:pic>
      <p:pic>
        <p:nvPicPr>
          <p:cNvPr id="14340" name="Picture 17"/>
          <p:cNvPicPr>
            <a:picLocks noChangeAspect="1" noChangeArrowheads="1"/>
          </p:cNvPicPr>
          <p:nvPr/>
        </p:nvPicPr>
        <p:blipFill>
          <a:blip r:embed="rId3" cstate="print">
            <a:lum contrast="6000"/>
          </a:blip>
          <a:srcRect l="14120" r="13002" b="18175"/>
          <a:stretch>
            <a:fillRect/>
          </a:stretch>
        </p:blipFill>
        <p:spPr bwMode="auto">
          <a:xfrm>
            <a:off x="5624513" y="1220453"/>
            <a:ext cx="3117850" cy="2801938"/>
          </a:xfrm>
          <a:prstGeom prst="rect">
            <a:avLst/>
          </a:prstGeom>
          <a:noFill/>
          <a:ln w="12700">
            <a:noFill/>
            <a:miter lim="800000"/>
            <a:headEnd/>
            <a:tailEnd/>
          </a:ln>
        </p:spPr>
      </p:pic>
      <p:sp>
        <p:nvSpPr>
          <p:cNvPr id="12293" name="Text Box 10"/>
          <p:cNvSpPr txBox="1">
            <a:spLocks noChangeArrowheads="1"/>
          </p:cNvSpPr>
          <p:nvPr/>
        </p:nvSpPr>
        <p:spPr bwMode="auto">
          <a:xfrm>
            <a:off x="6300788" y="1298241"/>
            <a:ext cx="2314575" cy="276225"/>
          </a:xfrm>
          <a:prstGeom prst="rect">
            <a:avLst/>
          </a:prstGeom>
          <a:noFill/>
          <a:ln w="12700">
            <a:noFill/>
            <a:miter lim="800000"/>
            <a:headEnd/>
            <a:tailEnd/>
          </a:ln>
        </p:spPr>
        <p:txBody>
          <a:bodyPr>
            <a:spAutoFit/>
          </a:bodyPr>
          <a:lstStyle/>
          <a:p>
            <a:pPr>
              <a:defRPr/>
            </a:pPr>
            <a:r>
              <a:rPr lang="de-AT" i="1">
                <a:solidFill>
                  <a:srgbClr val="0C529D"/>
                </a:solidFill>
                <a:latin typeface="+mn-lt"/>
              </a:rPr>
              <a:t>Kawachi et al MP 35 (2008)</a:t>
            </a:r>
          </a:p>
        </p:txBody>
      </p:sp>
      <p:sp>
        <p:nvSpPr>
          <p:cNvPr id="12294" name="Text Box 10"/>
          <p:cNvSpPr txBox="1">
            <a:spLocks noChangeArrowheads="1"/>
          </p:cNvSpPr>
          <p:nvPr/>
        </p:nvSpPr>
        <p:spPr bwMode="auto">
          <a:xfrm>
            <a:off x="7080250" y="2573003"/>
            <a:ext cx="1274763" cy="276225"/>
          </a:xfrm>
          <a:prstGeom prst="rect">
            <a:avLst/>
          </a:prstGeom>
          <a:noFill/>
          <a:ln w="12700">
            <a:noFill/>
            <a:miter lim="800000"/>
            <a:headEnd/>
            <a:tailEnd/>
          </a:ln>
        </p:spPr>
        <p:txBody>
          <a:bodyPr>
            <a:spAutoFit/>
          </a:bodyPr>
          <a:lstStyle/>
          <a:p>
            <a:pPr>
              <a:spcBef>
                <a:spcPct val="50000"/>
              </a:spcBef>
              <a:defRPr/>
            </a:pPr>
            <a:r>
              <a:rPr lang="en-US" i="1">
                <a:solidFill>
                  <a:srgbClr val="FF0000"/>
                </a:solidFill>
                <a:latin typeface="+mn-lt"/>
              </a:rPr>
              <a:t>Cyberknife</a:t>
            </a:r>
          </a:p>
        </p:txBody>
      </p:sp>
      <p:sp>
        <p:nvSpPr>
          <p:cNvPr id="12295" name="Text Box 10"/>
          <p:cNvSpPr txBox="1">
            <a:spLocks noChangeArrowheads="1"/>
          </p:cNvSpPr>
          <p:nvPr/>
        </p:nvSpPr>
        <p:spPr bwMode="auto">
          <a:xfrm>
            <a:off x="7036898" y="4795838"/>
            <a:ext cx="1497012" cy="276225"/>
          </a:xfrm>
          <a:prstGeom prst="rect">
            <a:avLst/>
          </a:prstGeom>
          <a:noFill/>
          <a:ln w="12700">
            <a:noFill/>
            <a:miter lim="800000"/>
            <a:headEnd/>
            <a:tailEnd/>
          </a:ln>
        </p:spPr>
        <p:txBody>
          <a:bodyPr>
            <a:spAutoFit/>
          </a:bodyPr>
          <a:lstStyle/>
          <a:p>
            <a:pPr>
              <a:spcBef>
                <a:spcPct val="50000"/>
              </a:spcBef>
              <a:defRPr/>
            </a:pPr>
            <a:r>
              <a:rPr lang="en-US" i="1" dirty="0" err="1">
                <a:solidFill>
                  <a:srgbClr val="FF0000"/>
                </a:solidFill>
                <a:latin typeface="+mn-lt"/>
              </a:rPr>
              <a:t>Tomotherapy</a:t>
            </a:r>
            <a:endParaRPr lang="en-US" i="1" dirty="0">
              <a:solidFill>
                <a:srgbClr val="FF0000"/>
              </a:solidFill>
              <a:latin typeface="+mn-lt"/>
            </a:endParaRPr>
          </a:p>
        </p:txBody>
      </p:sp>
      <p:sp>
        <p:nvSpPr>
          <p:cNvPr id="12296" name="Text Box 10"/>
          <p:cNvSpPr txBox="1">
            <a:spLocks noChangeArrowheads="1"/>
          </p:cNvSpPr>
          <p:nvPr/>
        </p:nvSpPr>
        <p:spPr bwMode="auto">
          <a:xfrm>
            <a:off x="6581775" y="5795963"/>
            <a:ext cx="1930400" cy="282575"/>
          </a:xfrm>
          <a:prstGeom prst="rect">
            <a:avLst/>
          </a:prstGeom>
          <a:noFill/>
          <a:ln w="12700">
            <a:noFill/>
            <a:miter lim="800000"/>
            <a:headEnd/>
            <a:tailEnd/>
          </a:ln>
        </p:spPr>
        <p:txBody>
          <a:bodyPr>
            <a:spAutoFit/>
          </a:bodyPr>
          <a:lstStyle/>
          <a:p>
            <a:pPr>
              <a:defRPr/>
            </a:pPr>
            <a:r>
              <a:rPr lang="de-AT" i="1" dirty="0" err="1">
                <a:solidFill>
                  <a:srgbClr val="0C529D"/>
                </a:solidFill>
                <a:latin typeface="+mn-lt"/>
              </a:rPr>
              <a:t>Jeraj</a:t>
            </a:r>
            <a:r>
              <a:rPr lang="de-AT" i="1" dirty="0">
                <a:solidFill>
                  <a:srgbClr val="0C529D"/>
                </a:solidFill>
                <a:latin typeface="+mn-lt"/>
              </a:rPr>
              <a:t> et al MP 31 (2004)</a:t>
            </a:r>
          </a:p>
        </p:txBody>
      </p:sp>
      <p:grpSp>
        <p:nvGrpSpPr>
          <p:cNvPr id="14345" name="Group 6"/>
          <p:cNvGrpSpPr>
            <a:grpSpLocks/>
          </p:cNvGrpSpPr>
          <p:nvPr/>
        </p:nvGrpSpPr>
        <p:grpSpPr bwMode="auto">
          <a:xfrm>
            <a:off x="369888" y="1246188"/>
            <a:ext cx="4786312" cy="3314700"/>
            <a:chOff x="720" y="864"/>
            <a:chExt cx="4272" cy="3123"/>
          </a:xfrm>
        </p:grpSpPr>
        <p:pic>
          <p:nvPicPr>
            <p:cNvPr id="14348" name="Picture 7" descr="mm50head"/>
            <p:cNvPicPr>
              <a:picLocks noChangeAspect="1" noChangeArrowheads="1"/>
            </p:cNvPicPr>
            <p:nvPr/>
          </p:nvPicPr>
          <p:blipFill>
            <a:blip r:embed="rId4" cstate="print"/>
            <a:srcRect/>
            <a:stretch>
              <a:fillRect/>
            </a:stretch>
          </p:blipFill>
          <p:spPr bwMode="auto">
            <a:xfrm>
              <a:off x="720" y="864"/>
              <a:ext cx="4272" cy="3123"/>
            </a:xfrm>
            <a:prstGeom prst="rect">
              <a:avLst/>
            </a:prstGeom>
            <a:noFill/>
            <a:ln w="9525">
              <a:noFill/>
              <a:miter lim="800000"/>
              <a:headEnd/>
              <a:tailEnd/>
            </a:ln>
          </p:spPr>
        </p:pic>
        <p:sp>
          <p:nvSpPr>
            <p:cNvPr id="12303" name="Text Box 8"/>
            <p:cNvSpPr txBox="1">
              <a:spLocks noChangeArrowheads="1"/>
            </p:cNvSpPr>
            <p:nvPr/>
          </p:nvSpPr>
          <p:spPr bwMode="auto">
            <a:xfrm>
              <a:off x="816" y="1631"/>
              <a:ext cx="673" cy="305"/>
            </a:xfrm>
            <a:prstGeom prst="rect">
              <a:avLst/>
            </a:prstGeom>
            <a:noFill/>
            <a:ln w="9525">
              <a:noFill/>
              <a:miter lim="800000"/>
              <a:headEnd/>
              <a:tailEnd/>
            </a:ln>
          </p:spPr>
          <p:txBody>
            <a:bodyPr>
              <a:spAutoFit/>
            </a:bodyPr>
            <a:lstStyle/>
            <a:p>
              <a:pPr>
                <a:lnSpc>
                  <a:spcPct val="80000"/>
                </a:lnSpc>
                <a:spcBef>
                  <a:spcPct val="50000"/>
                </a:spcBef>
                <a:defRPr/>
              </a:pPr>
              <a:r>
                <a:rPr lang="en-GB" sz="900">
                  <a:latin typeface="+mn-lt"/>
                </a:rPr>
                <a:t>Target exchanger</a:t>
              </a:r>
            </a:p>
          </p:txBody>
        </p:sp>
        <p:sp>
          <p:nvSpPr>
            <p:cNvPr id="12304" name="Text Box 9"/>
            <p:cNvSpPr txBox="1">
              <a:spLocks noChangeArrowheads="1"/>
            </p:cNvSpPr>
            <p:nvPr/>
          </p:nvSpPr>
          <p:spPr bwMode="auto">
            <a:xfrm>
              <a:off x="816" y="2017"/>
              <a:ext cx="673" cy="319"/>
            </a:xfrm>
            <a:prstGeom prst="rect">
              <a:avLst/>
            </a:prstGeom>
            <a:noFill/>
            <a:ln w="9525">
              <a:noFill/>
              <a:miter lim="800000"/>
              <a:headEnd/>
              <a:tailEnd/>
            </a:ln>
          </p:spPr>
          <p:txBody>
            <a:bodyPr>
              <a:spAutoFit/>
            </a:bodyPr>
            <a:lstStyle/>
            <a:p>
              <a:pPr>
                <a:lnSpc>
                  <a:spcPct val="85000"/>
                </a:lnSpc>
                <a:spcBef>
                  <a:spcPct val="50000"/>
                </a:spcBef>
                <a:defRPr/>
              </a:pPr>
              <a:r>
                <a:rPr lang="en-GB" sz="900">
                  <a:latin typeface="+mn-lt"/>
                </a:rPr>
                <a:t>Purging magnet</a:t>
              </a:r>
            </a:p>
          </p:txBody>
        </p:sp>
        <p:sp>
          <p:nvSpPr>
            <p:cNvPr id="12305" name="Text Box 10"/>
            <p:cNvSpPr txBox="1">
              <a:spLocks noChangeArrowheads="1"/>
            </p:cNvSpPr>
            <p:nvPr/>
          </p:nvSpPr>
          <p:spPr bwMode="auto">
            <a:xfrm>
              <a:off x="816" y="2544"/>
              <a:ext cx="673" cy="308"/>
            </a:xfrm>
            <a:prstGeom prst="rect">
              <a:avLst/>
            </a:prstGeom>
            <a:noFill/>
            <a:ln w="9525">
              <a:noFill/>
              <a:miter lim="800000"/>
              <a:headEnd/>
              <a:tailEnd/>
            </a:ln>
          </p:spPr>
          <p:txBody>
            <a:bodyPr>
              <a:spAutoFit/>
            </a:bodyPr>
            <a:lstStyle/>
            <a:p>
              <a:pPr>
                <a:lnSpc>
                  <a:spcPct val="85000"/>
                </a:lnSpc>
                <a:spcBef>
                  <a:spcPct val="50000"/>
                </a:spcBef>
                <a:defRPr/>
              </a:pPr>
              <a:r>
                <a:rPr lang="en-GB" sz="900" dirty="0">
                  <a:latin typeface="+mn-lt"/>
                </a:rPr>
                <a:t>Wedge filter</a:t>
              </a:r>
            </a:p>
          </p:txBody>
        </p:sp>
        <p:sp>
          <p:nvSpPr>
            <p:cNvPr id="12306" name="Text Box 11"/>
            <p:cNvSpPr txBox="1">
              <a:spLocks noChangeArrowheads="1"/>
            </p:cNvSpPr>
            <p:nvPr/>
          </p:nvSpPr>
          <p:spPr bwMode="auto">
            <a:xfrm>
              <a:off x="816" y="3025"/>
              <a:ext cx="673" cy="319"/>
            </a:xfrm>
            <a:prstGeom prst="rect">
              <a:avLst/>
            </a:prstGeom>
            <a:noFill/>
            <a:ln w="9525">
              <a:noFill/>
              <a:miter lim="800000"/>
              <a:headEnd/>
              <a:tailEnd/>
            </a:ln>
          </p:spPr>
          <p:txBody>
            <a:bodyPr>
              <a:spAutoFit/>
            </a:bodyPr>
            <a:lstStyle/>
            <a:p>
              <a:pPr>
                <a:lnSpc>
                  <a:spcPct val="85000"/>
                </a:lnSpc>
                <a:spcBef>
                  <a:spcPct val="50000"/>
                </a:spcBef>
                <a:defRPr/>
              </a:pPr>
              <a:r>
                <a:rPr lang="en-GB" sz="900">
                  <a:latin typeface="+mn-lt"/>
                </a:rPr>
                <a:t>Ion Chamber</a:t>
              </a:r>
            </a:p>
          </p:txBody>
        </p:sp>
        <p:sp>
          <p:nvSpPr>
            <p:cNvPr id="12307" name="Text Box 12"/>
            <p:cNvSpPr txBox="1">
              <a:spLocks noChangeArrowheads="1"/>
            </p:cNvSpPr>
            <p:nvPr/>
          </p:nvSpPr>
          <p:spPr bwMode="auto">
            <a:xfrm>
              <a:off x="792" y="3520"/>
              <a:ext cx="805" cy="319"/>
            </a:xfrm>
            <a:prstGeom prst="rect">
              <a:avLst/>
            </a:prstGeom>
            <a:noFill/>
            <a:ln w="9525">
              <a:noFill/>
              <a:miter lim="800000"/>
              <a:headEnd/>
              <a:tailEnd/>
            </a:ln>
          </p:spPr>
          <p:txBody>
            <a:bodyPr>
              <a:spAutoFit/>
            </a:bodyPr>
            <a:lstStyle/>
            <a:p>
              <a:pPr>
                <a:lnSpc>
                  <a:spcPct val="85000"/>
                </a:lnSpc>
                <a:spcBef>
                  <a:spcPct val="50000"/>
                </a:spcBef>
                <a:defRPr/>
              </a:pPr>
              <a:r>
                <a:rPr lang="en-GB" sz="900">
                  <a:latin typeface="+mn-lt"/>
                </a:rPr>
                <a:t>Helium atmosphere</a:t>
              </a:r>
            </a:p>
          </p:txBody>
        </p:sp>
        <p:sp>
          <p:nvSpPr>
            <p:cNvPr id="12308" name="Text Box 13"/>
            <p:cNvSpPr txBox="1">
              <a:spLocks noChangeArrowheads="1"/>
            </p:cNvSpPr>
            <p:nvPr/>
          </p:nvSpPr>
          <p:spPr bwMode="auto">
            <a:xfrm>
              <a:off x="4174" y="3025"/>
              <a:ext cx="673" cy="477"/>
            </a:xfrm>
            <a:prstGeom prst="rect">
              <a:avLst/>
            </a:prstGeom>
            <a:noFill/>
            <a:ln w="9525">
              <a:noFill/>
              <a:miter lim="800000"/>
              <a:headEnd/>
              <a:tailEnd/>
            </a:ln>
          </p:spPr>
          <p:txBody>
            <a:bodyPr>
              <a:spAutoFit/>
            </a:bodyPr>
            <a:lstStyle/>
            <a:p>
              <a:pPr>
                <a:spcBef>
                  <a:spcPct val="50000"/>
                </a:spcBef>
                <a:defRPr/>
              </a:pPr>
              <a:r>
                <a:rPr lang="en-GB" sz="900">
                  <a:latin typeface="+mn-lt"/>
                </a:rPr>
                <a:t>Multileaf collimator (MLC)</a:t>
              </a:r>
            </a:p>
          </p:txBody>
        </p:sp>
        <p:sp>
          <p:nvSpPr>
            <p:cNvPr id="12309" name="Text Box 14"/>
            <p:cNvSpPr txBox="1">
              <a:spLocks noChangeArrowheads="1"/>
            </p:cNvSpPr>
            <p:nvPr/>
          </p:nvSpPr>
          <p:spPr bwMode="auto">
            <a:xfrm>
              <a:off x="4104" y="2620"/>
              <a:ext cx="873" cy="191"/>
            </a:xfrm>
            <a:prstGeom prst="rect">
              <a:avLst/>
            </a:prstGeom>
            <a:noFill/>
            <a:ln w="9525">
              <a:noFill/>
              <a:miter lim="800000"/>
              <a:headEnd/>
              <a:tailEnd/>
            </a:ln>
          </p:spPr>
          <p:txBody>
            <a:bodyPr>
              <a:spAutoFit/>
            </a:bodyPr>
            <a:lstStyle/>
            <a:p>
              <a:pPr>
                <a:lnSpc>
                  <a:spcPct val="80000"/>
                </a:lnSpc>
                <a:spcBef>
                  <a:spcPct val="50000"/>
                </a:spcBef>
                <a:defRPr/>
              </a:pPr>
              <a:r>
                <a:rPr lang="en-GB" sz="900" dirty="0">
                  <a:latin typeface="+mn-lt"/>
                </a:rPr>
                <a:t>Video camera</a:t>
              </a:r>
            </a:p>
          </p:txBody>
        </p:sp>
        <p:sp>
          <p:nvSpPr>
            <p:cNvPr id="12310" name="Text Box 15"/>
            <p:cNvSpPr txBox="1">
              <a:spLocks noChangeArrowheads="1"/>
            </p:cNvSpPr>
            <p:nvPr/>
          </p:nvSpPr>
          <p:spPr bwMode="auto">
            <a:xfrm>
              <a:off x="4094" y="2268"/>
              <a:ext cx="860" cy="190"/>
            </a:xfrm>
            <a:prstGeom prst="rect">
              <a:avLst/>
            </a:prstGeom>
            <a:noFill/>
            <a:ln w="9525">
              <a:noFill/>
              <a:miter lim="800000"/>
              <a:headEnd/>
              <a:tailEnd/>
            </a:ln>
          </p:spPr>
          <p:txBody>
            <a:bodyPr>
              <a:spAutoFit/>
            </a:bodyPr>
            <a:lstStyle/>
            <a:p>
              <a:pPr>
                <a:lnSpc>
                  <a:spcPct val="80000"/>
                </a:lnSpc>
                <a:spcBef>
                  <a:spcPct val="50000"/>
                </a:spcBef>
                <a:defRPr/>
              </a:pPr>
              <a:r>
                <a:rPr lang="en-GB" sz="900">
                  <a:latin typeface="+mn-lt"/>
                </a:rPr>
                <a:t>Filter revolver</a:t>
              </a:r>
            </a:p>
          </p:txBody>
        </p:sp>
        <p:sp>
          <p:nvSpPr>
            <p:cNvPr id="12311" name="Text Box 16"/>
            <p:cNvSpPr txBox="1">
              <a:spLocks noChangeArrowheads="1"/>
            </p:cNvSpPr>
            <p:nvPr/>
          </p:nvSpPr>
          <p:spPr bwMode="auto">
            <a:xfrm>
              <a:off x="4174" y="1679"/>
              <a:ext cx="673" cy="455"/>
            </a:xfrm>
            <a:prstGeom prst="rect">
              <a:avLst/>
            </a:prstGeom>
            <a:noFill/>
            <a:ln w="9525">
              <a:noFill/>
              <a:miter lim="800000"/>
              <a:headEnd/>
              <a:tailEnd/>
            </a:ln>
          </p:spPr>
          <p:txBody>
            <a:bodyPr>
              <a:spAutoFit/>
            </a:bodyPr>
            <a:lstStyle/>
            <a:p>
              <a:pPr>
                <a:lnSpc>
                  <a:spcPct val="90000"/>
                </a:lnSpc>
                <a:spcBef>
                  <a:spcPct val="50000"/>
                </a:spcBef>
                <a:defRPr/>
              </a:pPr>
              <a:r>
                <a:rPr lang="en-GB" sz="900">
                  <a:latin typeface="+mn-lt"/>
                </a:rPr>
                <a:t>Beam scanning magnets</a:t>
              </a:r>
            </a:p>
          </p:txBody>
        </p:sp>
      </p:grpSp>
      <p:sp>
        <p:nvSpPr>
          <p:cNvPr id="12298" name="Rechteck 12"/>
          <p:cNvSpPr>
            <a:spLocks noChangeArrowheads="1"/>
          </p:cNvSpPr>
          <p:nvPr/>
        </p:nvSpPr>
        <p:spPr bwMode="auto">
          <a:xfrm>
            <a:off x="1100138" y="4606925"/>
            <a:ext cx="3665537" cy="276225"/>
          </a:xfrm>
          <a:prstGeom prst="rect">
            <a:avLst/>
          </a:prstGeom>
          <a:noFill/>
          <a:ln w="9525">
            <a:noFill/>
            <a:miter lim="800000"/>
            <a:headEnd/>
            <a:tailEnd/>
          </a:ln>
        </p:spPr>
        <p:txBody>
          <a:bodyPr>
            <a:spAutoFit/>
          </a:bodyPr>
          <a:lstStyle/>
          <a:p>
            <a:pPr marL="742950" lvl="1" indent="-742950">
              <a:spcBef>
                <a:spcPct val="50000"/>
              </a:spcBef>
              <a:buClr>
                <a:schemeClr val="hlink"/>
              </a:buClr>
              <a:buSzPct val="80000"/>
              <a:defRPr/>
            </a:pPr>
            <a:r>
              <a:rPr lang="en-US" i="1">
                <a:solidFill>
                  <a:srgbClr val="FF0000"/>
                </a:solidFill>
                <a:latin typeface="+mn-lt"/>
              </a:rPr>
              <a:t>Scanditronix MM50 racetrack microtron</a:t>
            </a:r>
          </a:p>
        </p:txBody>
      </p:sp>
      <p:sp>
        <p:nvSpPr>
          <p:cNvPr id="12299" name="Rectangle 6"/>
          <p:cNvSpPr>
            <a:spLocks noChangeArrowheads="1"/>
          </p:cNvSpPr>
          <p:nvPr/>
        </p:nvSpPr>
        <p:spPr bwMode="auto">
          <a:xfrm>
            <a:off x="338138" y="5199063"/>
            <a:ext cx="5259387" cy="1052512"/>
          </a:xfrm>
          <a:prstGeom prst="rect">
            <a:avLst/>
          </a:prstGeom>
          <a:noFill/>
          <a:ln w="12700">
            <a:noFill/>
            <a:miter lim="800000"/>
            <a:headEnd/>
            <a:tailEnd/>
          </a:ln>
        </p:spPr>
        <p:txBody>
          <a:bodyPr>
            <a:spAutoFit/>
          </a:bodyPr>
          <a:lstStyle/>
          <a:p>
            <a:pPr marL="342900" indent="-342900" eaLnBrk="0" hangingPunct="0">
              <a:lnSpc>
                <a:spcPct val="130000"/>
              </a:lnSpc>
              <a:spcBef>
                <a:spcPct val="20000"/>
              </a:spcBef>
              <a:buClr>
                <a:srgbClr val="0C529D"/>
              </a:buClr>
              <a:buSzPct val="110000"/>
              <a:buFontTx/>
              <a:buChar char="•"/>
              <a:defRPr/>
            </a:pPr>
            <a:r>
              <a:rPr lang="en-US" sz="2400" b="0" dirty="0">
                <a:latin typeface="+mn-lt"/>
              </a:rPr>
              <a:t>Head design of “conventional” C-arm based </a:t>
            </a:r>
            <a:r>
              <a:rPr lang="en-US" sz="2400" b="0" dirty="0" err="1">
                <a:latin typeface="+mn-lt"/>
              </a:rPr>
              <a:t>linacs</a:t>
            </a:r>
            <a:r>
              <a:rPr lang="en-US" sz="2400" b="0" dirty="0">
                <a:latin typeface="+mn-lt"/>
              </a:rPr>
              <a:t> is revisited</a:t>
            </a:r>
          </a:p>
        </p:txBody>
      </p:sp>
    </p:spTree>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el 1"/>
          <p:cNvSpPr>
            <a:spLocks noGrp="1"/>
          </p:cNvSpPr>
          <p:nvPr>
            <p:ph type="title"/>
          </p:nvPr>
        </p:nvSpPr>
        <p:spPr/>
        <p:txBody>
          <a:bodyPr/>
          <a:lstStyle/>
          <a:p>
            <a:r>
              <a:rPr lang="de-AT" dirty="0" smtClean="0"/>
              <a:t>Portal dosimetry</a:t>
            </a:r>
            <a:endParaRPr lang="en-GB" dirty="0" smtClean="0"/>
          </a:p>
        </p:txBody>
      </p:sp>
      <p:sp>
        <p:nvSpPr>
          <p:cNvPr id="54274" name="Inhaltsplatzhalter 2"/>
          <p:cNvSpPr>
            <a:spLocks noGrp="1"/>
          </p:cNvSpPr>
          <p:nvPr>
            <p:ph idx="1"/>
          </p:nvPr>
        </p:nvSpPr>
        <p:spPr>
          <a:xfrm>
            <a:off x="323850" y="1143000"/>
            <a:ext cx="8297863" cy="2300591"/>
          </a:xfrm>
        </p:spPr>
        <p:txBody>
          <a:bodyPr/>
          <a:lstStyle/>
          <a:p>
            <a:r>
              <a:rPr lang="en-GB" sz="2000" dirty="0" smtClean="0"/>
              <a:t>High dose rates of unflattened beams may lead to saturation  </a:t>
            </a:r>
          </a:p>
          <a:p>
            <a:r>
              <a:rPr lang="en-GB" sz="2000" dirty="0" smtClean="0"/>
              <a:t>Softened </a:t>
            </a:r>
            <a:r>
              <a:rPr lang="en-GB" sz="2000" dirty="0"/>
              <a:t>energy spectrum of unflattened beams – more attenuation with increasing phantom thickness – increased response</a:t>
            </a:r>
          </a:p>
          <a:p>
            <a:r>
              <a:rPr lang="en-GB" sz="2000" dirty="0"/>
              <a:t>Uniform attenuation across field – FFF beams more suitable for EPID dosimetry (smaller efforts for calibration necessary) </a:t>
            </a:r>
          </a:p>
          <a:p>
            <a:endParaRPr lang="en-GB" sz="2000" b="1" i="1" dirty="0" smtClean="0">
              <a:solidFill>
                <a:srgbClr val="0C529D"/>
              </a:solidFill>
            </a:endParaRPr>
          </a:p>
        </p:txBody>
      </p:sp>
      <p:sp>
        <p:nvSpPr>
          <p:cNvPr id="6" name="Text Box 5"/>
          <p:cNvSpPr txBox="1">
            <a:spLocks noChangeArrowheads="1"/>
          </p:cNvSpPr>
          <p:nvPr/>
        </p:nvSpPr>
        <p:spPr bwMode="auto">
          <a:xfrm>
            <a:off x="5917926" y="6081404"/>
            <a:ext cx="2078037" cy="276999"/>
          </a:xfrm>
          <a:prstGeom prst="rect">
            <a:avLst/>
          </a:prstGeom>
          <a:noFill/>
          <a:ln>
            <a:noFill/>
          </a:ln>
          <a:effectLst/>
          <a:extLst/>
        </p:spPr>
        <p:txBody>
          <a:bodyPr wrap="square" anchor="ct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spcBef>
                <a:spcPct val="50000"/>
              </a:spcBef>
              <a:defRPr/>
            </a:pPr>
            <a:r>
              <a:rPr lang="en-US" sz="1200" i="1" dirty="0" smtClean="0">
                <a:solidFill>
                  <a:srgbClr val="0C529D"/>
                </a:solidFill>
                <a:latin typeface="+mn-lt"/>
              </a:rPr>
              <a:t>Winkler et al PMB 52 (2007)</a:t>
            </a:r>
            <a:endParaRPr lang="en-US" sz="1200" i="1" dirty="0">
              <a:solidFill>
                <a:srgbClr val="0C529D"/>
              </a:solidFill>
              <a:latin typeface="+mn-lt"/>
            </a:endParaRPr>
          </a:p>
        </p:txBody>
      </p:sp>
      <p:pic>
        <p:nvPicPr>
          <p:cNvPr id="8"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l="9142" r="12511" b="23265"/>
          <a:stretch>
            <a:fillRect/>
          </a:stretch>
        </p:blipFill>
        <p:spPr bwMode="auto">
          <a:xfrm>
            <a:off x="631208" y="3443594"/>
            <a:ext cx="3424530" cy="2577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2" name="Rechteck 1"/>
          <p:cNvSpPr/>
          <p:nvPr/>
        </p:nvSpPr>
        <p:spPr>
          <a:xfrm>
            <a:off x="1356114" y="6034973"/>
            <a:ext cx="2286001" cy="276999"/>
          </a:xfrm>
          <a:prstGeom prst="rect">
            <a:avLst/>
          </a:prstGeom>
        </p:spPr>
        <p:txBody>
          <a:bodyPr>
            <a:spAutoFit/>
          </a:bodyPr>
          <a:lstStyle/>
          <a:p>
            <a:r>
              <a:rPr lang="en-GB" i="1" kern="0" dirty="0">
                <a:solidFill>
                  <a:srgbClr val="0C529D"/>
                </a:solidFill>
                <a:latin typeface="Calibri"/>
                <a:ea typeface="+mj-ea"/>
                <a:cs typeface="+mj-cs"/>
              </a:rPr>
              <a:t>Tyner et al. </a:t>
            </a:r>
            <a:r>
              <a:rPr lang="en-GB" i="1" kern="0" dirty="0" smtClean="0">
                <a:solidFill>
                  <a:srgbClr val="0C529D"/>
                </a:solidFill>
                <a:latin typeface="Calibri"/>
                <a:ea typeface="+mj-ea"/>
                <a:cs typeface="+mj-cs"/>
              </a:rPr>
              <a:t>Med </a:t>
            </a:r>
            <a:r>
              <a:rPr lang="en-GB" i="1" kern="0" dirty="0" err="1" smtClean="0">
                <a:solidFill>
                  <a:srgbClr val="0C529D"/>
                </a:solidFill>
                <a:latin typeface="Calibri"/>
                <a:ea typeface="+mj-ea"/>
                <a:cs typeface="+mj-cs"/>
              </a:rPr>
              <a:t>Phy</a:t>
            </a:r>
            <a:r>
              <a:rPr lang="en-GB" i="1" kern="0" dirty="0" smtClean="0">
                <a:solidFill>
                  <a:srgbClr val="0C529D"/>
                </a:solidFill>
                <a:latin typeface="Calibri"/>
                <a:ea typeface="+mj-ea"/>
                <a:cs typeface="+mj-cs"/>
              </a:rPr>
              <a:t> </a:t>
            </a:r>
            <a:r>
              <a:rPr lang="en-GB" i="1" kern="0" dirty="0">
                <a:solidFill>
                  <a:srgbClr val="0C529D"/>
                </a:solidFill>
                <a:latin typeface="Calibri"/>
                <a:ea typeface="+mj-ea"/>
                <a:cs typeface="+mj-cs"/>
              </a:rPr>
              <a:t>36 (2009</a:t>
            </a:r>
            <a:r>
              <a:rPr lang="en-GB" i="1" kern="0" dirty="0" smtClean="0">
                <a:solidFill>
                  <a:srgbClr val="0C529D"/>
                </a:solidFill>
                <a:latin typeface="Calibri"/>
                <a:ea typeface="+mj-ea"/>
                <a:cs typeface="+mj-cs"/>
              </a:rPr>
              <a:t>)</a:t>
            </a:r>
            <a:endParaRPr lang="en-US" dirty="0"/>
          </a:p>
        </p:txBody>
      </p:sp>
      <p:pic>
        <p:nvPicPr>
          <p:cNvPr id="9" name="Picture 3" descr="DoseRate_b"/>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72098" y="3555195"/>
            <a:ext cx="3722222" cy="2460322"/>
          </a:xfrm>
          <a:prstGeom prst="rect">
            <a:avLst/>
          </a:prstGeom>
          <a:noFill/>
          <a:extLst>
            <a:ext uri="{909E8E84-426E-40dd-AFC4-6F175D3DCCD1}">
              <a14:hiddenFill xmlns:a14="http://schemas.microsoft.com/office/drawing/2010/main">
                <a:solidFill>
                  <a:srgbClr val="FFFFFF"/>
                </a:solidFill>
              </a14:hiddenFill>
            </a:ext>
          </a:extLst>
        </p:spPr>
      </p:pic>
      <p:sp>
        <p:nvSpPr>
          <p:cNvPr id="10" name="Foliennummernplatzhalter 9"/>
          <p:cNvSpPr>
            <a:spLocks noGrp="1"/>
          </p:cNvSpPr>
          <p:nvPr>
            <p:ph type="sldNum" sz="quarter" idx="10"/>
          </p:nvPr>
        </p:nvSpPr>
        <p:spPr/>
        <p:txBody>
          <a:bodyPr/>
          <a:lstStyle/>
          <a:p>
            <a:pPr>
              <a:defRPr/>
            </a:pPr>
            <a:fld id="{DD231B59-2C3E-4D25-B888-E7371DF90B00}" type="slidenum">
              <a:rPr lang="de-DE" smtClean="0"/>
              <a:pPr>
                <a:defRPr/>
              </a:pPr>
              <a:t>50</a:t>
            </a:fld>
            <a:endParaRPr lang="de-DE" dirty="0"/>
          </a:p>
        </p:txBody>
      </p:sp>
    </p:spTree>
    <p:extLst>
      <p:ext uri="{BB962C8B-B14F-4D97-AF65-F5344CB8AC3E}">
        <p14:creationId xmlns:p14="http://schemas.microsoft.com/office/powerpoint/2010/main" val="2000601455"/>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7" name="Picture 6"/>
          <p:cNvPicPr>
            <a:picLocks noChangeAspect="1" noChangeArrowheads="1"/>
          </p:cNvPicPr>
          <p:nvPr/>
        </p:nvPicPr>
        <p:blipFill>
          <a:blip r:embed="rId2" cstate="print"/>
          <a:srcRect/>
          <a:stretch>
            <a:fillRect/>
          </a:stretch>
        </p:blipFill>
        <p:spPr bwMode="auto">
          <a:xfrm>
            <a:off x="819150" y="2835539"/>
            <a:ext cx="3979863" cy="2906713"/>
          </a:xfrm>
          <a:prstGeom prst="rect">
            <a:avLst/>
          </a:prstGeom>
          <a:noFill/>
          <a:ln w="12700">
            <a:noFill/>
            <a:miter lim="800000"/>
            <a:headEnd/>
            <a:tailEnd/>
          </a:ln>
        </p:spPr>
      </p:pic>
      <p:sp>
        <p:nvSpPr>
          <p:cNvPr id="7" name="Foliennummernplatzhalter 3"/>
          <p:cNvSpPr>
            <a:spLocks noGrp="1"/>
          </p:cNvSpPr>
          <p:nvPr>
            <p:ph type="sldNum" sz="quarter" idx="10"/>
          </p:nvPr>
        </p:nvSpPr>
        <p:spPr/>
        <p:txBody>
          <a:bodyPr/>
          <a:lstStyle/>
          <a:p>
            <a:pPr>
              <a:defRPr/>
            </a:pPr>
            <a:fld id="{921E7F27-9396-4184-B22B-3735760B5976}" type="slidenum">
              <a:rPr lang="de-AT"/>
              <a:pPr>
                <a:defRPr/>
              </a:pPr>
              <a:t>51</a:t>
            </a:fld>
            <a:endParaRPr lang="de-AT"/>
          </a:p>
        </p:txBody>
      </p:sp>
      <p:sp>
        <p:nvSpPr>
          <p:cNvPr id="33794" name="Rectangle 2"/>
          <p:cNvSpPr>
            <a:spLocks noGrp="1" noChangeArrowheads="1"/>
          </p:cNvSpPr>
          <p:nvPr>
            <p:ph type="title"/>
          </p:nvPr>
        </p:nvSpPr>
        <p:spPr/>
        <p:txBody>
          <a:bodyPr/>
          <a:lstStyle/>
          <a:p>
            <a:r>
              <a:rPr lang="en-US" smtClean="0"/>
              <a:t>Peripheral dose</a:t>
            </a:r>
            <a:endParaRPr lang="de-AT" smtClean="0"/>
          </a:p>
        </p:txBody>
      </p:sp>
      <p:pic>
        <p:nvPicPr>
          <p:cNvPr id="33795" name="Picture 4"/>
          <p:cNvPicPr>
            <a:picLocks noChangeAspect="1" noChangeArrowheads="1"/>
          </p:cNvPicPr>
          <p:nvPr/>
        </p:nvPicPr>
        <p:blipFill>
          <a:blip r:embed="rId3" cstate="print"/>
          <a:srcRect l="2048" t="6962" r="3781"/>
          <a:stretch>
            <a:fillRect/>
          </a:stretch>
        </p:blipFill>
        <p:spPr bwMode="auto">
          <a:xfrm>
            <a:off x="38100" y="1159099"/>
            <a:ext cx="5694363" cy="1580366"/>
          </a:xfrm>
          <a:prstGeom prst="rect">
            <a:avLst/>
          </a:prstGeom>
          <a:noFill/>
          <a:ln w="12700">
            <a:noFill/>
            <a:miter lim="800000"/>
            <a:headEnd/>
            <a:tailEnd/>
          </a:ln>
        </p:spPr>
      </p:pic>
      <p:sp>
        <p:nvSpPr>
          <p:cNvPr id="33796" name="Text Box 5"/>
          <p:cNvSpPr txBox="1">
            <a:spLocks noChangeArrowheads="1"/>
          </p:cNvSpPr>
          <p:nvPr/>
        </p:nvSpPr>
        <p:spPr bwMode="auto">
          <a:xfrm>
            <a:off x="2680774" y="2719342"/>
            <a:ext cx="2705100" cy="276999"/>
          </a:xfrm>
          <a:prstGeom prst="rect">
            <a:avLst/>
          </a:prstGeom>
          <a:noFill/>
          <a:ln w="12700">
            <a:noFill/>
            <a:miter lim="800000"/>
            <a:headEnd/>
            <a:tailEnd/>
          </a:ln>
          <a:effectLst>
            <a:prstShdw prst="shdw13" dist="53882" dir="13500000">
              <a:schemeClr val="bg2">
                <a:alpha val="50000"/>
              </a:schemeClr>
            </a:prstShdw>
          </a:effectLst>
        </p:spPr>
        <p:txBody>
          <a:bodyPr>
            <a:spAutoFit/>
          </a:bodyPr>
          <a:lstStyle/>
          <a:p>
            <a:pPr>
              <a:spcBef>
                <a:spcPct val="50000"/>
              </a:spcBef>
            </a:pPr>
            <a:r>
              <a:rPr lang="de-AT" i="1" dirty="0" err="1" smtClean="0">
                <a:solidFill>
                  <a:srgbClr val="0C529D"/>
                </a:solidFill>
                <a:latin typeface="Calibri" pitchFamily="34" charset="0"/>
              </a:rPr>
              <a:t>Cashmore</a:t>
            </a:r>
            <a:r>
              <a:rPr lang="de-AT" i="1" dirty="0" smtClean="0">
                <a:solidFill>
                  <a:srgbClr val="0C529D"/>
                </a:solidFill>
                <a:latin typeface="Calibri" pitchFamily="34" charset="0"/>
              </a:rPr>
              <a:t> et al IJROBP 80 (2011</a:t>
            </a:r>
            <a:r>
              <a:rPr lang="de-AT" i="1" dirty="0">
                <a:solidFill>
                  <a:srgbClr val="0C529D"/>
                </a:solidFill>
                <a:latin typeface="Calibri" pitchFamily="34" charset="0"/>
              </a:rPr>
              <a:t>)</a:t>
            </a:r>
          </a:p>
        </p:txBody>
      </p:sp>
      <p:pic>
        <p:nvPicPr>
          <p:cNvPr id="33798" name="Picture 7"/>
          <p:cNvPicPr>
            <a:picLocks noChangeAspect="1" noChangeArrowheads="1"/>
          </p:cNvPicPr>
          <p:nvPr/>
        </p:nvPicPr>
        <p:blipFill>
          <a:blip r:embed="rId4" cstate="print"/>
          <a:srcRect r="2960"/>
          <a:stretch>
            <a:fillRect/>
          </a:stretch>
        </p:blipFill>
        <p:spPr bwMode="auto">
          <a:xfrm>
            <a:off x="5561013" y="1368425"/>
            <a:ext cx="3435350" cy="4787900"/>
          </a:xfrm>
          <a:prstGeom prst="rect">
            <a:avLst/>
          </a:prstGeom>
          <a:noFill/>
          <a:ln w="12700">
            <a:noFill/>
            <a:miter lim="800000"/>
            <a:headEnd/>
            <a:tailEnd/>
          </a:ln>
        </p:spPr>
      </p:pic>
      <p:sp>
        <p:nvSpPr>
          <p:cNvPr id="8" name="Text Box 5"/>
          <p:cNvSpPr txBox="1">
            <a:spLocks noChangeArrowheads="1"/>
          </p:cNvSpPr>
          <p:nvPr/>
        </p:nvSpPr>
        <p:spPr bwMode="auto">
          <a:xfrm>
            <a:off x="205883" y="6065702"/>
            <a:ext cx="5383547" cy="276999"/>
          </a:xfrm>
          <a:prstGeom prst="rect">
            <a:avLst/>
          </a:prstGeom>
          <a:noFill/>
          <a:ln w="12700">
            <a:noFill/>
            <a:miter lim="800000"/>
            <a:headEnd/>
            <a:tailEnd/>
          </a:ln>
          <a:effectLst>
            <a:prstShdw prst="shdw13" dist="53882" dir="13500000">
              <a:schemeClr val="bg2">
                <a:alpha val="50000"/>
              </a:schemeClr>
            </a:prstShdw>
          </a:effectLst>
        </p:spPr>
        <p:txBody>
          <a:bodyPr wrap="square">
            <a:spAutoFit/>
          </a:bodyPr>
          <a:lstStyle/>
          <a:p>
            <a:pPr>
              <a:spcBef>
                <a:spcPct val="50000"/>
              </a:spcBef>
            </a:pPr>
            <a:r>
              <a:rPr lang="de-AT" i="1" dirty="0" smtClean="0">
                <a:solidFill>
                  <a:srgbClr val="0C529D"/>
                </a:solidFill>
                <a:latin typeface="Calibri" pitchFamily="34" charset="0"/>
              </a:rPr>
              <a:t>See also </a:t>
            </a:r>
            <a:r>
              <a:rPr lang="de-AT" i="1" dirty="0" err="1" smtClean="0">
                <a:solidFill>
                  <a:srgbClr val="0C529D"/>
                </a:solidFill>
                <a:latin typeface="Calibri" pitchFamily="34" charset="0"/>
              </a:rPr>
              <a:t>Kragl</a:t>
            </a:r>
            <a:r>
              <a:rPr lang="de-AT" i="1" dirty="0" smtClean="0">
                <a:solidFill>
                  <a:srgbClr val="0C529D"/>
                </a:solidFill>
                <a:latin typeface="Calibri" pitchFamily="34" charset="0"/>
              </a:rPr>
              <a:t> et al ZMP 21 (2011) </a:t>
            </a:r>
            <a:r>
              <a:rPr lang="de-AT" i="1" dirty="0" err="1" smtClean="0">
                <a:solidFill>
                  <a:srgbClr val="0C529D"/>
                </a:solidFill>
                <a:latin typeface="Calibri" pitchFamily="34" charset="0"/>
              </a:rPr>
              <a:t>for</a:t>
            </a:r>
            <a:r>
              <a:rPr lang="de-AT" i="1" dirty="0" smtClean="0">
                <a:solidFill>
                  <a:srgbClr val="0C529D"/>
                </a:solidFill>
                <a:latin typeface="Calibri" pitchFamily="34" charset="0"/>
              </a:rPr>
              <a:t> </a:t>
            </a:r>
            <a:r>
              <a:rPr lang="de-AT" i="1" dirty="0" err="1" smtClean="0">
                <a:solidFill>
                  <a:srgbClr val="0C529D"/>
                </a:solidFill>
                <a:latin typeface="Calibri" pitchFamily="34" charset="0"/>
              </a:rPr>
              <a:t>prostate</a:t>
            </a:r>
            <a:r>
              <a:rPr lang="de-AT" i="1" dirty="0" smtClean="0">
                <a:solidFill>
                  <a:srgbClr val="0C529D"/>
                </a:solidFill>
                <a:latin typeface="Calibri" pitchFamily="34" charset="0"/>
              </a:rPr>
              <a:t> IMRT,  H&amp;N IMRT, </a:t>
            </a:r>
            <a:r>
              <a:rPr lang="de-AT" i="1" dirty="0" err="1" smtClean="0">
                <a:solidFill>
                  <a:srgbClr val="0C529D"/>
                </a:solidFill>
                <a:latin typeface="Calibri" pitchFamily="34" charset="0"/>
              </a:rPr>
              <a:t>lung</a:t>
            </a:r>
            <a:r>
              <a:rPr lang="de-AT" i="1" dirty="0" smtClean="0">
                <a:solidFill>
                  <a:srgbClr val="0C529D"/>
                </a:solidFill>
                <a:latin typeface="Calibri" pitchFamily="34" charset="0"/>
              </a:rPr>
              <a:t> SBRT,  …..</a:t>
            </a:r>
            <a:endParaRPr lang="de-AT" i="1" dirty="0">
              <a:solidFill>
                <a:srgbClr val="0C529D"/>
              </a:solidFill>
              <a:latin typeface="Calibri" pitchFamily="34" charset="0"/>
            </a:endParaRPr>
          </a:p>
        </p:txBody>
      </p:sp>
    </p:spTree>
    <p:extLst>
      <p:ext uri="{BB962C8B-B14F-4D97-AF65-F5344CB8AC3E}">
        <p14:creationId xmlns:p14="http://schemas.microsoft.com/office/powerpoint/2010/main" val="32522893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3"/>
          <p:cNvSpPr>
            <a:spLocks noGrp="1"/>
          </p:cNvSpPr>
          <p:nvPr>
            <p:ph type="sldNum" sz="quarter" idx="10"/>
          </p:nvPr>
        </p:nvSpPr>
        <p:spPr/>
        <p:txBody>
          <a:bodyPr/>
          <a:lstStyle/>
          <a:p>
            <a:pPr>
              <a:defRPr/>
            </a:pPr>
            <a:fld id="{BB2B3A10-0954-41EC-A5DC-A53E63C9DB31}" type="slidenum">
              <a:rPr lang="de-AT"/>
              <a:pPr>
                <a:defRPr/>
              </a:pPr>
              <a:t>52</a:t>
            </a:fld>
            <a:endParaRPr lang="de-AT"/>
          </a:p>
        </p:txBody>
      </p:sp>
      <p:sp>
        <p:nvSpPr>
          <p:cNvPr id="39938" name="Rectangle 2"/>
          <p:cNvSpPr>
            <a:spLocks noGrp="1" noRot="1" noChangeArrowheads="1"/>
          </p:cNvSpPr>
          <p:nvPr>
            <p:ph type="title" idx="4294967295"/>
          </p:nvPr>
        </p:nvSpPr>
        <p:spPr/>
        <p:txBody>
          <a:bodyPr/>
          <a:lstStyle/>
          <a:p>
            <a:r>
              <a:rPr lang="en-US" dirty="0" smtClean="0"/>
              <a:t>Literature on Rad. Prot. effects for FFF is scarce ...</a:t>
            </a:r>
          </a:p>
        </p:txBody>
      </p:sp>
      <p:sp>
        <p:nvSpPr>
          <p:cNvPr id="39939" name="Rectangle 3"/>
          <p:cNvSpPr>
            <a:spLocks noGrp="1" noChangeArrowheads="1"/>
          </p:cNvSpPr>
          <p:nvPr>
            <p:ph idx="4294967295"/>
          </p:nvPr>
        </p:nvSpPr>
        <p:spPr>
          <a:xfrm>
            <a:off x="323850" y="1171575"/>
            <a:ext cx="8569325" cy="5175250"/>
          </a:xfrm>
        </p:spPr>
        <p:txBody>
          <a:bodyPr/>
          <a:lstStyle/>
          <a:p>
            <a:r>
              <a:rPr lang="en-US" smtClean="0"/>
              <a:t>Vassiliev et al (Radiat. Prot. Dosim. 124(2) 2007)</a:t>
            </a:r>
          </a:p>
          <a:p>
            <a:pPr lvl="1"/>
            <a:r>
              <a:rPr lang="en-US" smtClean="0"/>
              <a:t>Varian Clinac® 21EX  with 6 und 18 MV (2 mm Cooper)</a:t>
            </a:r>
          </a:p>
          <a:p>
            <a:pPr lvl="2"/>
            <a:r>
              <a:rPr lang="en-US" sz="1800" smtClean="0"/>
              <a:t>Dose ratio 6 MV (</a:t>
            </a:r>
            <a:r>
              <a:rPr lang="en-US" sz="1800" smtClean="0">
                <a:solidFill>
                  <a:srgbClr val="0C529D"/>
                </a:solidFill>
              </a:rPr>
              <a:t>Primary beam</a:t>
            </a:r>
            <a:r>
              <a:rPr lang="en-US" sz="1800" smtClean="0"/>
              <a:t>): 	2.0 ± 0.2 (MUW: data: 1.4 – 1.5) </a:t>
            </a:r>
          </a:p>
          <a:p>
            <a:pPr lvl="2"/>
            <a:r>
              <a:rPr lang="en-US" sz="1800" smtClean="0"/>
              <a:t>Dose ratio 6 MV (</a:t>
            </a:r>
            <a:r>
              <a:rPr lang="en-US" sz="1800" smtClean="0">
                <a:solidFill>
                  <a:srgbClr val="A50021"/>
                </a:solidFill>
              </a:rPr>
              <a:t>Scattered beam</a:t>
            </a:r>
            <a:r>
              <a:rPr lang="en-US" sz="1800" smtClean="0"/>
              <a:t>): 	2.5 ± 0,2 	(MUW data:  1.6 – 1.8)</a:t>
            </a:r>
          </a:p>
          <a:p>
            <a:pPr lvl="2"/>
            <a:r>
              <a:rPr lang="en-US" sz="1800" smtClean="0"/>
              <a:t>Dose ratio 18 MV (</a:t>
            </a:r>
            <a:r>
              <a:rPr lang="en-US" sz="1800" smtClean="0">
                <a:solidFill>
                  <a:srgbClr val="0C529D"/>
                </a:solidFill>
              </a:rPr>
              <a:t>Primary beam</a:t>
            </a:r>
            <a:r>
              <a:rPr lang="en-US" sz="1800" smtClean="0"/>
              <a:t>): 	3.5 ± 0.5 &amp; less induced activity</a:t>
            </a:r>
          </a:p>
          <a:p>
            <a:pPr lvl="2"/>
            <a:r>
              <a:rPr lang="en-US" sz="1800" smtClean="0"/>
              <a:t>Dose ratio 18 MV (</a:t>
            </a:r>
            <a:r>
              <a:rPr lang="en-US" sz="1800" smtClean="0">
                <a:solidFill>
                  <a:srgbClr val="A50021"/>
                </a:solidFill>
              </a:rPr>
              <a:t>Scattered beam</a:t>
            </a:r>
            <a:r>
              <a:rPr lang="en-US" sz="1800" smtClean="0"/>
              <a:t>): 	5.8 ± 0.8 &amp; less induced activity</a:t>
            </a:r>
          </a:p>
          <a:p>
            <a:r>
              <a:rPr lang="en-US" smtClean="0">
                <a:solidFill>
                  <a:srgbClr val="0C529D"/>
                </a:solidFill>
              </a:rPr>
              <a:t>Aspects to consider:</a:t>
            </a:r>
          </a:p>
          <a:p>
            <a:pPr lvl="2"/>
            <a:r>
              <a:rPr lang="en-US" sz="1800" smtClean="0">
                <a:solidFill>
                  <a:srgbClr val="0C529D"/>
                </a:solidFill>
              </a:rPr>
              <a:t>Treatment head design</a:t>
            </a:r>
          </a:p>
          <a:p>
            <a:pPr lvl="2"/>
            <a:r>
              <a:rPr lang="en-US" sz="1800" smtClean="0">
                <a:solidFill>
                  <a:srgbClr val="0C529D"/>
                </a:solidFill>
              </a:rPr>
              <a:t>MU/cGy calibration</a:t>
            </a:r>
          </a:p>
          <a:p>
            <a:pPr lvl="2"/>
            <a:r>
              <a:rPr lang="en-US" sz="1800" smtClean="0">
                <a:solidFill>
                  <a:srgbClr val="0C529D"/>
                </a:solidFill>
              </a:rPr>
              <a:t>Room size</a:t>
            </a:r>
          </a:p>
          <a:p>
            <a:pPr lvl="2"/>
            <a:r>
              <a:rPr lang="en-US" sz="1800" smtClean="0">
                <a:solidFill>
                  <a:srgbClr val="0C529D"/>
                </a:solidFill>
              </a:rPr>
              <a:t>Measurement tools</a:t>
            </a:r>
          </a:p>
        </p:txBody>
      </p:sp>
      <p:pic>
        <p:nvPicPr>
          <p:cNvPr id="39940" name="Picture 10" descr="C:\Julia\2e.gif"/>
          <p:cNvPicPr>
            <a:picLocks noChangeAspect="1" noChangeArrowheads="1"/>
          </p:cNvPicPr>
          <p:nvPr/>
        </p:nvPicPr>
        <p:blipFill>
          <a:blip r:embed="rId3" cstate="print"/>
          <a:srcRect/>
          <a:stretch>
            <a:fillRect/>
          </a:stretch>
        </p:blipFill>
        <p:spPr bwMode="auto">
          <a:xfrm rot="-5804351">
            <a:off x="3321844" y="4950619"/>
            <a:ext cx="1803400" cy="627062"/>
          </a:xfrm>
          <a:prstGeom prst="rect">
            <a:avLst/>
          </a:prstGeom>
          <a:noFill/>
          <a:ln w="9525">
            <a:noFill/>
            <a:miter lim="800000"/>
            <a:headEnd/>
            <a:tailEnd/>
          </a:ln>
        </p:spPr>
      </p:pic>
      <p:pic>
        <p:nvPicPr>
          <p:cNvPr id="6" name="Picture 3" descr="C:\Julia\1.gif"/>
          <p:cNvPicPr>
            <a:picLocks noChangeAspect="1" noChangeArrowheads="1"/>
          </p:cNvPicPr>
          <p:nvPr/>
        </p:nvPicPr>
        <p:blipFill>
          <a:blip r:embed="rId4" cstate="print">
            <a:extLst/>
          </a:blip>
          <a:srcRect/>
          <a:stretch>
            <a:fillRect/>
          </a:stretch>
        </p:blipFill>
        <p:spPr bwMode="auto">
          <a:xfrm>
            <a:off x="354959" y="4783805"/>
            <a:ext cx="630124" cy="995802"/>
          </a:xfrm>
          <a:prstGeom prst="rect">
            <a:avLst/>
          </a:prstGeom>
          <a:noFill/>
          <a:scene3d>
            <a:camera prst="orthographicFront">
              <a:rot lat="0" lon="0" rev="21000000"/>
            </a:camera>
            <a:lightRig rig="threePt" dir="t"/>
          </a:scene3d>
          <a:extLst/>
        </p:spPr>
      </p:pic>
      <p:sp>
        <p:nvSpPr>
          <p:cNvPr id="8" name="Abgerundetes Rechteck 7"/>
          <p:cNvSpPr/>
          <p:nvPr/>
        </p:nvSpPr>
        <p:spPr bwMode="auto">
          <a:xfrm>
            <a:off x="5138738" y="4005263"/>
            <a:ext cx="3657600" cy="2357437"/>
          </a:xfrm>
          <a:prstGeom prst="roundRect">
            <a:avLst/>
          </a:prstGeom>
          <a:solidFill>
            <a:schemeClr val="accent6">
              <a:lumMod val="20000"/>
              <a:lumOff val="80000"/>
            </a:schemeClr>
          </a:solidFill>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a:lstStyle/>
          <a:p>
            <a:pPr marL="342900" indent="-342900" eaLnBrk="0" hangingPunct="0">
              <a:lnSpc>
                <a:spcPct val="130000"/>
              </a:lnSpc>
              <a:spcBef>
                <a:spcPct val="20000"/>
              </a:spcBef>
              <a:buClr>
                <a:srgbClr val="0C529D"/>
              </a:buClr>
              <a:buSzPct val="110000"/>
              <a:defRPr/>
            </a:pPr>
            <a:r>
              <a:rPr lang="en-US" sz="1800" b="0" dirty="0">
                <a:solidFill>
                  <a:srgbClr val="990000"/>
                </a:solidFill>
              </a:rPr>
              <a:t>Impact of FFF beams: </a:t>
            </a:r>
          </a:p>
          <a:p>
            <a:pPr marL="342900" indent="-342900" eaLnBrk="0" hangingPunct="0">
              <a:lnSpc>
                <a:spcPct val="130000"/>
              </a:lnSpc>
              <a:spcBef>
                <a:spcPct val="20000"/>
              </a:spcBef>
              <a:buClr>
                <a:srgbClr val="0C529D"/>
              </a:buClr>
              <a:buSzPct val="110000"/>
              <a:buFontTx/>
              <a:buChar char="•"/>
              <a:defRPr/>
            </a:pPr>
            <a:r>
              <a:rPr lang="en-US" sz="1800" b="0" dirty="0">
                <a:solidFill>
                  <a:srgbClr val="990000"/>
                </a:solidFill>
              </a:rPr>
              <a:t>Higher allowed dose per week for existing treatment rooms</a:t>
            </a:r>
          </a:p>
          <a:p>
            <a:pPr marL="342900" indent="-342900" eaLnBrk="0" hangingPunct="0">
              <a:lnSpc>
                <a:spcPct val="130000"/>
              </a:lnSpc>
              <a:spcBef>
                <a:spcPct val="20000"/>
              </a:spcBef>
              <a:buClr>
                <a:srgbClr val="0C529D"/>
              </a:buClr>
              <a:buSzPct val="110000"/>
              <a:buFontTx/>
              <a:buChar char="•"/>
              <a:defRPr/>
            </a:pPr>
            <a:r>
              <a:rPr lang="en-US" sz="1800" b="0" dirty="0">
                <a:solidFill>
                  <a:srgbClr val="990000"/>
                </a:solidFill>
              </a:rPr>
              <a:t>Less radiation to patients</a:t>
            </a:r>
          </a:p>
          <a:p>
            <a:pPr marL="342900" indent="-342900" eaLnBrk="0" hangingPunct="0">
              <a:lnSpc>
                <a:spcPct val="130000"/>
              </a:lnSpc>
              <a:spcBef>
                <a:spcPct val="20000"/>
              </a:spcBef>
              <a:buClr>
                <a:srgbClr val="0C529D"/>
              </a:buClr>
              <a:buSzPct val="110000"/>
              <a:buFontTx/>
              <a:buChar char="•"/>
              <a:defRPr/>
            </a:pPr>
            <a:r>
              <a:rPr lang="en-US" sz="1800" b="0" dirty="0">
                <a:solidFill>
                  <a:srgbClr val="990000"/>
                </a:solidFill>
              </a:rPr>
              <a:t>Thinner walls for new rooms</a:t>
            </a:r>
          </a:p>
        </p:txBody>
      </p:sp>
    </p:spTree>
    <p:extLst>
      <p:ext uri="{BB962C8B-B14F-4D97-AF65-F5344CB8AC3E}">
        <p14:creationId xmlns:p14="http://schemas.microsoft.com/office/powerpoint/2010/main" val="34210577"/>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8"/>
          <p:cNvSpPr>
            <a:spLocks noGrp="1"/>
          </p:cNvSpPr>
          <p:nvPr>
            <p:ph type="sldNum" sz="quarter" idx="10"/>
          </p:nvPr>
        </p:nvSpPr>
        <p:spPr/>
        <p:txBody>
          <a:bodyPr/>
          <a:lstStyle/>
          <a:p>
            <a:pPr>
              <a:defRPr/>
            </a:pPr>
            <a:fld id="{0E62D89B-8936-43A9-AFF4-E9DB8A41CFF1}" type="slidenum">
              <a:rPr lang="de-DE"/>
              <a:pPr>
                <a:defRPr/>
              </a:pPr>
              <a:t>53</a:t>
            </a:fld>
            <a:endParaRPr lang="de-DE" dirty="0"/>
          </a:p>
        </p:txBody>
      </p:sp>
      <p:sp>
        <p:nvSpPr>
          <p:cNvPr id="52226" name="Rectangle 9"/>
          <p:cNvSpPr>
            <a:spLocks noGrp="1" noChangeArrowheads="1"/>
          </p:cNvSpPr>
          <p:nvPr>
            <p:ph type="title"/>
          </p:nvPr>
        </p:nvSpPr>
        <p:spPr/>
        <p:txBody>
          <a:bodyPr/>
          <a:lstStyle/>
          <a:p>
            <a:r>
              <a:rPr lang="en-US" dirty="0" smtClean="0"/>
              <a:t>Rotational therapy &amp; intensity modulation</a:t>
            </a:r>
          </a:p>
        </p:txBody>
      </p:sp>
      <p:sp>
        <p:nvSpPr>
          <p:cNvPr id="52227" name="Rectangle 10"/>
          <p:cNvSpPr>
            <a:spLocks noGrp="1" noChangeArrowheads="1"/>
          </p:cNvSpPr>
          <p:nvPr>
            <p:ph idx="1"/>
          </p:nvPr>
        </p:nvSpPr>
        <p:spPr>
          <a:xfrm>
            <a:off x="323850" y="1223963"/>
            <a:ext cx="5148263" cy="5175250"/>
          </a:xfrm>
        </p:spPr>
        <p:txBody>
          <a:bodyPr/>
          <a:lstStyle/>
          <a:p>
            <a:r>
              <a:rPr lang="en-GB" sz="1800" dirty="0" smtClean="0">
                <a:solidFill>
                  <a:srgbClr val="0C529D"/>
                </a:solidFill>
              </a:rPr>
              <a:t>Dynamic arcs:</a:t>
            </a:r>
            <a:r>
              <a:rPr lang="en-GB" sz="1800" dirty="0" smtClean="0"/>
              <a:t> </a:t>
            </a:r>
            <a:r>
              <a:rPr lang="en-GB" sz="1800" dirty="0" err="1" smtClean="0"/>
              <a:t>subarcs</a:t>
            </a:r>
            <a:r>
              <a:rPr lang="en-GB" sz="1800" dirty="0" smtClean="0"/>
              <a:t> with leafs adapting to target, constant collimator angle, constant </a:t>
            </a:r>
            <a:r>
              <a:rPr lang="en-GB" sz="1800" dirty="0" err="1" smtClean="0"/>
              <a:t>doserate</a:t>
            </a:r>
            <a:r>
              <a:rPr lang="en-GB" sz="1800" dirty="0" smtClean="0"/>
              <a:t> </a:t>
            </a:r>
          </a:p>
          <a:p>
            <a:r>
              <a:rPr lang="en-GB" sz="1800" dirty="0" smtClean="0">
                <a:solidFill>
                  <a:srgbClr val="0C529D"/>
                </a:solidFill>
              </a:rPr>
              <a:t>IMAT:</a:t>
            </a:r>
            <a:r>
              <a:rPr lang="en-GB" sz="1800" dirty="0" smtClean="0"/>
              <a:t> Rotational IMRT delivered on a conventional </a:t>
            </a:r>
            <a:r>
              <a:rPr lang="en-GB" sz="1800" dirty="0" err="1" smtClean="0"/>
              <a:t>Linac</a:t>
            </a:r>
            <a:r>
              <a:rPr lang="en-GB" sz="1800" dirty="0" smtClean="0"/>
              <a:t> with a conventional MLC</a:t>
            </a:r>
          </a:p>
          <a:p>
            <a:r>
              <a:rPr lang="en-GB" sz="1800" dirty="0" err="1" smtClean="0">
                <a:solidFill>
                  <a:srgbClr val="0C529D"/>
                </a:solidFill>
              </a:rPr>
              <a:t>RapidArc</a:t>
            </a:r>
            <a:r>
              <a:rPr lang="en-GB" sz="1800" dirty="0" smtClean="0">
                <a:solidFill>
                  <a:srgbClr val="0C529D"/>
                </a:solidFill>
              </a:rPr>
              <a:t>:</a:t>
            </a:r>
            <a:r>
              <a:rPr lang="en-GB" sz="1800" dirty="0" smtClean="0"/>
              <a:t> Varian`s IMAT solution that focuses on single arc delivery</a:t>
            </a:r>
          </a:p>
          <a:p>
            <a:r>
              <a:rPr lang="en-GB" sz="1800" dirty="0" smtClean="0">
                <a:solidFill>
                  <a:srgbClr val="0C529D"/>
                </a:solidFill>
              </a:rPr>
              <a:t>VMAT:</a:t>
            </a:r>
            <a:r>
              <a:rPr lang="en-GB" sz="1800" dirty="0" smtClean="0"/>
              <a:t> </a:t>
            </a:r>
            <a:r>
              <a:rPr lang="en-GB" sz="1800" dirty="0" err="1" smtClean="0"/>
              <a:t>Elekta`s</a:t>
            </a:r>
            <a:r>
              <a:rPr lang="en-GB" sz="1800" dirty="0" smtClean="0"/>
              <a:t> IMAT delivery solution</a:t>
            </a:r>
          </a:p>
          <a:p>
            <a:r>
              <a:rPr lang="en-GB" sz="1800" dirty="0" smtClean="0"/>
              <a:t>Cone Beam Therapy: Siemens work in progress</a:t>
            </a:r>
          </a:p>
          <a:p>
            <a:r>
              <a:rPr lang="en-GB" sz="1800" dirty="0" smtClean="0">
                <a:solidFill>
                  <a:srgbClr val="0C529D"/>
                </a:solidFill>
              </a:rPr>
              <a:t>Smart Arc:</a:t>
            </a:r>
            <a:r>
              <a:rPr lang="en-GB" sz="1800" dirty="0" smtClean="0"/>
              <a:t> Planning solution in Pinnacle</a:t>
            </a:r>
          </a:p>
          <a:p>
            <a:r>
              <a:rPr lang="en-GB" sz="1800" dirty="0" smtClean="0">
                <a:solidFill>
                  <a:srgbClr val="0C529D"/>
                </a:solidFill>
              </a:rPr>
              <a:t>Hybrid Arc:</a:t>
            </a:r>
            <a:r>
              <a:rPr lang="en-GB" sz="1800" dirty="0" smtClean="0"/>
              <a:t> Planning solution in </a:t>
            </a:r>
            <a:r>
              <a:rPr lang="en-GB" sz="1800" dirty="0" err="1" smtClean="0"/>
              <a:t>iPlan</a:t>
            </a:r>
            <a:endParaRPr lang="en-GB" sz="1800" dirty="0" smtClean="0"/>
          </a:p>
          <a:p>
            <a:r>
              <a:rPr lang="en-GB" sz="1800" dirty="0" smtClean="0"/>
              <a:t>……….</a:t>
            </a:r>
            <a:endParaRPr lang="de-AT" sz="1800" dirty="0" smtClean="0"/>
          </a:p>
        </p:txBody>
      </p:sp>
      <p:pic>
        <p:nvPicPr>
          <p:cNvPr id="17413" name="Picture 5" descr="dynarcs"/>
          <p:cNvPicPr>
            <a:picLocks noChangeAspect="1" noChangeArrowheads="1"/>
          </p:cNvPicPr>
          <p:nvPr/>
        </p:nvPicPr>
        <p:blipFill>
          <a:blip r:embed="rId2" cstate="print"/>
          <a:srcRect l="1186" t="17145" r="30295" b="9004"/>
          <a:stretch>
            <a:fillRect/>
          </a:stretch>
        </p:blipFill>
        <p:spPr bwMode="auto">
          <a:xfrm>
            <a:off x="6469967" y="4304321"/>
            <a:ext cx="1760323" cy="1518630"/>
          </a:xfrm>
          <a:prstGeom prst="rect">
            <a:avLst/>
          </a:prstGeom>
          <a:ln>
            <a:noFill/>
          </a:ln>
          <a:effectLst>
            <a:softEdge rad="112500"/>
          </a:effectLst>
        </p:spPr>
      </p:pic>
      <p:pic>
        <p:nvPicPr>
          <p:cNvPr id="8" name="Picture 11" descr="dornroeschen_DW_Wis_203062g"/>
          <p:cNvPicPr>
            <a:picLocks noChangeAspect="1" noChangeArrowheads="1"/>
          </p:cNvPicPr>
          <p:nvPr/>
        </p:nvPicPr>
        <p:blipFill>
          <a:blip r:embed="rId3" cstate="print"/>
          <a:srcRect/>
          <a:stretch>
            <a:fillRect/>
          </a:stretch>
        </p:blipFill>
        <p:spPr bwMode="auto">
          <a:xfrm>
            <a:off x="5744691" y="1884608"/>
            <a:ext cx="3052362" cy="2034438"/>
          </a:xfrm>
          <a:prstGeom prst="rect">
            <a:avLst/>
          </a:prstGeom>
          <a:ln>
            <a:noFill/>
          </a:ln>
          <a:effectLst>
            <a:softEdge rad="112500"/>
          </a:effectLst>
        </p:spPr>
      </p:pic>
    </p:spTree>
    <p:extLst>
      <p:ext uri="{BB962C8B-B14F-4D97-AF65-F5344CB8AC3E}">
        <p14:creationId xmlns:p14="http://schemas.microsoft.com/office/powerpoint/2010/main" val="411261636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liennummernplatzhalter 3"/>
          <p:cNvSpPr>
            <a:spLocks noGrp="1"/>
          </p:cNvSpPr>
          <p:nvPr>
            <p:ph type="sldNum" sz="quarter" idx="10"/>
          </p:nvPr>
        </p:nvSpPr>
        <p:spPr/>
        <p:txBody>
          <a:bodyPr/>
          <a:lstStyle/>
          <a:p>
            <a:pPr>
              <a:defRPr/>
            </a:pPr>
            <a:fld id="{79985586-9A5C-4808-A6F8-9E2918723C7D}" type="slidenum">
              <a:rPr lang="de-AT"/>
              <a:pPr>
                <a:defRPr/>
              </a:pPr>
              <a:t>54</a:t>
            </a:fld>
            <a:endParaRPr lang="de-AT"/>
          </a:p>
        </p:txBody>
      </p:sp>
      <p:sp>
        <p:nvSpPr>
          <p:cNvPr id="3076" name="Titel 13"/>
          <p:cNvSpPr>
            <a:spLocks noGrp="1"/>
          </p:cNvSpPr>
          <p:nvPr>
            <p:ph type="title"/>
          </p:nvPr>
        </p:nvSpPr>
        <p:spPr/>
        <p:txBody>
          <a:bodyPr/>
          <a:lstStyle/>
          <a:p>
            <a:r>
              <a:rPr lang="en-US" smtClean="0"/>
              <a:t>Spectral off axis changes</a:t>
            </a:r>
            <a:endParaRPr lang="de-AT" smtClean="0"/>
          </a:p>
        </p:txBody>
      </p:sp>
      <p:sp>
        <p:nvSpPr>
          <p:cNvPr id="3077" name="Inhaltsplatzhalter 14"/>
          <p:cNvSpPr>
            <a:spLocks noGrp="1"/>
          </p:cNvSpPr>
          <p:nvPr>
            <p:ph idx="1"/>
          </p:nvPr>
        </p:nvSpPr>
        <p:spPr>
          <a:xfrm>
            <a:off x="323850" y="1143000"/>
            <a:ext cx="5775867" cy="1947863"/>
          </a:xfrm>
        </p:spPr>
        <p:txBody>
          <a:bodyPr/>
          <a:lstStyle/>
          <a:p>
            <a:r>
              <a:rPr lang="en-GB" sz="1800" dirty="0" smtClean="0"/>
              <a:t>Lateral variation of the spectrum caused by combined effect of target and flattening filter </a:t>
            </a:r>
          </a:p>
          <a:p>
            <a:r>
              <a:rPr lang="en-GB" sz="1800" dirty="0" smtClean="0"/>
              <a:t>Tailor, R.C., et al. </a:t>
            </a:r>
            <a:r>
              <a:rPr lang="en-GB" sz="1800" dirty="0" err="1" smtClean="0"/>
              <a:t>Med.Phys</a:t>
            </a:r>
            <a:r>
              <a:rPr lang="en-GB" sz="1800" dirty="0" smtClean="0"/>
              <a:t>.,</a:t>
            </a:r>
            <a:r>
              <a:rPr lang="sv-SE" sz="1800" dirty="0" smtClean="0"/>
              <a:t> </a:t>
            </a:r>
            <a:r>
              <a:rPr lang="en-GB" sz="1800" dirty="0" smtClean="0"/>
              <a:t>1998. 25(5): p. 662-667: Off axis HVL changes rather independent of </a:t>
            </a:r>
            <a:r>
              <a:rPr lang="en-GB" sz="1800" dirty="0" err="1" smtClean="0"/>
              <a:t>linac</a:t>
            </a:r>
            <a:r>
              <a:rPr lang="en-GB" sz="1800" dirty="0" smtClean="0"/>
              <a:t> and treatment head model</a:t>
            </a:r>
          </a:p>
          <a:p>
            <a:endParaRPr lang="de-AT" sz="1800" dirty="0" smtClean="0"/>
          </a:p>
        </p:txBody>
      </p:sp>
      <p:pic>
        <p:nvPicPr>
          <p:cNvPr id="3078" name="Picture 11" descr="Off-axis-Softening"/>
          <p:cNvPicPr>
            <a:picLocks noChangeAspect="1" noChangeArrowheads="1"/>
          </p:cNvPicPr>
          <p:nvPr/>
        </p:nvPicPr>
        <p:blipFill>
          <a:blip r:embed="rId3" cstate="print"/>
          <a:srcRect t="5905"/>
          <a:stretch>
            <a:fillRect/>
          </a:stretch>
        </p:blipFill>
        <p:spPr bwMode="auto">
          <a:xfrm>
            <a:off x="530225" y="2741613"/>
            <a:ext cx="5280025" cy="3611562"/>
          </a:xfrm>
          <a:prstGeom prst="rect">
            <a:avLst/>
          </a:prstGeom>
          <a:noFill/>
          <a:ln w="9525">
            <a:noFill/>
            <a:miter lim="800000"/>
            <a:headEnd/>
            <a:tailEnd/>
          </a:ln>
        </p:spPr>
      </p:pic>
      <p:sp>
        <p:nvSpPr>
          <p:cNvPr id="3" name="Text Box 56"/>
          <p:cNvSpPr txBox="1">
            <a:spLocks noChangeArrowheads="1"/>
          </p:cNvSpPr>
          <p:nvPr/>
        </p:nvSpPr>
        <p:spPr bwMode="auto">
          <a:xfrm rot="-5400000">
            <a:off x="-283368" y="4201318"/>
            <a:ext cx="1504950" cy="366713"/>
          </a:xfrm>
          <a:prstGeom prst="rect">
            <a:avLst/>
          </a:prstGeom>
          <a:noFill/>
          <a:ln w="12700">
            <a:noFill/>
            <a:miter lim="800000"/>
            <a:headEnd type="none" w="sm" len="sm"/>
            <a:tailEnd type="none" w="sm" len="sm"/>
          </a:ln>
        </p:spPr>
        <p:txBody>
          <a:bodyPr>
            <a:spAutoFit/>
          </a:bodyPr>
          <a:lstStyle/>
          <a:p>
            <a:pPr>
              <a:spcBef>
                <a:spcPct val="50000"/>
              </a:spcBef>
              <a:defRPr/>
            </a:pPr>
            <a:r>
              <a:rPr lang="en-US" sz="1800" i="1" dirty="0">
                <a:latin typeface="+mn-lt"/>
              </a:rPr>
              <a:t>(for water)</a:t>
            </a:r>
            <a:endParaRPr lang="en-GB" sz="1800" i="1" dirty="0">
              <a:latin typeface="+mn-lt"/>
            </a:endParaRPr>
          </a:p>
        </p:txBody>
      </p:sp>
      <p:graphicFrame>
        <p:nvGraphicFramePr>
          <p:cNvPr id="3074" name="Object 55"/>
          <p:cNvGraphicFramePr>
            <a:graphicFrameLocks noChangeAspect="1"/>
          </p:cNvGraphicFramePr>
          <p:nvPr/>
        </p:nvGraphicFramePr>
        <p:xfrm>
          <a:off x="6410325" y="2749550"/>
          <a:ext cx="2330450" cy="582613"/>
        </p:xfrm>
        <a:graphic>
          <a:graphicData uri="http://schemas.openxmlformats.org/presentationml/2006/ole">
            <mc:AlternateContent xmlns:mc="http://schemas.openxmlformats.org/markup-compatibility/2006">
              <mc:Choice xmlns:v="urn:schemas-microsoft-com:vml" Requires="v">
                <p:oleObj spid="_x0000_s11291" name="Formel" r:id="rId4" imgW="2895600" imgH="723900" progId="Equation.3">
                  <p:embed/>
                </p:oleObj>
              </mc:Choice>
              <mc:Fallback>
                <p:oleObj name="Formel" r:id="rId4" imgW="2895600" imgH="7239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10325" y="2749550"/>
                        <a:ext cx="2330450" cy="5826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80" name="Text Box 30"/>
          <p:cNvSpPr txBox="1">
            <a:spLocks noChangeArrowheads="1"/>
          </p:cNvSpPr>
          <p:nvPr/>
        </p:nvSpPr>
        <p:spPr bwMode="auto">
          <a:xfrm>
            <a:off x="344488" y="6016625"/>
            <a:ext cx="2536825" cy="307975"/>
          </a:xfrm>
          <a:prstGeom prst="rect">
            <a:avLst/>
          </a:prstGeom>
          <a:noFill/>
          <a:ln w="9525">
            <a:noFill/>
            <a:miter lim="800000"/>
            <a:headEnd/>
            <a:tailEnd/>
          </a:ln>
        </p:spPr>
        <p:txBody>
          <a:bodyPr>
            <a:spAutoFit/>
          </a:bodyPr>
          <a:lstStyle/>
          <a:p>
            <a:pPr>
              <a:spcBef>
                <a:spcPct val="50000"/>
              </a:spcBef>
            </a:pPr>
            <a:r>
              <a:rPr lang="en-GB" i="1">
                <a:solidFill>
                  <a:schemeClr val="bg1"/>
                </a:solidFill>
                <a:latin typeface="Calibri" pitchFamily="34" charset="0"/>
              </a:rPr>
              <a:t>Georg et al MP 37 (2010)</a:t>
            </a:r>
            <a:endParaRPr lang="de-AT" i="1">
              <a:solidFill>
                <a:schemeClr val="bg1"/>
              </a:solidFill>
              <a:latin typeface="Calibri" pitchFamily="34" charset="0"/>
            </a:endParaRPr>
          </a:p>
        </p:txBody>
      </p:sp>
      <p:pic>
        <p:nvPicPr>
          <p:cNvPr id="3081" name="Picture 4" descr="DSCN0137"/>
          <p:cNvPicPr>
            <a:picLocks noChangeAspect="1" noChangeArrowheads="1"/>
          </p:cNvPicPr>
          <p:nvPr/>
        </p:nvPicPr>
        <p:blipFill>
          <a:blip r:embed="rId6" cstate="print"/>
          <a:srcRect l="9898" t="2339" r="10576" b="28586"/>
          <a:stretch>
            <a:fillRect/>
          </a:stretch>
        </p:blipFill>
        <p:spPr bwMode="auto">
          <a:xfrm>
            <a:off x="6561138" y="3401429"/>
            <a:ext cx="2208212" cy="2555875"/>
          </a:xfrm>
          <a:prstGeom prst="rect">
            <a:avLst/>
          </a:prstGeom>
          <a:ln>
            <a:noFill/>
          </a:ln>
          <a:effectLst>
            <a:softEdge rad="112500"/>
          </a:effectLst>
        </p:spPr>
      </p:pic>
      <p:sp>
        <p:nvSpPr>
          <p:cNvPr id="3082" name="Text Box 5"/>
          <p:cNvSpPr txBox="1">
            <a:spLocks noChangeArrowheads="1"/>
          </p:cNvSpPr>
          <p:nvPr/>
        </p:nvSpPr>
        <p:spPr bwMode="auto">
          <a:xfrm>
            <a:off x="5389563" y="5946775"/>
            <a:ext cx="1670050" cy="460375"/>
          </a:xfrm>
          <a:prstGeom prst="rect">
            <a:avLst/>
          </a:prstGeom>
          <a:solidFill>
            <a:schemeClr val="bg1"/>
          </a:solidFill>
          <a:ln w="12700">
            <a:noFill/>
            <a:miter lim="800000"/>
            <a:headEnd/>
            <a:tailEnd/>
          </a:ln>
        </p:spPr>
        <p:txBody>
          <a:bodyPr>
            <a:spAutoFit/>
          </a:bodyPr>
          <a:lstStyle/>
          <a:p>
            <a:pPr algn="ctr">
              <a:spcBef>
                <a:spcPct val="50000"/>
              </a:spcBef>
            </a:pPr>
            <a:r>
              <a:rPr lang="en-US" i="1">
                <a:solidFill>
                  <a:srgbClr val="0C529D"/>
                </a:solidFill>
              </a:rPr>
              <a:t>HVL measuring </a:t>
            </a:r>
            <a:br>
              <a:rPr lang="en-US" i="1">
                <a:solidFill>
                  <a:srgbClr val="0C529D"/>
                </a:solidFill>
              </a:rPr>
            </a:br>
            <a:r>
              <a:rPr lang="en-US" i="1">
                <a:solidFill>
                  <a:srgbClr val="0C529D"/>
                </a:solidFill>
              </a:rPr>
              <a:t>device</a:t>
            </a:r>
          </a:p>
        </p:txBody>
      </p:sp>
      <p:cxnSp>
        <p:nvCxnSpPr>
          <p:cNvPr id="3083" name="Gerade Verbindung mit Pfeil 12"/>
          <p:cNvCxnSpPr>
            <a:cxnSpLocks noChangeShapeType="1"/>
          </p:cNvCxnSpPr>
          <p:nvPr/>
        </p:nvCxnSpPr>
        <p:spPr bwMode="auto">
          <a:xfrm flipV="1">
            <a:off x="6954838" y="5624513"/>
            <a:ext cx="512762" cy="390525"/>
          </a:xfrm>
          <a:prstGeom prst="straightConnector1">
            <a:avLst/>
          </a:prstGeom>
          <a:noFill/>
          <a:ln w="28575" algn="ctr">
            <a:solidFill>
              <a:srgbClr val="FF0000"/>
            </a:solidFill>
            <a:round/>
            <a:headEnd/>
            <a:tailEnd type="arrow" w="med" len="med"/>
          </a:ln>
        </p:spPr>
      </p:cxnSp>
      <p:pic>
        <p:nvPicPr>
          <p:cNvPr id="12" name="Picture 6" descr="09"/>
          <p:cNvPicPr>
            <a:picLocks noChangeAspect="1" noChangeArrowheads="1"/>
          </p:cNvPicPr>
          <p:nvPr/>
        </p:nvPicPr>
        <p:blipFill>
          <a:blip r:embed="rId7" cstate="print">
            <a:extLst>
              <a:ext uri="{28A0092B-C50C-407E-A947-70E740481C1C}">
                <a14:useLocalDpi xmlns:a14="http://schemas.microsoft.com/office/drawing/2010/main" val="0"/>
              </a:ext>
            </a:extLst>
          </a:blip>
          <a:srcRect l="9744" r="16522" b="7394"/>
          <a:stretch>
            <a:fillRect/>
          </a:stretch>
        </p:blipFill>
        <p:spPr bwMode="auto">
          <a:xfrm>
            <a:off x="6896912" y="0"/>
            <a:ext cx="2247088" cy="25863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 name="Text Box 5"/>
          <p:cNvSpPr txBox="1">
            <a:spLocks noChangeArrowheads="1"/>
          </p:cNvSpPr>
          <p:nvPr/>
        </p:nvSpPr>
        <p:spPr bwMode="auto">
          <a:xfrm>
            <a:off x="5094627" y="204831"/>
            <a:ext cx="1964986" cy="738664"/>
          </a:xfrm>
          <a:prstGeom prst="rect">
            <a:avLst/>
          </a:prstGeom>
          <a:noFill/>
          <a:ln>
            <a:noFill/>
          </a:ln>
        </p:spPr>
        <p:txBody>
          <a:bodyPr wrap="square">
            <a:spAutoFit/>
          </a:bodyPr>
          <a:lstStyle>
            <a:lvl1pPr>
              <a:defRPr sz="1200">
                <a:solidFill>
                  <a:schemeClr val="tx1"/>
                </a:solidFill>
                <a:latin typeface="Arial" pitchFamily="34" charset="0"/>
              </a:defRPr>
            </a:lvl1pPr>
            <a:lvl2pPr marL="742950" indent="-285750">
              <a:defRPr sz="1200">
                <a:solidFill>
                  <a:schemeClr val="tx1"/>
                </a:solidFill>
                <a:latin typeface="Arial" pitchFamily="34" charset="0"/>
              </a:defRPr>
            </a:lvl2pPr>
            <a:lvl3pPr marL="1143000" indent="-228600">
              <a:defRPr sz="1200">
                <a:solidFill>
                  <a:schemeClr val="tx1"/>
                </a:solidFill>
                <a:latin typeface="Arial" pitchFamily="34" charset="0"/>
              </a:defRPr>
            </a:lvl3pPr>
            <a:lvl4pPr marL="1600200" indent="-228600">
              <a:defRPr sz="1200">
                <a:solidFill>
                  <a:schemeClr val="tx1"/>
                </a:solidFill>
                <a:latin typeface="Arial" pitchFamily="34" charset="0"/>
              </a:defRPr>
            </a:lvl4pPr>
            <a:lvl5pPr marL="2057400" indent="-228600">
              <a:defRPr sz="1200">
                <a:solidFill>
                  <a:schemeClr val="tx1"/>
                </a:solidFill>
                <a:latin typeface="Arial" pitchFamily="34" charset="0"/>
              </a:defRPr>
            </a:lvl5pPr>
            <a:lvl6pPr marL="2514600" indent="-228600" algn="ctr" eaLnBrk="0" fontAlgn="base" hangingPunct="0">
              <a:spcBef>
                <a:spcPct val="0"/>
              </a:spcBef>
              <a:spcAft>
                <a:spcPct val="0"/>
              </a:spcAft>
              <a:defRPr sz="1200">
                <a:solidFill>
                  <a:schemeClr val="tx1"/>
                </a:solidFill>
                <a:latin typeface="Arial" pitchFamily="34" charset="0"/>
              </a:defRPr>
            </a:lvl6pPr>
            <a:lvl7pPr marL="2971800" indent="-228600" algn="ctr" eaLnBrk="0" fontAlgn="base" hangingPunct="0">
              <a:spcBef>
                <a:spcPct val="0"/>
              </a:spcBef>
              <a:spcAft>
                <a:spcPct val="0"/>
              </a:spcAft>
              <a:defRPr sz="1200">
                <a:solidFill>
                  <a:schemeClr val="tx1"/>
                </a:solidFill>
                <a:latin typeface="Arial" pitchFamily="34" charset="0"/>
              </a:defRPr>
            </a:lvl7pPr>
            <a:lvl8pPr marL="3429000" indent="-228600" algn="ctr" eaLnBrk="0" fontAlgn="base" hangingPunct="0">
              <a:spcBef>
                <a:spcPct val="0"/>
              </a:spcBef>
              <a:spcAft>
                <a:spcPct val="0"/>
              </a:spcAft>
              <a:defRPr sz="1200">
                <a:solidFill>
                  <a:schemeClr val="tx1"/>
                </a:solidFill>
                <a:latin typeface="Arial" pitchFamily="34" charset="0"/>
              </a:defRPr>
            </a:lvl8pPr>
            <a:lvl9pPr marL="3886200" indent="-228600" algn="ctr" eaLnBrk="0" fontAlgn="base" hangingPunct="0">
              <a:spcBef>
                <a:spcPct val="0"/>
              </a:spcBef>
              <a:spcAft>
                <a:spcPct val="0"/>
              </a:spcAft>
              <a:defRPr sz="1200">
                <a:solidFill>
                  <a:schemeClr val="tx1"/>
                </a:solidFill>
                <a:latin typeface="Arial" pitchFamily="34" charset="0"/>
              </a:defRPr>
            </a:lvl9pPr>
          </a:lstStyle>
          <a:p>
            <a:pPr>
              <a:spcBef>
                <a:spcPct val="50000"/>
              </a:spcBef>
            </a:pPr>
            <a:r>
              <a:rPr lang="en-US" sz="1400" i="1" dirty="0">
                <a:latin typeface="+mn-lt"/>
              </a:rPr>
              <a:t>HVL </a:t>
            </a:r>
            <a:r>
              <a:rPr lang="en-US" sz="1400" i="1" dirty="0" smtClean="0">
                <a:latin typeface="+mn-lt"/>
              </a:rPr>
              <a:t>measurement setup </a:t>
            </a:r>
            <a:r>
              <a:rPr lang="en-US" sz="1400" i="1" dirty="0" err="1" smtClean="0">
                <a:latin typeface="+mn-lt"/>
              </a:rPr>
              <a:t>Nyström</a:t>
            </a:r>
            <a:r>
              <a:rPr lang="en-US" sz="1400" i="1" dirty="0" smtClean="0">
                <a:latin typeface="+mn-lt"/>
              </a:rPr>
              <a:t> et al 1994, MM50 </a:t>
            </a:r>
            <a:r>
              <a:rPr lang="en-US" sz="1400" i="1" dirty="0" err="1" smtClean="0">
                <a:latin typeface="+mn-lt"/>
              </a:rPr>
              <a:t>Microtron</a:t>
            </a:r>
            <a:endParaRPr lang="en-US" sz="1400" i="1" dirty="0">
              <a:latin typeface="+mn-lt"/>
            </a:endParaRPr>
          </a:p>
        </p:txBody>
      </p:sp>
    </p:spTree>
    <p:extLst>
      <p:ext uri="{BB962C8B-B14F-4D97-AF65-F5344CB8AC3E}">
        <p14:creationId xmlns:p14="http://schemas.microsoft.com/office/powerpoint/2010/main" val="2863911151"/>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liennummernplatzhalter 3"/>
          <p:cNvSpPr>
            <a:spLocks noGrp="1"/>
          </p:cNvSpPr>
          <p:nvPr>
            <p:ph type="sldNum" sz="quarter" idx="10"/>
          </p:nvPr>
        </p:nvSpPr>
        <p:spPr/>
        <p:txBody>
          <a:bodyPr/>
          <a:lstStyle/>
          <a:p>
            <a:pPr>
              <a:defRPr/>
            </a:pPr>
            <a:fld id="{0DC2482E-F799-483A-A913-E46CD9BFE5E6}" type="slidenum">
              <a:rPr lang="de-AT"/>
              <a:pPr>
                <a:defRPr/>
              </a:pPr>
              <a:t>55</a:t>
            </a:fld>
            <a:endParaRPr lang="de-AT"/>
          </a:p>
        </p:txBody>
      </p:sp>
      <p:sp>
        <p:nvSpPr>
          <p:cNvPr id="20482" name="Titel 1"/>
          <p:cNvSpPr>
            <a:spLocks noGrp="1"/>
          </p:cNvSpPr>
          <p:nvPr>
            <p:ph type="title" idx="4294967295"/>
          </p:nvPr>
        </p:nvSpPr>
        <p:spPr/>
        <p:txBody>
          <a:bodyPr/>
          <a:lstStyle/>
          <a:p>
            <a:r>
              <a:rPr lang="en-GB" dirty="0" smtClean="0"/>
              <a:t>Reflection on increased dose rate</a:t>
            </a:r>
          </a:p>
        </p:txBody>
      </p:sp>
      <p:graphicFrame>
        <p:nvGraphicFramePr>
          <p:cNvPr id="86064" name="Group 48"/>
          <p:cNvGraphicFramePr>
            <a:graphicFrameLocks noGrp="1"/>
          </p:cNvGraphicFramePr>
          <p:nvPr>
            <p:ph idx="4294967295"/>
            <p:extLst>
              <p:ext uri="{D42A27DB-BD31-4B8C-83A1-F6EECF244321}">
                <p14:modId xmlns:p14="http://schemas.microsoft.com/office/powerpoint/2010/main" val="2518084872"/>
              </p:ext>
            </p:extLst>
          </p:nvPr>
        </p:nvGraphicFramePr>
        <p:xfrm>
          <a:off x="323850" y="1247775"/>
          <a:ext cx="8569325" cy="1482726"/>
        </p:xfrm>
        <a:graphic>
          <a:graphicData uri="http://schemas.openxmlformats.org/drawingml/2006/table">
            <a:tbl>
              <a:tblPr/>
              <a:tblGrid>
                <a:gridCol w="2201863"/>
                <a:gridCol w="1131887"/>
                <a:gridCol w="1109663"/>
                <a:gridCol w="1295400"/>
                <a:gridCol w="1470025"/>
                <a:gridCol w="1360487"/>
              </a:tblGrid>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smtClean="0">
                        <a:ln>
                          <a:noFill/>
                        </a:ln>
                        <a:solidFill>
                          <a:srgbClr val="FFFFFF"/>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Elekta FFF</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TrueBeam</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Siemens FFF</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Tomotherapy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Cyberknife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r>
              <a:tr h="3698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rPr>
                        <a:t>Max. dose rate MU /min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Calibri" pitchFamily="34" charset="0"/>
                        </a:rPr>
                        <a:t>&gt; 2000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rPr>
                        <a:t>2400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rPr>
                        <a:t>2000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rPr>
                        <a:t>850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rPr>
                        <a:t>600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rPr>
                        <a:t>Max field size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rPr>
                        <a:t>40x40 cm²</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rPr>
                        <a:t>40x40 cm²</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rPr>
                        <a:t>40x40 cm²</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rPr>
                        <a:t>5x40 cm²</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rPr>
                        <a:t>6 cm</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r>
              <a:tr h="3698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rPr>
                        <a:t>Available energies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rPr>
                        <a:t>6/10 MV</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rPr>
                        <a:t>6/10 MV</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Calibri" pitchFamily="34" charset="0"/>
                        </a:rPr>
                        <a:t>7 MV</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Calibri" pitchFamily="34" charset="0"/>
                        </a:rPr>
                        <a:t>6 MV</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Calibri" pitchFamily="34" charset="0"/>
                        </a:rPr>
                        <a:t>6 MV</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r>
            </a:tbl>
          </a:graphicData>
        </a:graphic>
      </p:graphicFrame>
      <p:sp>
        <p:nvSpPr>
          <p:cNvPr id="4" name="Foliennummernplatzhalter 3"/>
          <p:cNvSpPr txBox="1">
            <a:spLocks noGrp="1"/>
          </p:cNvSpPr>
          <p:nvPr/>
        </p:nvSpPr>
        <p:spPr>
          <a:xfrm>
            <a:off x="8501063" y="6500813"/>
            <a:ext cx="561975" cy="357187"/>
          </a:xfrm>
          <a:prstGeom prst="rect">
            <a:avLst/>
          </a:prstGeom>
          <a:noFill/>
        </p:spPr>
        <p:txBody>
          <a:bodyPr anchor="ctr"/>
          <a:lstStyle/>
          <a:p>
            <a:pPr algn="r">
              <a:defRPr/>
            </a:pPr>
            <a:fld id="{FA74BE7E-EF07-4C87-B898-15252A7A2C83}" type="slidenum">
              <a:rPr lang="de-AT">
                <a:solidFill>
                  <a:schemeClr val="tx1">
                    <a:tint val="75000"/>
                  </a:schemeClr>
                </a:solidFill>
                <a:latin typeface="+mj-lt"/>
              </a:rPr>
              <a:pPr algn="r">
                <a:defRPr/>
              </a:pPr>
              <a:t>55</a:t>
            </a:fld>
            <a:endParaRPr lang="de-AT">
              <a:solidFill>
                <a:schemeClr val="tx1">
                  <a:tint val="75000"/>
                </a:schemeClr>
              </a:solidFill>
              <a:latin typeface="+mj-lt"/>
            </a:endParaRPr>
          </a:p>
        </p:txBody>
      </p:sp>
      <p:pic>
        <p:nvPicPr>
          <p:cNvPr id="20521" name="Picture 2" descr="F:\ESTRO 31\Georg\TrueBeamOutput.png"/>
          <p:cNvPicPr>
            <a:picLocks noChangeAspect="1" noChangeArrowheads="1"/>
          </p:cNvPicPr>
          <p:nvPr/>
        </p:nvPicPr>
        <p:blipFill>
          <a:blip r:embed="rId2" cstate="print"/>
          <a:srcRect/>
          <a:stretch>
            <a:fillRect/>
          </a:stretch>
        </p:blipFill>
        <p:spPr bwMode="auto">
          <a:xfrm>
            <a:off x="3262313" y="3162300"/>
            <a:ext cx="2473325" cy="3014663"/>
          </a:xfrm>
          <a:prstGeom prst="rect">
            <a:avLst/>
          </a:prstGeom>
          <a:noFill/>
          <a:ln w="9525">
            <a:noFill/>
            <a:miter lim="800000"/>
            <a:headEnd/>
            <a:tailEnd/>
          </a:ln>
        </p:spPr>
      </p:pic>
      <p:pic>
        <p:nvPicPr>
          <p:cNvPr id="20522" name="Picture 3" descr="F:\ESTRO 31\Georg\SiemensOutput.png"/>
          <p:cNvPicPr>
            <a:picLocks noChangeAspect="1" noChangeArrowheads="1"/>
          </p:cNvPicPr>
          <p:nvPr/>
        </p:nvPicPr>
        <p:blipFill>
          <a:blip r:embed="rId3" cstate="print"/>
          <a:srcRect/>
          <a:stretch>
            <a:fillRect/>
          </a:stretch>
        </p:blipFill>
        <p:spPr bwMode="auto">
          <a:xfrm>
            <a:off x="5651500" y="3908425"/>
            <a:ext cx="3221038" cy="2346325"/>
          </a:xfrm>
          <a:prstGeom prst="rect">
            <a:avLst/>
          </a:prstGeom>
          <a:noFill/>
          <a:ln w="9525">
            <a:noFill/>
            <a:miter lim="800000"/>
            <a:headEnd/>
            <a:tailEnd/>
          </a:ln>
        </p:spPr>
      </p:pic>
      <p:sp>
        <p:nvSpPr>
          <p:cNvPr id="20523" name="Text Box 30"/>
          <p:cNvSpPr txBox="1">
            <a:spLocks noChangeArrowheads="1"/>
          </p:cNvSpPr>
          <p:nvPr/>
        </p:nvSpPr>
        <p:spPr bwMode="auto">
          <a:xfrm>
            <a:off x="3962400" y="4525963"/>
            <a:ext cx="1535113" cy="549275"/>
          </a:xfrm>
          <a:prstGeom prst="rect">
            <a:avLst/>
          </a:prstGeom>
          <a:noFill/>
          <a:ln w="9525">
            <a:noFill/>
            <a:miter lim="800000"/>
            <a:headEnd/>
            <a:tailEnd/>
          </a:ln>
        </p:spPr>
        <p:txBody>
          <a:bodyPr>
            <a:spAutoFit/>
          </a:bodyPr>
          <a:lstStyle/>
          <a:p>
            <a:pPr>
              <a:spcBef>
                <a:spcPct val="50000"/>
              </a:spcBef>
            </a:pPr>
            <a:r>
              <a:rPr lang="en-GB" i="1">
                <a:solidFill>
                  <a:srgbClr val="990000"/>
                </a:solidFill>
                <a:latin typeface="Calibri" pitchFamily="34" charset="0"/>
              </a:rPr>
              <a:t>Varian TrueBeam</a:t>
            </a:r>
          </a:p>
          <a:p>
            <a:pPr>
              <a:spcBef>
                <a:spcPct val="50000"/>
              </a:spcBef>
            </a:pPr>
            <a:r>
              <a:rPr lang="en-GB" i="1">
                <a:solidFill>
                  <a:srgbClr val="0C529D"/>
                </a:solidFill>
                <a:latin typeface="Calibri" pitchFamily="34" charset="0"/>
              </a:rPr>
              <a:t>Hrbacek et al. (2011)</a:t>
            </a:r>
          </a:p>
        </p:txBody>
      </p:sp>
      <p:sp>
        <p:nvSpPr>
          <p:cNvPr id="20524" name="Text Box 30"/>
          <p:cNvSpPr txBox="1">
            <a:spLocks noChangeArrowheads="1"/>
          </p:cNvSpPr>
          <p:nvPr/>
        </p:nvSpPr>
        <p:spPr bwMode="auto">
          <a:xfrm>
            <a:off x="6900863" y="4657725"/>
            <a:ext cx="1535112" cy="549275"/>
          </a:xfrm>
          <a:prstGeom prst="rect">
            <a:avLst/>
          </a:prstGeom>
          <a:noFill/>
          <a:ln w="9525">
            <a:noFill/>
            <a:miter lim="800000"/>
            <a:headEnd/>
            <a:tailEnd/>
          </a:ln>
        </p:spPr>
        <p:txBody>
          <a:bodyPr>
            <a:spAutoFit/>
          </a:bodyPr>
          <a:lstStyle/>
          <a:p>
            <a:pPr>
              <a:spcBef>
                <a:spcPct val="50000"/>
              </a:spcBef>
            </a:pPr>
            <a:r>
              <a:rPr lang="en-GB" i="1">
                <a:solidFill>
                  <a:srgbClr val="990000"/>
                </a:solidFill>
                <a:latin typeface="Calibri" pitchFamily="34" charset="0"/>
              </a:rPr>
              <a:t>Siemens Artiste</a:t>
            </a:r>
            <a:endParaRPr lang="de-AT" i="1">
              <a:solidFill>
                <a:srgbClr val="990000"/>
              </a:solidFill>
              <a:latin typeface="Calibri" pitchFamily="34" charset="0"/>
            </a:endParaRPr>
          </a:p>
          <a:p>
            <a:pPr>
              <a:spcBef>
                <a:spcPct val="50000"/>
              </a:spcBef>
            </a:pPr>
            <a:r>
              <a:rPr lang="en-GB" i="1">
                <a:solidFill>
                  <a:srgbClr val="0C529D"/>
                </a:solidFill>
                <a:latin typeface="Calibri" pitchFamily="34" charset="0"/>
              </a:rPr>
              <a:t>Dzierma et al. (2012)</a:t>
            </a:r>
          </a:p>
        </p:txBody>
      </p:sp>
      <p:pic>
        <p:nvPicPr>
          <p:cNvPr id="20525" name="Picture 45" descr="F:\ESTRO 31\Georg\Scp.png"/>
          <p:cNvPicPr>
            <a:picLocks noChangeAspect="1" noChangeArrowheads="1"/>
          </p:cNvPicPr>
          <p:nvPr/>
        </p:nvPicPr>
        <p:blipFill>
          <a:blip r:embed="rId4" cstate="print"/>
          <a:srcRect/>
          <a:stretch>
            <a:fillRect/>
          </a:stretch>
        </p:blipFill>
        <p:spPr bwMode="auto">
          <a:xfrm>
            <a:off x="133350" y="3462338"/>
            <a:ext cx="3097213" cy="2673350"/>
          </a:xfrm>
          <a:prstGeom prst="rect">
            <a:avLst/>
          </a:prstGeom>
          <a:noFill/>
          <a:ln w="9525">
            <a:noFill/>
            <a:miter lim="800000"/>
            <a:headEnd/>
            <a:tailEnd/>
          </a:ln>
        </p:spPr>
      </p:pic>
      <p:sp>
        <p:nvSpPr>
          <p:cNvPr id="20526" name="Text Box 30"/>
          <p:cNvSpPr txBox="1">
            <a:spLocks noChangeArrowheads="1"/>
          </p:cNvSpPr>
          <p:nvPr/>
        </p:nvSpPr>
        <p:spPr bwMode="auto">
          <a:xfrm>
            <a:off x="1382713" y="4606925"/>
            <a:ext cx="1535112" cy="274638"/>
          </a:xfrm>
          <a:prstGeom prst="rect">
            <a:avLst/>
          </a:prstGeom>
          <a:noFill/>
          <a:ln w="9525">
            <a:noFill/>
            <a:miter lim="800000"/>
            <a:headEnd/>
            <a:tailEnd/>
          </a:ln>
        </p:spPr>
        <p:txBody>
          <a:bodyPr>
            <a:spAutoFit/>
          </a:bodyPr>
          <a:lstStyle/>
          <a:p>
            <a:pPr>
              <a:spcBef>
                <a:spcPct val="50000"/>
              </a:spcBef>
            </a:pPr>
            <a:r>
              <a:rPr lang="en-GB" i="1">
                <a:solidFill>
                  <a:srgbClr val="990000"/>
                </a:solidFill>
                <a:latin typeface="Calibri" pitchFamily="34" charset="0"/>
              </a:rPr>
              <a:t>Elekta Precise FFF</a:t>
            </a:r>
            <a:endParaRPr lang="de-AT" i="1">
              <a:solidFill>
                <a:srgbClr val="990000"/>
              </a:solidFill>
              <a:latin typeface="Calibri" pitchFamily="34"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liennummernplatzhalter 3"/>
          <p:cNvSpPr>
            <a:spLocks noGrp="1"/>
          </p:cNvSpPr>
          <p:nvPr>
            <p:ph type="sldNum" sz="quarter" idx="10"/>
          </p:nvPr>
        </p:nvSpPr>
        <p:spPr/>
        <p:txBody>
          <a:bodyPr/>
          <a:lstStyle/>
          <a:p>
            <a:pPr>
              <a:defRPr/>
            </a:pPr>
            <a:fld id="{65FA2523-2A8B-418C-8B33-B69C73A9B8FD}" type="slidenum">
              <a:rPr lang="de-AT"/>
              <a:pPr>
                <a:defRPr/>
              </a:pPr>
              <a:t>56</a:t>
            </a:fld>
            <a:endParaRPr lang="de-AT"/>
          </a:p>
        </p:txBody>
      </p:sp>
      <p:sp>
        <p:nvSpPr>
          <p:cNvPr id="17410" name="Titel 6"/>
          <p:cNvSpPr>
            <a:spLocks noGrp="1"/>
          </p:cNvSpPr>
          <p:nvPr>
            <p:ph type="title"/>
          </p:nvPr>
        </p:nvSpPr>
        <p:spPr/>
        <p:txBody>
          <a:bodyPr/>
          <a:lstStyle/>
          <a:p>
            <a:r>
              <a:rPr lang="en-US" smtClean="0"/>
              <a:t>Treatment head issues</a:t>
            </a:r>
          </a:p>
        </p:txBody>
      </p:sp>
      <p:sp>
        <p:nvSpPr>
          <p:cNvPr id="17411" name="Inhaltsplatzhalter 7"/>
          <p:cNvSpPr>
            <a:spLocks noGrp="1"/>
          </p:cNvSpPr>
          <p:nvPr>
            <p:ph idx="1"/>
          </p:nvPr>
        </p:nvSpPr>
        <p:spPr>
          <a:xfrm>
            <a:off x="203200" y="4349750"/>
            <a:ext cx="8716963" cy="1968500"/>
          </a:xfrm>
        </p:spPr>
        <p:txBody>
          <a:bodyPr/>
          <a:lstStyle/>
          <a:p>
            <a:r>
              <a:rPr lang="en-US" dirty="0" smtClean="0"/>
              <a:t>Filter thickness optimization - trade-off between</a:t>
            </a:r>
          </a:p>
          <a:p>
            <a:pPr lvl="1"/>
            <a:r>
              <a:rPr lang="en-US" dirty="0" smtClean="0"/>
              <a:t>maximizing the dose rate and minimizing the scatter dose</a:t>
            </a:r>
            <a:br>
              <a:rPr lang="en-US" dirty="0" smtClean="0"/>
            </a:br>
            <a:r>
              <a:rPr lang="en-US" dirty="0" smtClean="0"/>
              <a:t>outside the field</a:t>
            </a:r>
          </a:p>
          <a:p>
            <a:pPr lvl="1"/>
            <a:r>
              <a:rPr lang="en-US" dirty="0" smtClean="0"/>
              <a:t>safety concerns and beam-steering properties</a:t>
            </a:r>
          </a:p>
        </p:txBody>
      </p:sp>
      <p:pic>
        <p:nvPicPr>
          <p:cNvPr id="17412" name="Picture 2"/>
          <p:cNvPicPr>
            <a:picLocks noChangeAspect="1" noChangeArrowheads="1"/>
          </p:cNvPicPr>
          <p:nvPr/>
        </p:nvPicPr>
        <p:blipFill>
          <a:blip r:embed="rId2" cstate="print"/>
          <a:srcRect t="48967" b="4788"/>
          <a:stretch>
            <a:fillRect/>
          </a:stretch>
        </p:blipFill>
        <p:spPr bwMode="auto">
          <a:xfrm>
            <a:off x="346075" y="1357313"/>
            <a:ext cx="8401050" cy="2798762"/>
          </a:xfrm>
          <a:prstGeom prst="rect">
            <a:avLst/>
          </a:prstGeom>
          <a:noFill/>
          <a:ln w="12700">
            <a:noFill/>
            <a:miter lim="800000"/>
            <a:headEnd/>
            <a:tailEnd/>
          </a:ln>
        </p:spPr>
      </p:pic>
      <p:sp>
        <p:nvSpPr>
          <p:cNvPr id="17413" name="Text Box 10"/>
          <p:cNvSpPr txBox="1">
            <a:spLocks noChangeArrowheads="1"/>
          </p:cNvSpPr>
          <p:nvPr/>
        </p:nvSpPr>
        <p:spPr bwMode="auto">
          <a:xfrm>
            <a:off x="4564063" y="1139825"/>
            <a:ext cx="4289425" cy="276225"/>
          </a:xfrm>
          <a:prstGeom prst="rect">
            <a:avLst/>
          </a:prstGeom>
          <a:solidFill>
            <a:schemeClr val="bg1"/>
          </a:solidFill>
          <a:ln w="12700">
            <a:noFill/>
            <a:miter lim="800000"/>
            <a:headEnd/>
            <a:tailEnd/>
          </a:ln>
        </p:spPr>
        <p:txBody>
          <a:bodyPr>
            <a:spAutoFit/>
          </a:bodyPr>
          <a:lstStyle/>
          <a:p>
            <a:r>
              <a:rPr lang="de-AT" i="1">
                <a:solidFill>
                  <a:srgbClr val="006E9A"/>
                </a:solidFill>
                <a:latin typeface="Calibri" pitchFamily="34" charset="0"/>
              </a:rPr>
              <a:t>Dalaryd, Kragl, Ceberg, Georg  et al PMB 55 (2010)</a:t>
            </a:r>
          </a:p>
        </p:txBody>
      </p:sp>
      <p:sp>
        <p:nvSpPr>
          <p:cNvPr id="17414" name="Textfeld 10"/>
          <p:cNvSpPr txBox="1">
            <a:spLocks noChangeArrowheads="1"/>
          </p:cNvSpPr>
          <p:nvPr/>
        </p:nvSpPr>
        <p:spPr bwMode="auto">
          <a:xfrm>
            <a:off x="7386638" y="2286000"/>
            <a:ext cx="1000125" cy="276225"/>
          </a:xfrm>
          <a:prstGeom prst="rect">
            <a:avLst/>
          </a:prstGeom>
          <a:noFill/>
          <a:ln w="9525">
            <a:noFill/>
            <a:miter lim="800000"/>
            <a:headEnd/>
            <a:tailEnd/>
          </a:ln>
        </p:spPr>
        <p:txBody>
          <a:bodyPr>
            <a:spAutoFit/>
          </a:bodyPr>
          <a:lstStyle/>
          <a:p>
            <a:r>
              <a:rPr lang="de-DE">
                <a:solidFill>
                  <a:srgbClr val="006E9A"/>
                </a:solidFill>
              </a:rPr>
              <a:t>outer jaws</a:t>
            </a:r>
            <a:endParaRPr lang="de-AT">
              <a:solidFill>
                <a:srgbClr val="006E9A"/>
              </a:solidFill>
            </a:endParaRPr>
          </a:p>
        </p:txBody>
      </p:sp>
      <p:sp>
        <p:nvSpPr>
          <p:cNvPr id="17415" name="Textfeld 11"/>
          <p:cNvSpPr txBox="1">
            <a:spLocks noChangeArrowheads="1"/>
          </p:cNvSpPr>
          <p:nvPr/>
        </p:nvSpPr>
        <p:spPr bwMode="auto">
          <a:xfrm>
            <a:off x="5467350" y="3176588"/>
            <a:ext cx="904875" cy="276225"/>
          </a:xfrm>
          <a:prstGeom prst="rect">
            <a:avLst/>
          </a:prstGeom>
          <a:noFill/>
          <a:ln w="9525">
            <a:noFill/>
            <a:miter lim="800000"/>
            <a:headEnd/>
            <a:tailEnd/>
          </a:ln>
        </p:spPr>
        <p:txBody>
          <a:bodyPr>
            <a:spAutoFit/>
          </a:bodyPr>
          <a:lstStyle/>
          <a:p>
            <a:r>
              <a:rPr lang="de-DE">
                <a:solidFill>
                  <a:srgbClr val="006E9A"/>
                </a:solidFill>
              </a:rPr>
              <a:t>MLC</a:t>
            </a:r>
            <a:endParaRPr lang="de-AT">
              <a:solidFill>
                <a:srgbClr val="006E9A"/>
              </a:solidFill>
            </a:endParaRPr>
          </a:p>
        </p:txBody>
      </p:sp>
      <p:sp>
        <p:nvSpPr>
          <p:cNvPr id="17416" name="Textfeld 12"/>
          <p:cNvSpPr txBox="1">
            <a:spLocks noChangeArrowheads="1"/>
          </p:cNvSpPr>
          <p:nvPr/>
        </p:nvSpPr>
        <p:spPr bwMode="auto">
          <a:xfrm>
            <a:off x="6345238" y="2406650"/>
            <a:ext cx="904875" cy="461963"/>
          </a:xfrm>
          <a:prstGeom prst="rect">
            <a:avLst/>
          </a:prstGeom>
          <a:noFill/>
          <a:ln w="9525">
            <a:noFill/>
            <a:miter lim="800000"/>
            <a:headEnd/>
            <a:tailEnd/>
          </a:ln>
        </p:spPr>
        <p:txBody>
          <a:bodyPr>
            <a:spAutoFit/>
          </a:bodyPr>
          <a:lstStyle/>
          <a:p>
            <a:r>
              <a:rPr lang="de-DE">
                <a:solidFill>
                  <a:srgbClr val="006E9A"/>
                </a:solidFill>
              </a:rPr>
              <a:t>backup jaws</a:t>
            </a:r>
            <a:endParaRPr lang="de-AT">
              <a:solidFill>
                <a:srgbClr val="006E9A"/>
              </a:solidFill>
            </a:endParaRPr>
          </a:p>
        </p:txBody>
      </p:sp>
      <p:sp>
        <p:nvSpPr>
          <p:cNvPr id="17417" name="Textfeld 13"/>
          <p:cNvSpPr txBox="1">
            <a:spLocks noChangeArrowheads="1"/>
          </p:cNvSpPr>
          <p:nvPr/>
        </p:nvSpPr>
        <p:spPr bwMode="auto">
          <a:xfrm>
            <a:off x="3544888" y="1609725"/>
            <a:ext cx="904875" cy="304800"/>
          </a:xfrm>
          <a:prstGeom prst="rect">
            <a:avLst/>
          </a:prstGeom>
          <a:noFill/>
          <a:ln w="9525">
            <a:noFill/>
            <a:miter lim="800000"/>
            <a:headEnd/>
            <a:tailEnd/>
          </a:ln>
        </p:spPr>
        <p:txBody>
          <a:bodyPr>
            <a:spAutoFit/>
          </a:bodyPr>
          <a:lstStyle/>
          <a:p>
            <a:r>
              <a:rPr lang="de-DE">
                <a:solidFill>
                  <a:schemeClr val="bg1"/>
                </a:solidFill>
              </a:rPr>
              <a:t>mirror</a:t>
            </a:r>
            <a:endParaRPr lang="de-AT">
              <a:solidFill>
                <a:schemeClr val="bg1"/>
              </a:solidFill>
            </a:endParaRPr>
          </a:p>
        </p:txBody>
      </p:sp>
      <p:sp>
        <p:nvSpPr>
          <p:cNvPr id="17418" name="Textfeld 14"/>
          <p:cNvSpPr txBox="1">
            <a:spLocks noChangeArrowheads="1"/>
          </p:cNvSpPr>
          <p:nvPr/>
        </p:nvSpPr>
        <p:spPr bwMode="auto">
          <a:xfrm>
            <a:off x="3221038" y="2543175"/>
            <a:ext cx="904875" cy="304800"/>
          </a:xfrm>
          <a:prstGeom prst="rect">
            <a:avLst/>
          </a:prstGeom>
          <a:noFill/>
          <a:ln w="9525">
            <a:noFill/>
            <a:miter lim="800000"/>
            <a:headEnd/>
            <a:tailEnd/>
          </a:ln>
        </p:spPr>
        <p:txBody>
          <a:bodyPr>
            <a:spAutoFit/>
          </a:bodyPr>
          <a:lstStyle/>
          <a:p>
            <a:r>
              <a:rPr lang="de-DE">
                <a:solidFill>
                  <a:schemeClr val="bg1"/>
                </a:solidFill>
              </a:rPr>
              <a:t>IC</a:t>
            </a:r>
            <a:endParaRPr lang="de-AT">
              <a:solidFill>
                <a:schemeClr val="bg1"/>
              </a:solidFill>
            </a:endParaRPr>
          </a:p>
        </p:txBody>
      </p:sp>
      <p:sp>
        <p:nvSpPr>
          <p:cNvPr id="17419" name="Textfeld 15"/>
          <p:cNvSpPr txBox="1">
            <a:spLocks noChangeArrowheads="1"/>
          </p:cNvSpPr>
          <p:nvPr/>
        </p:nvSpPr>
        <p:spPr bwMode="auto">
          <a:xfrm>
            <a:off x="1711325" y="2928938"/>
            <a:ext cx="946150" cy="517525"/>
          </a:xfrm>
          <a:prstGeom prst="rect">
            <a:avLst/>
          </a:prstGeom>
          <a:noFill/>
          <a:ln w="9525">
            <a:noFill/>
            <a:miter lim="800000"/>
            <a:headEnd/>
            <a:tailEnd/>
          </a:ln>
        </p:spPr>
        <p:txBody>
          <a:bodyPr>
            <a:spAutoFit/>
          </a:bodyPr>
          <a:lstStyle/>
          <a:p>
            <a:r>
              <a:rPr lang="de-DE">
                <a:solidFill>
                  <a:schemeClr val="bg1"/>
                </a:solidFill>
              </a:rPr>
              <a:t>primary collimator</a:t>
            </a:r>
            <a:endParaRPr lang="de-AT">
              <a:solidFill>
                <a:schemeClr val="bg1"/>
              </a:solidFill>
            </a:endParaRPr>
          </a:p>
        </p:txBody>
      </p:sp>
      <p:sp>
        <p:nvSpPr>
          <p:cNvPr id="17420" name="Textfeld 16"/>
          <p:cNvSpPr txBox="1">
            <a:spLocks noChangeArrowheads="1"/>
          </p:cNvSpPr>
          <p:nvPr/>
        </p:nvSpPr>
        <p:spPr bwMode="auto">
          <a:xfrm>
            <a:off x="2974975" y="1109663"/>
            <a:ext cx="806450" cy="461962"/>
          </a:xfrm>
          <a:prstGeom prst="rect">
            <a:avLst/>
          </a:prstGeom>
          <a:solidFill>
            <a:schemeClr val="bg1"/>
          </a:solidFill>
          <a:ln w="9525">
            <a:noFill/>
            <a:miter lim="800000"/>
            <a:headEnd/>
            <a:tailEnd/>
          </a:ln>
        </p:spPr>
        <p:txBody>
          <a:bodyPr>
            <a:spAutoFit/>
          </a:bodyPr>
          <a:lstStyle/>
          <a:p>
            <a:r>
              <a:rPr lang="de-DE">
                <a:solidFill>
                  <a:srgbClr val="C00000"/>
                </a:solidFill>
              </a:rPr>
              <a:t>FF or plate</a:t>
            </a:r>
            <a:endParaRPr lang="de-AT">
              <a:solidFill>
                <a:srgbClr val="C00000"/>
              </a:solidFill>
            </a:endParaRPr>
          </a:p>
        </p:txBody>
      </p:sp>
      <p:sp>
        <p:nvSpPr>
          <p:cNvPr id="17421" name="Textfeld 17"/>
          <p:cNvSpPr txBox="1">
            <a:spLocks noChangeArrowheads="1"/>
          </p:cNvSpPr>
          <p:nvPr/>
        </p:nvSpPr>
        <p:spPr bwMode="auto">
          <a:xfrm>
            <a:off x="881063" y="1095375"/>
            <a:ext cx="946150" cy="276225"/>
          </a:xfrm>
          <a:prstGeom prst="rect">
            <a:avLst/>
          </a:prstGeom>
          <a:solidFill>
            <a:schemeClr val="bg1"/>
          </a:solidFill>
          <a:ln w="9525">
            <a:noFill/>
            <a:miter lim="800000"/>
            <a:headEnd/>
            <a:tailEnd/>
          </a:ln>
        </p:spPr>
        <p:txBody>
          <a:bodyPr>
            <a:spAutoFit/>
          </a:bodyPr>
          <a:lstStyle/>
          <a:p>
            <a:r>
              <a:rPr lang="de-DE">
                <a:solidFill>
                  <a:srgbClr val="C00000"/>
                </a:solidFill>
              </a:rPr>
              <a:t>target</a:t>
            </a:r>
            <a:endParaRPr lang="de-AT">
              <a:solidFill>
                <a:srgbClr val="C00000"/>
              </a:solidFill>
            </a:endParaRPr>
          </a:p>
        </p:txBody>
      </p:sp>
      <p:sp>
        <p:nvSpPr>
          <p:cNvPr id="17422" name="Rectangle 17"/>
          <p:cNvSpPr>
            <a:spLocks noChangeArrowheads="1"/>
          </p:cNvSpPr>
          <p:nvPr/>
        </p:nvSpPr>
        <p:spPr bwMode="auto">
          <a:xfrm>
            <a:off x="2927350" y="1112838"/>
            <a:ext cx="711200" cy="2854325"/>
          </a:xfrm>
          <a:prstGeom prst="rect">
            <a:avLst/>
          </a:prstGeom>
          <a:noFill/>
          <a:ln w="28575">
            <a:solidFill>
              <a:srgbClr val="0070C0"/>
            </a:solidFill>
            <a:prstDash val="sysDot"/>
            <a:miter lim="800000"/>
            <a:headEnd/>
            <a:tailEnd/>
          </a:ln>
        </p:spPr>
        <p:txBody>
          <a:bodyPr wrap="none" anchor="ctr"/>
          <a:lstStyle/>
          <a:p>
            <a:endParaRPr lang="de-DE"/>
          </a:p>
        </p:txBody>
      </p:sp>
    </p:spTree>
    <p:extLst>
      <p:ext uri="{BB962C8B-B14F-4D97-AF65-F5344CB8AC3E}">
        <p14:creationId xmlns:p14="http://schemas.microsoft.com/office/powerpoint/2010/main" val="267849061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The ideal detector ….</a:t>
            </a:r>
            <a:endParaRPr lang="en-US" dirty="0"/>
          </a:p>
        </p:txBody>
      </p:sp>
      <p:sp>
        <p:nvSpPr>
          <p:cNvPr id="3" name="Inhaltsplatzhalter 2"/>
          <p:cNvSpPr>
            <a:spLocks noGrp="1"/>
          </p:cNvSpPr>
          <p:nvPr>
            <p:ph idx="1"/>
          </p:nvPr>
        </p:nvSpPr>
        <p:spPr>
          <a:xfrm>
            <a:off x="476545" y="1358770"/>
            <a:ext cx="4095456" cy="4927750"/>
          </a:xfrm>
        </p:spPr>
        <p:txBody>
          <a:bodyPr/>
          <a:lstStyle/>
          <a:p>
            <a:r>
              <a:rPr lang="en-US" dirty="0" smtClean="0"/>
              <a:t>No energy dependency</a:t>
            </a:r>
          </a:p>
          <a:p>
            <a:r>
              <a:rPr lang="en-US" dirty="0" smtClean="0"/>
              <a:t>No dose rate dependency</a:t>
            </a:r>
          </a:p>
          <a:p>
            <a:r>
              <a:rPr lang="en-US" dirty="0" smtClean="0"/>
              <a:t>No directional dependency</a:t>
            </a:r>
          </a:p>
          <a:p>
            <a:r>
              <a:rPr lang="en-US" dirty="0" smtClean="0"/>
              <a:t>Small effective volume</a:t>
            </a:r>
          </a:p>
          <a:p>
            <a:r>
              <a:rPr lang="en-US" dirty="0" smtClean="0"/>
              <a:t>Dose in more than 1 point</a:t>
            </a:r>
          </a:p>
          <a:p>
            <a:r>
              <a:rPr lang="en-US" dirty="0" smtClean="0"/>
              <a:t>Online display</a:t>
            </a:r>
          </a:p>
          <a:p>
            <a:r>
              <a:rPr lang="en-US" dirty="0" smtClean="0"/>
              <a:t>High sensitivity</a:t>
            </a:r>
          </a:p>
          <a:p>
            <a:r>
              <a:rPr lang="en-US" dirty="0" smtClean="0"/>
              <a:t>………….</a:t>
            </a:r>
          </a:p>
          <a:p>
            <a:endParaRPr lang="en-US" dirty="0" smtClean="0"/>
          </a:p>
          <a:p>
            <a:endParaRPr lang="de-AT" dirty="0"/>
          </a:p>
        </p:txBody>
      </p:sp>
      <p:sp>
        <p:nvSpPr>
          <p:cNvPr id="4" name="Foliennummernplatzhalter 3"/>
          <p:cNvSpPr>
            <a:spLocks noGrp="1"/>
          </p:cNvSpPr>
          <p:nvPr>
            <p:ph type="sldNum" sz="quarter" idx="4294967295"/>
          </p:nvPr>
        </p:nvSpPr>
        <p:spPr>
          <a:xfrm>
            <a:off x="8501090" y="6500834"/>
            <a:ext cx="561996" cy="357166"/>
          </a:xfrm>
          <a:prstGeom prst="rect">
            <a:avLst/>
          </a:prstGeom>
        </p:spPr>
        <p:txBody>
          <a:bodyPr/>
          <a:lstStyle/>
          <a:p>
            <a:fld id="{01DF8190-3BFF-42AC-BF15-DC395932EFA7}" type="slidenum">
              <a:rPr lang="de-DE" smtClean="0"/>
              <a:pPr/>
              <a:t>57</a:t>
            </a:fld>
            <a:endParaRPr lang="de-DE" dirty="0"/>
          </a:p>
        </p:txBody>
      </p:sp>
      <p:pic>
        <p:nvPicPr>
          <p:cNvPr id="6" name="Grafik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64448" y="2339274"/>
            <a:ext cx="2655295" cy="2655295"/>
          </a:xfrm>
          <a:prstGeom prst="rect">
            <a:avLst/>
          </a:prstGeom>
          <a:ln>
            <a:noFill/>
          </a:ln>
          <a:effectLst>
            <a:softEdge rad="112500"/>
          </a:effectLst>
        </p:spPr>
      </p:pic>
      <p:sp>
        <p:nvSpPr>
          <p:cNvPr id="7" name="Abgerundetes Rechteck 6"/>
          <p:cNvSpPr/>
          <p:nvPr/>
        </p:nvSpPr>
        <p:spPr bwMode="auto">
          <a:xfrm>
            <a:off x="5233083" y="1545390"/>
            <a:ext cx="3060340" cy="633730"/>
          </a:xfrm>
          <a:prstGeom prst="roundRect">
            <a:avLst>
              <a:gd name="adj" fmla="val 50000"/>
            </a:avLst>
          </a:prstGeom>
          <a:solidFill>
            <a:srgbClr val="008000"/>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bg1"/>
                </a:solidFill>
                <a:effectLst/>
                <a:latin typeface="Arial" pitchFamily="34" charset="0"/>
              </a:rPr>
              <a:t>Ideality</a:t>
            </a:r>
          </a:p>
        </p:txBody>
      </p:sp>
      <p:sp>
        <p:nvSpPr>
          <p:cNvPr id="8" name="Abgerundetes Rechteck 7"/>
          <p:cNvSpPr/>
          <p:nvPr/>
        </p:nvSpPr>
        <p:spPr bwMode="auto">
          <a:xfrm>
            <a:off x="5219320" y="5187041"/>
            <a:ext cx="3060340" cy="653000"/>
          </a:xfrm>
          <a:prstGeom prst="roundRect">
            <a:avLst>
              <a:gd name="adj" fmla="val 50000"/>
            </a:avLst>
          </a:prstGeom>
          <a:solidFill>
            <a:srgbClr val="FF6600"/>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bg1"/>
                </a:solidFill>
                <a:effectLst/>
                <a:latin typeface="Arial" pitchFamily="34" charset="0"/>
              </a:rPr>
              <a:t>Reality</a:t>
            </a:r>
          </a:p>
        </p:txBody>
      </p:sp>
      <p:pic>
        <p:nvPicPr>
          <p:cNvPr id="9" name="Grafik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57951" y="3877093"/>
            <a:ext cx="646780" cy="1018949"/>
          </a:xfrm>
          <a:prstGeom prst="rect">
            <a:avLst/>
          </a:prstGeom>
          <a:ln>
            <a:noFill/>
          </a:ln>
          <a:effectLst>
            <a:softEdge rad="112500"/>
          </a:effectLst>
        </p:spPr>
      </p:pic>
    </p:spTree>
    <p:extLst>
      <p:ext uri="{BB962C8B-B14F-4D97-AF65-F5344CB8AC3E}">
        <p14:creationId xmlns:p14="http://schemas.microsoft.com/office/powerpoint/2010/main" val="3232542577"/>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0"/>
          <p:cNvSpPr>
            <a:spLocks noGrp="1" noChangeArrowheads="1"/>
          </p:cNvSpPr>
          <p:nvPr>
            <p:ph type="title"/>
          </p:nvPr>
        </p:nvSpPr>
        <p:spPr/>
        <p:txBody>
          <a:bodyPr/>
          <a:lstStyle/>
          <a:p>
            <a:r>
              <a:rPr lang="en-US" smtClean="0"/>
              <a:t>Dose rate dependence of detectors</a:t>
            </a:r>
          </a:p>
        </p:txBody>
      </p:sp>
      <p:sp>
        <p:nvSpPr>
          <p:cNvPr id="21" name="Inhaltsplatzhalter 20"/>
          <p:cNvSpPr>
            <a:spLocks noGrp="1"/>
          </p:cNvSpPr>
          <p:nvPr>
            <p:ph idx="1"/>
          </p:nvPr>
        </p:nvSpPr>
        <p:spPr/>
        <p:txBody>
          <a:bodyPr/>
          <a:lstStyle/>
          <a:p>
            <a:r>
              <a:rPr lang="en-US" sz="2000" dirty="0" smtClean="0"/>
              <a:t>OF measured with dose rate corrected diamond detector vs. alanine</a:t>
            </a:r>
          </a:p>
          <a:p>
            <a:pPr>
              <a:buNone/>
            </a:pPr>
            <a:endParaRPr lang="en-US" sz="2000" dirty="0"/>
          </a:p>
        </p:txBody>
      </p:sp>
      <p:sp>
        <p:nvSpPr>
          <p:cNvPr id="4" name="Foliennummernplatzhalter 3"/>
          <p:cNvSpPr txBox="1">
            <a:spLocks noGrp="1"/>
          </p:cNvSpPr>
          <p:nvPr/>
        </p:nvSpPr>
        <p:spPr>
          <a:xfrm>
            <a:off x="8501063" y="6500813"/>
            <a:ext cx="561975" cy="357187"/>
          </a:xfrm>
          <a:prstGeom prst="rect">
            <a:avLst/>
          </a:prstGeom>
          <a:noFill/>
        </p:spPr>
        <p:txBody>
          <a:bodyPr anchor="ctr"/>
          <a:lstStyle/>
          <a:p>
            <a:pPr algn="r">
              <a:defRPr/>
            </a:pPr>
            <a:fld id="{640DE53B-1CED-4077-91B1-9F3DF194D117}" type="slidenum">
              <a:rPr lang="en-US" smtClean="0">
                <a:solidFill>
                  <a:schemeClr val="tx1">
                    <a:tint val="75000"/>
                  </a:schemeClr>
                </a:solidFill>
                <a:latin typeface="+mj-lt"/>
              </a:rPr>
              <a:pPr algn="r">
                <a:defRPr/>
              </a:pPr>
              <a:t>58</a:t>
            </a:fld>
            <a:endParaRPr lang="en-US">
              <a:solidFill>
                <a:schemeClr val="tx1">
                  <a:tint val="75000"/>
                </a:schemeClr>
              </a:solidFill>
              <a:latin typeface="+mj-lt"/>
            </a:endParaRPr>
          </a:p>
        </p:txBody>
      </p:sp>
      <p:sp>
        <p:nvSpPr>
          <p:cNvPr id="11" name="Inhaltsplatzhalter 20"/>
          <p:cNvSpPr txBox="1">
            <a:spLocks/>
          </p:cNvSpPr>
          <p:nvPr/>
        </p:nvSpPr>
        <p:spPr bwMode="auto">
          <a:xfrm>
            <a:off x="333179" y="4297757"/>
            <a:ext cx="3129699" cy="1696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indent="-342900" eaLnBrk="0" hangingPunct="0">
              <a:lnSpc>
                <a:spcPct val="130000"/>
              </a:lnSpc>
              <a:spcBef>
                <a:spcPct val="20000"/>
              </a:spcBef>
              <a:buClr>
                <a:srgbClr val="0C529D"/>
              </a:buClr>
              <a:buSzPct val="110000"/>
              <a:buChar char="•"/>
            </a:pPr>
            <a:r>
              <a:rPr lang="en-US" sz="1800" b="0" dirty="0">
                <a:latin typeface="+mn-lt"/>
              </a:rPr>
              <a:t>After </a:t>
            </a:r>
            <a:r>
              <a:rPr lang="en-US" sz="1800" b="0" dirty="0" smtClean="0">
                <a:latin typeface="+mn-lt"/>
              </a:rPr>
              <a:t>correction: output </a:t>
            </a:r>
            <a:r>
              <a:rPr lang="en-US" sz="1800" b="0" dirty="0">
                <a:latin typeface="+mn-lt"/>
              </a:rPr>
              <a:t>factors measured with diamond detector and alanine agree within </a:t>
            </a:r>
            <a:r>
              <a:rPr lang="en-US" sz="1800" b="0" dirty="0" smtClean="0">
                <a:latin typeface="+mn-lt"/>
              </a:rPr>
              <a:t>2%</a:t>
            </a:r>
            <a:endParaRPr lang="en-US" sz="1800" b="0" dirty="0">
              <a:latin typeface="+mn-lt"/>
            </a:endParaRPr>
          </a:p>
          <a:p>
            <a:pPr marL="342900" marR="0" lvl="0" indent="-342900" algn="l" defTabSz="914400" rtl="0" eaLnBrk="0" fontAlgn="base" latinLnBrk="0" hangingPunct="0">
              <a:lnSpc>
                <a:spcPct val="130000"/>
              </a:lnSpc>
              <a:spcBef>
                <a:spcPct val="20000"/>
              </a:spcBef>
              <a:spcAft>
                <a:spcPct val="0"/>
              </a:spcAft>
              <a:buClr>
                <a:srgbClr val="0C529D"/>
              </a:buClr>
              <a:buSzPct val="110000"/>
              <a:buFontTx/>
              <a:buNone/>
              <a:tabLst/>
              <a:defRPr/>
            </a:pPr>
            <a:endParaRPr kumimoji="0" lang="en-US" sz="1800" b="0" i="0" u="none" strike="noStrike" kern="0" cap="none" spc="0" normalizeH="0" baseline="0" noProof="0" dirty="0">
              <a:ln>
                <a:noFill/>
              </a:ln>
              <a:solidFill>
                <a:schemeClr val="tx1"/>
              </a:solidFill>
              <a:effectLst/>
              <a:uLnTx/>
              <a:uFillTx/>
              <a:latin typeface="+mn-lt"/>
            </a:endParaRPr>
          </a:p>
        </p:txBody>
      </p:sp>
      <p:graphicFrame>
        <p:nvGraphicFramePr>
          <p:cNvPr id="53250" name="Object 2"/>
          <p:cNvGraphicFramePr>
            <a:graphicFrameLocks noChangeAspect="1"/>
          </p:cNvGraphicFramePr>
          <p:nvPr>
            <p:extLst>
              <p:ext uri="{D42A27DB-BD31-4B8C-83A1-F6EECF244321}">
                <p14:modId xmlns:p14="http://schemas.microsoft.com/office/powerpoint/2010/main" val="2618566003"/>
              </p:ext>
            </p:extLst>
          </p:nvPr>
        </p:nvGraphicFramePr>
        <p:xfrm>
          <a:off x="706438" y="2573338"/>
          <a:ext cx="2459037" cy="704850"/>
        </p:xfrm>
        <a:graphic>
          <a:graphicData uri="http://schemas.openxmlformats.org/presentationml/2006/ole">
            <mc:AlternateContent xmlns:mc="http://schemas.openxmlformats.org/markup-compatibility/2006">
              <mc:Choice xmlns:v="urn:schemas-microsoft-com:vml" Requires="v">
                <p:oleObj spid="_x0000_s14346" name="Formel" r:id="rId4" imgW="1409088" imgH="406224" progId="Equation.3">
                  <p:embed/>
                </p:oleObj>
              </mc:Choice>
              <mc:Fallback>
                <p:oleObj name="Formel" r:id="rId4" imgW="1409088" imgH="406224"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438" y="2573338"/>
                        <a:ext cx="2459037" cy="704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5365" name="Picture 5" descr="G:\Georgteaching\Estro 2013\Diamond.png"/>
          <p:cNvPicPr>
            <a:picLocks noChangeAspect="1" noChangeArrowheads="1"/>
          </p:cNvPicPr>
          <p:nvPr/>
        </p:nvPicPr>
        <p:blipFill>
          <a:blip r:embed="rId6" cstate="print"/>
          <a:srcRect/>
          <a:stretch>
            <a:fillRect/>
          </a:stretch>
        </p:blipFill>
        <p:spPr bwMode="auto">
          <a:xfrm>
            <a:off x="3416225" y="1898830"/>
            <a:ext cx="5505129" cy="4139980"/>
          </a:xfrm>
          <a:prstGeom prst="rect">
            <a:avLst/>
          </a:prstGeom>
          <a:noFill/>
        </p:spPr>
      </p:pic>
      <p:sp>
        <p:nvSpPr>
          <p:cNvPr id="9" name="Textfeld 8"/>
          <p:cNvSpPr txBox="1"/>
          <p:nvPr/>
        </p:nvSpPr>
        <p:spPr>
          <a:xfrm>
            <a:off x="4797228" y="6016766"/>
            <a:ext cx="3797753" cy="276999"/>
          </a:xfrm>
          <a:prstGeom prst="rect">
            <a:avLst/>
          </a:prstGeom>
          <a:noFill/>
        </p:spPr>
        <p:txBody>
          <a:bodyPr wrap="square" rtlCol="0">
            <a:spAutoFit/>
          </a:bodyPr>
          <a:lstStyle/>
          <a:p>
            <a:pPr algn="r"/>
            <a:r>
              <a:rPr lang="en-US" i="1" dirty="0" err="1" smtClean="0">
                <a:solidFill>
                  <a:srgbClr val="0C529D"/>
                </a:solidFill>
                <a:latin typeface="+mn-lt"/>
              </a:rPr>
              <a:t>Lechner</a:t>
            </a:r>
            <a:r>
              <a:rPr lang="en-US" i="1" dirty="0" smtClean="0">
                <a:solidFill>
                  <a:srgbClr val="0C529D"/>
                </a:solidFill>
                <a:latin typeface="+mn-lt"/>
              </a:rPr>
              <a:t> et al R&amp;O 109 (2013</a:t>
            </a:r>
            <a:r>
              <a:rPr lang="en-US" i="1" dirty="0" smtClean="0">
                <a:solidFill>
                  <a:srgbClr val="0C529D"/>
                </a:solidFill>
              </a:rPr>
              <a:t>)</a:t>
            </a:r>
            <a:endParaRPr lang="en-US" i="1" dirty="0">
              <a:solidFill>
                <a:srgbClr val="0C529D"/>
              </a:solidFill>
            </a:endParaRPr>
          </a:p>
        </p:txBody>
      </p:sp>
    </p:spTree>
    <p:extLst>
      <p:ext uri="{BB962C8B-B14F-4D97-AF65-F5344CB8AC3E}">
        <p14:creationId xmlns:p14="http://schemas.microsoft.com/office/powerpoint/2010/main" val="151807245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Remarks on small field dosimetry</a:t>
            </a:r>
            <a:endParaRPr lang="en-US" dirty="0"/>
          </a:p>
        </p:txBody>
      </p:sp>
      <p:sp>
        <p:nvSpPr>
          <p:cNvPr id="3" name="Inhaltsplatzhalter 2"/>
          <p:cNvSpPr>
            <a:spLocks noGrp="1"/>
          </p:cNvSpPr>
          <p:nvPr>
            <p:ph idx="1"/>
          </p:nvPr>
        </p:nvSpPr>
        <p:spPr>
          <a:xfrm>
            <a:off x="323850" y="1142984"/>
            <a:ext cx="4068129" cy="5143536"/>
          </a:xfrm>
        </p:spPr>
        <p:txBody>
          <a:bodyPr/>
          <a:lstStyle/>
          <a:p>
            <a:r>
              <a:rPr lang="en-US" sz="2200" dirty="0" smtClean="0"/>
              <a:t>Advanced photon beam delivery methods based on small fields</a:t>
            </a:r>
          </a:p>
          <a:p>
            <a:pPr lvl="1"/>
            <a:r>
              <a:rPr lang="en-US" sz="2000" dirty="0" smtClean="0"/>
              <a:t>Beam calibration conditions can be different</a:t>
            </a:r>
          </a:p>
          <a:p>
            <a:r>
              <a:rPr lang="en-US" sz="2200" dirty="0" smtClean="0"/>
              <a:t>Practical pitfalls…</a:t>
            </a:r>
          </a:p>
          <a:p>
            <a:r>
              <a:rPr lang="en-US" sz="2200" dirty="0" smtClean="0"/>
              <a:t>Extension of existing protocols</a:t>
            </a:r>
          </a:p>
          <a:p>
            <a:pPr lvl="1"/>
            <a:r>
              <a:rPr lang="en-US" sz="2000" dirty="0" smtClean="0"/>
              <a:t>Upcoming IAEA TECDOC </a:t>
            </a:r>
          </a:p>
          <a:p>
            <a:r>
              <a:rPr lang="en-US" sz="2200" dirty="0" smtClean="0"/>
              <a:t>Experience from IMRT audits</a:t>
            </a:r>
          </a:p>
          <a:p>
            <a:pPr lvl="1"/>
            <a:r>
              <a:rPr lang="en-US" sz="2000" dirty="0" smtClean="0"/>
              <a:t>RPC and others</a:t>
            </a:r>
          </a:p>
          <a:p>
            <a:endParaRPr lang="en-US" dirty="0"/>
          </a:p>
        </p:txBody>
      </p:sp>
      <p:sp>
        <p:nvSpPr>
          <p:cNvPr id="4" name="Foliennummernplatzhalter 3"/>
          <p:cNvSpPr>
            <a:spLocks noGrp="1"/>
          </p:cNvSpPr>
          <p:nvPr>
            <p:ph type="sldNum" sz="quarter" idx="4294967295"/>
          </p:nvPr>
        </p:nvSpPr>
        <p:spPr>
          <a:xfrm>
            <a:off x="8501090" y="6500834"/>
            <a:ext cx="561996" cy="357166"/>
          </a:xfrm>
          <a:prstGeom prst="rect">
            <a:avLst/>
          </a:prstGeom>
        </p:spPr>
        <p:txBody>
          <a:bodyPr/>
          <a:lstStyle/>
          <a:p>
            <a:fld id="{01DF8190-3BFF-42AC-BF15-DC395932EFA7}" type="slidenum">
              <a:rPr lang="de-DE" smtClean="0"/>
              <a:pPr/>
              <a:t>59</a:t>
            </a:fld>
            <a:endParaRPr lang="de-DE" dirty="0"/>
          </a:p>
        </p:txBody>
      </p:sp>
      <p:pic>
        <p:nvPicPr>
          <p:cNvPr id="5734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17755"/>
          <a:stretch/>
        </p:blipFill>
        <p:spPr bwMode="auto">
          <a:xfrm>
            <a:off x="4420454" y="1118919"/>
            <a:ext cx="3973461" cy="27448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hteck 11"/>
          <p:cNvSpPr/>
          <p:nvPr/>
        </p:nvSpPr>
        <p:spPr>
          <a:xfrm rot="16200000">
            <a:off x="7503133" y="2128655"/>
            <a:ext cx="2430270" cy="461665"/>
          </a:xfrm>
          <a:prstGeom prst="rect">
            <a:avLst/>
          </a:prstGeom>
        </p:spPr>
        <p:txBody>
          <a:bodyPr wrap="square">
            <a:spAutoFit/>
          </a:bodyPr>
          <a:lstStyle/>
          <a:p>
            <a:pPr algn="ctr">
              <a:spcBef>
                <a:spcPct val="25000"/>
              </a:spcBef>
              <a:spcAft>
                <a:spcPct val="25000"/>
              </a:spcAft>
              <a:buClr>
                <a:srgbClr val="0000CC"/>
              </a:buClr>
              <a:buSzPct val="80000"/>
              <a:defRPr/>
            </a:pPr>
            <a:r>
              <a:rPr lang="en-GB" i="1" kern="0" dirty="0" smtClean="0">
                <a:solidFill>
                  <a:srgbClr val="0C529D"/>
                </a:solidFill>
                <a:latin typeface="+mn-lt"/>
              </a:rPr>
              <a:t>Adapted from Das et al. (2009) </a:t>
            </a:r>
            <a:br>
              <a:rPr lang="en-GB" i="1" kern="0" dirty="0" smtClean="0">
                <a:solidFill>
                  <a:srgbClr val="0C529D"/>
                </a:solidFill>
                <a:latin typeface="+mn-lt"/>
              </a:rPr>
            </a:br>
            <a:r>
              <a:rPr lang="en-GB" i="1" kern="0" dirty="0" smtClean="0">
                <a:solidFill>
                  <a:srgbClr val="0C529D"/>
                </a:solidFill>
                <a:latin typeface="+mn-lt"/>
              </a:rPr>
              <a:t>Med Phys 35:206-215</a:t>
            </a:r>
            <a:endParaRPr lang="en-GB" i="1" kern="0" dirty="0">
              <a:solidFill>
                <a:srgbClr val="0C529D"/>
              </a:solidFill>
              <a:latin typeface="+mn-lt"/>
            </a:endParaRPr>
          </a:p>
        </p:txBody>
      </p:sp>
      <p:pic>
        <p:nvPicPr>
          <p:cNvPr id="13" name="Picture 2" descr="G:\SEMWS2012\route1.png"/>
          <p:cNvPicPr>
            <a:picLocks noChangeAspect="1" noChangeArrowheads="1"/>
          </p:cNvPicPr>
          <p:nvPr/>
        </p:nvPicPr>
        <p:blipFill rotWithShape="1">
          <a:blip r:embed="rId3" cstate="print"/>
          <a:srcRect r="39562"/>
          <a:stretch/>
        </p:blipFill>
        <p:spPr bwMode="auto">
          <a:xfrm>
            <a:off x="6147175" y="3878583"/>
            <a:ext cx="2515125" cy="2610757"/>
          </a:xfrm>
          <a:prstGeom prst="rect">
            <a:avLst/>
          </a:prstGeom>
          <a:noFill/>
        </p:spPr>
      </p:pic>
      <p:sp>
        <p:nvSpPr>
          <p:cNvPr id="14" name="Rechteck 13"/>
          <p:cNvSpPr/>
          <p:nvPr/>
        </p:nvSpPr>
        <p:spPr>
          <a:xfrm>
            <a:off x="4256965" y="5962072"/>
            <a:ext cx="1800200" cy="461665"/>
          </a:xfrm>
          <a:prstGeom prst="rect">
            <a:avLst/>
          </a:prstGeom>
        </p:spPr>
        <p:txBody>
          <a:bodyPr wrap="square">
            <a:spAutoFit/>
          </a:bodyPr>
          <a:lstStyle/>
          <a:p>
            <a:pPr algn="r">
              <a:spcBef>
                <a:spcPct val="25000"/>
              </a:spcBef>
              <a:spcAft>
                <a:spcPct val="25000"/>
              </a:spcAft>
              <a:buClr>
                <a:srgbClr val="0000CC"/>
              </a:buClr>
              <a:buSzPct val="80000"/>
              <a:defRPr/>
            </a:pPr>
            <a:r>
              <a:rPr lang="en-GB" i="1" kern="0" dirty="0" smtClean="0">
                <a:solidFill>
                  <a:srgbClr val="0C529D"/>
                </a:solidFill>
                <a:latin typeface="+mn-lt"/>
              </a:rPr>
              <a:t>Alfonso et al. (2008) </a:t>
            </a:r>
            <a:br>
              <a:rPr lang="en-GB" i="1" kern="0" dirty="0" smtClean="0">
                <a:solidFill>
                  <a:srgbClr val="0C529D"/>
                </a:solidFill>
                <a:latin typeface="+mn-lt"/>
              </a:rPr>
            </a:br>
            <a:r>
              <a:rPr lang="en-GB" i="1" kern="0" dirty="0" smtClean="0">
                <a:solidFill>
                  <a:srgbClr val="0C529D"/>
                </a:solidFill>
                <a:latin typeface="+mn-lt"/>
              </a:rPr>
              <a:t>Med Phys 35:5179-5186</a:t>
            </a:r>
            <a:endParaRPr lang="en-GB" i="1" kern="0" dirty="0">
              <a:solidFill>
                <a:srgbClr val="0C529D"/>
              </a:solidFill>
              <a:latin typeface="+mn-lt"/>
            </a:endParaRPr>
          </a:p>
        </p:txBody>
      </p:sp>
      <p:pic>
        <p:nvPicPr>
          <p:cNvPr id="15"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0862" t="35773" b="13334"/>
          <a:stretch/>
        </p:blipFill>
        <p:spPr bwMode="auto">
          <a:xfrm>
            <a:off x="6931716" y="1802727"/>
            <a:ext cx="772432" cy="11670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7890346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oliennummernplatzhalter 3"/>
          <p:cNvSpPr>
            <a:spLocks noGrp="1"/>
          </p:cNvSpPr>
          <p:nvPr>
            <p:ph type="sldNum" sz="quarter" idx="10"/>
          </p:nvPr>
        </p:nvSpPr>
        <p:spPr/>
        <p:txBody>
          <a:bodyPr/>
          <a:lstStyle/>
          <a:p>
            <a:pPr>
              <a:defRPr/>
            </a:pPr>
            <a:fld id="{C68FC32B-53C1-4212-A24D-7891A2EB2471}" type="slidenum">
              <a:rPr lang="de-AT"/>
              <a:pPr>
                <a:defRPr/>
              </a:pPr>
              <a:t>6</a:t>
            </a:fld>
            <a:endParaRPr lang="de-AT"/>
          </a:p>
        </p:txBody>
      </p:sp>
      <p:sp>
        <p:nvSpPr>
          <p:cNvPr id="18434" name="Rectangle 2"/>
          <p:cNvSpPr>
            <a:spLocks noGrp="1" noChangeArrowheads="1"/>
          </p:cNvSpPr>
          <p:nvPr>
            <p:ph type="title"/>
          </p:nvPr>
        </p:nvSpPr>
        <p:spPr/>
        <p:txBody>
          <a:bodyPr/>
          <a:lstStyle/>
          <a:p>
            <a:r>
              <a:rPr lang="en-GB" smtClean="0"/>
              <a:t>Dosimetric properties of FFF beams</a:t>
            </a:r>
          </a:p>
        </p:txBody>
      </p:sp>
      <p:sp>
        <p:nvSpPr>
          <p:cNvPr id="18435" name="Rectangle 3"/>
          <p:cNvSpPr>
            <a:spLocks noGrp="1" noChangeArrowheads="1"/>
          </p:cNvSpPr>
          <p:nvPr>
            <p:ph idx="1"/>
          </p:nvPr>
        </p:nvSpPr>
        <p:spPr>
          <a:xfrm>
            <a:off x="249238" y="1192213"/>
            <a:ext cx="4394200" cy="2371725"/>
          </a:xfrm>
        </p:spPr>
        <p:txBody>
          <a:bodyPr/>
          <a:lstStyle/>
          <a:p>
            <a:r>
              <a:rPr lang="en-GB" sz="1800" b="1" dirty="0" smtClean="0">
                <a:solidFill>
                  <a:srgbClr val="0C529D"/>
                </a:solidFill>
              </a:rPr>
              <a:t>Increased dose rate</a:t>
            </a:r>
          </a:p>
          <a:p>
            <a:r>
              <a:rPr lang="en-GB" sz="1800" b="1" dirty="0" smtClean="0">
                <a:solidFill>
                  <a:srgbClr val="0C529D"/>
                </a:solidFill>
              </a:rPr>
              <a:t>Off-axis spectral variation</a:t>
            </a:r>
            <a:r>
              <a:rPr lang="en-GB" sz="1800" dirty="0" smtClean="0"/>
              <a:t> reduced</a:t>
            </a:r>
            <a:endParaRPr lang="en-GB" sz="1200" b="1" dirty="0" smtClean="0"/>
          </a:p>
          <a:p>
            <a:r>
              <a:rPr lang="en-GB" sz="1800" b="1" dirty="0" smtClean="0">
                <a:solidFill>
                  <a:srgbClr val="0C529D"/>
                </a:solidFill>
              </a:rPr>
              <a:t>Small head scatter factor variation</a:t>
            </a:r>
            <a:r>
              <a:rPr lang="en-GB" sz="1800" b="1" dirty="0" smtClean="0"/>
              <a:t> </a:t>
            </a:r>
            <a:r>
              <a:rPr lang="en-GB" sz="1800" dirty="0" smtClean="0"/>
              <a:t> – IMRT with elongated/small segments</a:t>
            </a:r>
            <a:endParaRPr lang="en-GB" sz="1200" b="1" dirty="0" smtClean="0"/>
          </a:p>
          <a:p>
            <a:r>
              <a:rPr lang="en-GB" sz="1800" b="1" dirty="0" smtClean="0">
                <a:solidFill>
                  <a:srgbClr val="0C529D"/>
                </a:solidFill>
              </a:rPr>
              <a:t>Contaminating electrons</a:t>
            </a:r>
            <a:r>
              <a:rPr lang="en-GB" sz="1800" b="1" dirty="0" smtClean="0"/>
              <a:t> </a:t>
            </a:r>
            <a:r>
              <a:rPr lang="en-GB" sz="1800" dirty="0" smtClean="0"/>
              <a:t> – smaller field size variation </a:t>
            </a:r>
            <a:r>
              <a:rPr lang="en-GB" sz="1800" dirty="0" smtClean="0"/>
              <a:t>of </a:t>
            </a:r>
            <a:r>
              <a:rPr lang="en-GB" sz="1800" dirty="0" err="1" smtClean="0"/>
              <a:t>d</a:t>
            </a:r>
            <a:r>
              <a:rPr lang="en-GB" sz="1800" baseline="-25000" dirty="0" err="1" smtClean="0"/>
              <a:t>max</a:t>
            </a:r>
            <a:endParaRPr lang="en-GB" sz="1800" baseline="-25000" dirty="0" smtClean="0"/>
          </a:p>
        </p:txBody>
      </p:sp>
      <p:pic>
        <p:nvPicPr>
          <p:cNvPr id="18436" name="Picture 13" descr="Head-Scatter"/>
          <p:cNvPicPr>
            <a:picLocks noChangeAspect="1" noChangeArrowheads="1"/>
          </p:cNvPicPr>
          <p:nvPr/>
        </p:nvPicPr>
        <p:blipFill>
          <a:blip r:embed="rId3" cstate="print"/>
          <a:srcRect t="5905"/>
          <a:stretch>
            <a:fillRect/>
          </a:stretch>
        </p:blipFill>
        <p:spPr bwMode="auto">
          <a:xfrm>
            <a:off x="611188" y="3697288"/>
            <a:ext cx="3959225" cy="2708275"/>
          </a:xfrm>
          <a:prstGeom prst="rect">
            <a:avLst/>
          </a:prstGeom>
          <a:noFill/>
          <a:ln w="9525">
            <a:noFill/>
            <a:miter lim="800000"/>
            <a:headEnd/>
            <a:tailEnd/>
          </a:ln>
        </p:spPr>
      </p:pic>
      <p:grpSp>
        <p:nvGrpSpPr>
          <p:cNvPr id="18437" name="Gruppieren 18"/>
          <p:cNvGrpSpPr>
            <a:grpSpLocks/>
          </p:cNvGrpSpPr>
          <p:nvPr/>
        </p:nvGrpSpPr>
        <p:grpSpPr bwMode="auto">
          <a:xfrm>
            <a:off x="4794250" y="3697288"/>
            <a:ext cx="2844800" cy="2673350"/>
            <a:chOff x="4794250" y="3644900"/>
            <a:chExt cx="2844800" cy="2672773"/>
          </a:xfrm>
        </p:grpSpPr>
        <p:pic>
          <p:nvPicPr>
            <p:cNvPr id="18444" name="Picture 9"/>
            <p:cNvPicPr>
              <a:picLocks noChangeAspect="1" noChangeArrowheads="1"/>
            </p:cNvPicPr>
            <p:nvPr/>
          </p:nvPicPr>
          <p:blipFill>
            <a:blip r:embed="rId4" cstate="print"/>
            <a:srcRect b="30136"/>
            <a:stretch>
              <a:fillRect/>
            </a:stretch>
          </p:blipFill>
          <p:spPr bwMode="auto">
            <a:xfrm>
              <a:off x="4794250" y="3644900"/>
              <a:ext cx="2844800" cy="2672773"/>
            </a:xfrm>
            <a:prstGeom prst="rect">
              <a:avLst/>
            </a:prstGeom>
            <a:noFill/>
            <a:ln w="9525">
              <a:noFill/>
              <a:miter lim="800000"/>
              <a:headEnd/>
              <a:tailEnd/>
            </a:ln>
          </p:spPr>
        </p:pic>
        <p:sp>
          <p:nvSpPr>
            <p:cNvPr id="18445" name="Freeform 23"/>
            <p:cNvSpPr>
              <a:spLocks noChangeAspect="1"/>
            </p:cNvSpPr>
            <p:nvPr/>
          </p:nvSpPr>
          <p:spPr bwMode="auto">
            <a:xfrm>
              <a:off x="5328695" y="4209004"/>
              <a:ext cx="982984" cy="865163"/>
            </a:xfrm>
            <a:custGeom>
              <a:avLst/>
              <a:gdLst>
                <a:gd name="T0" fmla="*/ 0 w 1293"/>
                <a:gd name="T1" fmla="*/ 2147483647 h 1138"/>
                <a:gd name="T2" fmla="*/ 2147483647 w 1293"/>
                <a:gd name="T3" fmla="*/ 2147483647 h 1138"/>
                <a:gd name="T4" fmla="*/ 2147483647 w 1293"/>
                <a:gd name="T5" fmla="*/ 2147483647 h 1138"/>
                <a:gd name="T6" fmla="*/ 2147483647 w 1293"/>
                <a:gd name="T7" fmla="*/ 2147483647 h 1138"/>
                <a:gd name="T8" fmla="*/ 2147483647 w 1293"/>
                <a:gd name="T9" fmla="*/ 2147483647 h 1138"/>
                <a:gd name="T10" fmla="*/ 2147483647 w 1293"/>
                <a:gd name="T11" fmla="*/ 2147483647 h 1138"/>
                <a:gd name="T12" fmla="*/ 2147483647 w 1293"/>
                <a:gd name="T13" fmla="*/ 2147483647 h 1138"/>
                <a:gd name="T14" fmla="*/ 2147483647 w 1293"/>
                <a:gd name="T15" fmla="*/ 2147483647 h 1138"/>
                <a:gd name="T16" fmla="*/ 2147483647 w 1293"/>
                <a:gd name="T17" fmla="*/ 2147483647 h 1138"/>
                <a:gd name="T18" fmla="*/ 2147483647 w 1293"/>
                <a:gd name="T19" fmla="*/ 2147483647 h 11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93"/>
                <a:gd name="T31" fmla="*/ 0 h 1138"/>
                <a:gd name="T32" fmla="*/ 1293 w 1293"/>
                <a:gd name="T33" fmla="*/ 1138 h 113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93" h="1138">
                  <a:moveTo>
                    <a:pt x="0" y="1138"/>
                  </a:moveTo>
                  <a:cubicBezTo>
                    <a:pt x="22" y="975"/>
                    <a:pt x="45" y="813"/>
                    <a:pt x="68" y="662"/>
                  </a:cubicBezTo>
                  <a:cubicBezTo>
                    <a:pt x="91" y="511"/>
                    <a:pt x="106" y="333"/>
                    <a:pt x="136" y="231"/>
                  </a:cubicBezTo>
                  <a:cubicBezTo>
                    <a:pt x="166" y="129"/>
                    <a:pt x="208" y="87"/>
                    <a:pt x="249" y="49"/>
                  </a:cubicBezTo>
                  <a:cubicBezTo>
                    <a:pt x="290" y="11"/>
                    <a:pt x="332" y="0"/>
                    <a:pt x="385" y="4"/>
                  </a:cubicBezTo>
                  <a:cubicBezTo>
                    <a:pt x="438" y="8"/>
                    <a:pt x="522" y="53"/>
                    <a:pt x="567" y="72"/>
                  </a:cubicBezTo>
                  <a:cubicBezTo>
                    <a:pt x="612" y="91"/>
                    <a:pt x="613" y="87"/>
                    <a:pt x="658" y="117"/>
                  </a:cubicBezTo>
                  <a:cubicBezTo>
                    <a:pt x="703" y="147"/>
                    <a:pt x="763" y="196"/>
                    <a:pt x="839" y="253"/>
                  </a:cubicBezTo>
                  <a:cubicBezTo>
                    <a:pt x="915" y="310"/>
                    <a:pt x="1036" y="405"/>
                    <a:pt x="1111" y="458"/>
                  </a:cubicBezTo>
                  <a:cubicBezTo>
                    <a:pt x="1186" y="511"/>
                    <a:pt x="1263" y="552"/>
                    <a:pt x="1293" y="571"/>
                  </a:cubicBezTo>
                </a:path>
              </a:pathLst>
            </a:custGeom>
            <a:noFill/>
            <a:ln w="28575" cmpd="sng">
              <a:solidFill>
                <a:srgbClr val="FF0000"/>
              </a:solidFill>
              <a:round/>
              <a:headEnd/>
              <a:tailEnd/>
            </a:ln>
          </p:spPr>
          <p:txBody>
            <a:bodyPr/>
            <a:lstStyle/>
            <a:p>
              <a:endParaRPr lang="de-DE"/>
            </a:p>
          </p:txBody>
        </p:sp>
        <p:sp>
          <p:nvSpPr>
            <p:cNvPr id="18446" name="Freeform 24"/>
            <p:cNvSpPr>
              <a:spLocks noChangeAspect="1"/>
            </p:cNvSpPr>
            <p:nvPr/>
          </p:nvSpPr>
          <p:spPr bwMode="auto">
            <a:xfrm>
              <a:off x="6431797" y="4694803"/>
              <a:ext cx="741990" cy="206788"/>
            </a:xfrm>
            <a:custGeom>
              <a:avLst/>
              <a:gdLst>
                <a:gd name="T0" fmla="*/ 0 w 976"/>
                <a:gd name="T1" fmla="*/ 0 h 272"/>
                <a:gd name="T2" fmla="*/ 2147483647 w 976"/>
                <a:gd name="T3" fmla="*/ 2147483647 h 272"/>
                <a:gd name="T4" fmla="*/ 2147483647 w 976"/>
                <a:gd name="T5" fmla="*/ 2147483647 h 272"/>
                <a:gd name="T6" fmla="*/ 2147483647 w 976"/>
                <a:gd name="T7" fmla="*/ 2147483647 h 272"/>
                <a:gd name="T8" fmla="*/ 0 60000 65536"/>
                <a:gd name="T9" fmla="*/ 0 60000 65536"/>
                <a:gd name="T10" fmla="*/ 0 60000 65536"/>
                <a:gd name="T11" fmla="*/ 0 60000 65536"/>
                <a:gd name="T12" fmla="*/ 0 w 976"/>
                <a:gd name="T13" fmla="*/ 0 h 272"/>
                <a:gd name="T14" fmla="*/ 976 w 976"/>
                <a:gd name="T15" fmla="*/ 272 h 272"/>
              </a:gdLst>
              <a:ahLst/>
              <a:cxnLst>
                <a:cxn ang="T8">
                  <a:pos x="T0" y="T1"/>
                </a:cxn>
                <a:cxn ang="T9">
                  <a:pos x="T2" y="T3"/>
                </a:cxn>
                <a:cxn ang="T10">
                  <a:pos x="T4" y="T5"/>
                </a:cxn>
                <a:cxn ang="T11">
                  <a:pos x="T6" y="T7"/>
                </a:cxn>
              </a:cxnLst>
              <a:rect l="T12" t="T13" r="T14" b="T15"/>
              <a:pathLst>
                <a:path w="976" h="272">
                  <a:moveTo>
                    <a:pt x="0" y="0"/>
                  </a:moveTo>
                  <a:cubicBezTo>
                    <a:pt x="126" y="58"/>
                    <a:pt x="253" y="117"/>
                    <a:pt x="363" y="159"/>
                  </a:cubicBezTo>
                  <a:cubicBezTo>
                    <a:pt x="473" y="201"/>
                    <a:pt x="556" y="231"/>
                    <a:pt x="658" y="250"/>
                  </a:cubicBezTo>
                  <a:cubicBezTo>
                    <a:pt x="760" y="269"/>
                    <a:pt x="923" y="268"/>
                    <a:pt x="976" y="272"/>
                  </a:cubicBezTo>
                </a:path>
              </a:pathLst>
            </a:custGeom>
            <a:noFill/>
            <a:ln w="28575" cmpd="sng">
              <a:solidFill>
                <a:srgbClr val="FF0000"/>
              </a:solidFill>
              <a:round/>
              <a:headEnd/>
              <a:tailEnd/>
            </a:ln>
          </p:spPr>
          <p:txBody>
            <a:bodyPr/>
            <a:lstStyle/>
            <a:p>
              <a:endParaRPr lang="de-DE"/>
            </a:p>
          </p:txBody>
        </p:sp>
        <p:sp>
          <p:nvSpPr>
            <p:cNvPr id="18447" name="Freeform 26"/>
            <p:cNvSpPr>
              <a:spLocks noChangeAspect="1"/>
            </p:cNvSpPr>
            <p:nvPr/>
          </p:nvSpPr>
          <p:spPr bwMode="auto">
            <a:xfrm>
              <a:off x="5345420" y="4795156"/>
              <a:ext cx="966259" cy="624164"/>
            </a:xfrm>
            <a:custGeom>
              <a:avLst/>
              <a:gdLst>
                <a:gd name="T0" fmla="*/ 0 w 1271"/>
                <a:gd name="T1" fmla="*/ 2147483647 h 821"/>
                <a:gd name="T2" fmla="*/ 2147483647 w 1271"/>
                <a:gd name="T3" fmla="*/ 2147483647 h 821"/>
                <a:gd name="T4" fmla="*/ 2147483647 w 1271"/>
                <a:gd name="T5" fmla="*/ 2147483647 h 821"/>
                <a:gd name="T6" fmla="*/ 2147483647 w 1271"/>
                <a:gd name="T7" fmla="*/ 2147483647 h 821"/>
                <a:gd name="T8" fmla="*/ 2147483647 w 1271"/>
                <a:gd name="T9" fmla="*/ 2147483647 h 821"/>
                <a:gd name="T10" fmla="*/ 2147483647 w 1271"/>
                <a:gd name="T11" fmla="*/ 2147483647 h 821"/>
                <a:gd name="T12" fmla="*/ 2147483647 w 1271"/>
                <a:gd name="T13" fmla="*/ 2147483647 h 821"/>
                <a:gd name="T14" fmla="*/ 2147483647 w 1271"/>
                <a:gd name="T15" fmla="*/ 2147483647 h 821"/>
                <a:gd name="T16" fmla="*/ 2147483647 w 1271"/>
                <a:gd name="T17" fmla="*/ 2147483647 h 8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71"/>
                <a:gd name="T28" fmla="*/ 0 h 821"/>
                <a:gd name="T29" fmla="*/ 1271 w 1271"/>
                <a:gd name="T30" fmla="*/ 821 h 8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71" h="821">
                  <a:moveTo>
                    <a:pt x="0" y="821"/>
                  </a:moveTo>
                  <a:cubicBezTo>
                    <a:pt x="15" y="724"/>
                    <a:pt x="31" y="628"/>
                    <a:pt x="46" y="526"/>
                  </a:cubicBezTo>
                  <a:cubicBezTo>
                    <a:pt x="61" y="424"/>
                    <a:pt x="68" y="287"/>
                    <a:pt x="91" y="208"/>
                  </a:cubicBezTo>
                  <a:cubicBezTo>
                    <a:pt x="114" y="129"/>
                    <a:pt x="152" y="83"/>
                    <a:pt x="182" y="49"/>
                  </a:cubicBezTo>
                  <a:cubicBezTo>
                    <a:pt x="212" y="15"/>
                    <a:pt x="228" y="8"/>
                    <a:pt x="273" y="4"/>
                  </a:cubicBezTo>
                  <a:cubicBezTo>
                    <a:pt x="318" y="0"/>
                    <a:pt x="382" y="16"/>
                    <a:pt x="454" y="27"/>
                  </a:cubicBezTo>
                  <a:cubicBezTo>
                    <a:pt x="526" y="38"/>
                    <a:pt x="625" y="61"/>
                    <a:pt x="704" y="72"/>
                  </a:cubicBezTo>
                  <a:cubicBezTo>
                    <a:pt x="783" y="83"/>
                    <a:pt x="836" y="84"/>
                    <a:pt x="930" y="95"/>
                  </a:cubicBezTo>
                  <a:cubicBezTo>
                    <a:pt x="1024" y="106"/>
                    <a:pt x="1214" y="133"/>
                    <a:pt x="1271" y="140"/>
                  </a:cubicBezTo>
                </a:path>
              </a:pathLst>
            </a:custGeom>
            <a:noFill/>
            <a:ln w="28575" cmpd="sng">
              <a:solidFill>
                <a:srgbClr val="0000FF"/>
              </a:solidFill>
              <a:round/>
              <a:headEnd/>
              <a:tailEnd/>
            </a:ln>
          </p:spPr>
          <p:txBody>
            <a:bodyPr/>
            <a:lstStyle/>
            <a:p>
              <a:endParaRPr lang="de-DE"/>
            </a:p>
          </p:txBody>
        </p:sp>
        <p:sp>
          <p:nvSpPr>
            <p:cNvPr id="18448" name="Freeform 28"/>
            <p:cNvSpPr>
              <a:spLocks noChangeAspect="1"/>
            </p:cNvSpPr>
            <p:nvPr/>
          </p:nvSpPr>
          <p:spPr bwMode="auto">
            <a:xfrm>
              <a:off x="6431797" y="4901590"/>
              <a:ext cx="741990" cy="69183"/>
            </a:xfrm>
            <a:custGeom>
              <a:avLst/>
              <a:gdLst>
                <a:gd name="T0" fmla="*/ 0 w 976"/>
                <a:gd name="T1" fmla="*/ 0 h 91"/>
                <a:gd name="T2" fmla="*/ 2147483647 w 976"/>
                <a:gd name="T3" fmla="*/ 2147483647 h 91"/>
                <a:gd name="T4" fmla="*/ 2147483647 w 976"/>
                <a:gd name="T5" fmla="*/ 2147483647 h 91"/>
                <a:gd name="T6" fmla="*/ 0 60000 65536"/>
                <a:gd name="T7" fmla="*/ 0 60000 65536"/>
                <a:gd name="T8" fmla="*/ 0 60000 65536"/>
                <a:gd name="T9" fmla="*/ 0 w 976"/>
                <a:gd name="T10" fmla="*/ 0 h 91"/>
                <a:gd name="T11" fmla="*/ 976 w 976"/>
                <a:gd name="T12" fmla="*/ 91 h 91"/>
              </a:gdLst>
              <a:ahLst/>
              <a:cxnLst>
                <a:cxn ang="T6">
                  <a:pos x="T0" y="T1"/>
                </a:cxn>
                <a:cxn ang="T7">
                  <a:pos x="T2" y="T3"/>
                </a:cxn>
                <a:cxn ang="T8">
                  <a:pos x="T4" y="T5"/>
                </a:cxn>
              </a:cxnLst>
              <a:rect l="T9" t="T10" r="T11" b="T12"/>
              <a:pathLst>
                <a:path w="976" h="91">
                  <a:moveTo>
                    <a:pt x="0" y="0"/>
                  </a:moveTo>
                  <a:cubicBezTo>
                    <a:pt x="157" y="15"/>
                    <a:pt x="314" y="31"/>
                    <a:pt x="477" y="46"/>
                  </a:cubicBezTo>
                  <a:cubicBezTo>
                    <a:pt x="640" y="61"/>
                    <a:pt x="808" y="76"/>
                    <a:pt x="976" y="91"/>
                  </a:cubicBezTo>
                </a:path>
              </a:pathLst>
            </a:custGeom>
            <a:noFill/>
            <a:ln w="28575" cmpd="sng">
              <a:solidFill>
                <a:srgbClr val="0000FF"/>
              </a:solidFill>
              <a:round/>
              <a:headEnd/>
              <a:tailEnd/>
            </a:ln>
          </p:spPr>
          <p:txBody>
            <a:bodyPr/>
            <a:lstStyle/>
            <a:p>
              <a:endParaRPr lang="de-DE"/>
            </a:p>
          </p:txBody>
        </p:sp>
      </p:grpSp>
      <p:sp>
        <p:nvSpPr>
          <p:cNvPr id="18438" name="Text Box 30"/>
          <p:cNvSpPr txBox="1">
            <a:spLocks noChangeArrowheads="1"/>
          </p:cNvSpPr>
          <p:nvPr/>
        </p:nvSpPr>
        <p:spPr bwMode="auto">
          <a:xfrm>
            <a:off x="5264150" y="3879850"/>
            <a:ext cx="1962150" cy="277813"/>
          </a:xfrm>
          <a:prstGeom prst="rect">
            <a:avLst/>
          </a:prstGeom>
          <a:noFill/>
          <a:ln w="9525">
            <a:noFill/>
            <a:miter lim="800000"/>
            <a:headEnd/>
            <a:tailEnd/>
          </a:ln>
        </p:spPr>
        <p:txBody>
          <a:bodyPr>
            <a:spAutoFit/>
          </a:bodyPr>
          <a:lstStyle/>
          <a:p>
            <a:pPr>
              <a:spcBef>
                <a:spcPct val="50000"/>
              </a:spcBef>
            </a:pPr>
            <a:r>
              <a:rPr lang="en-GB" i="1">
                <a:solidFill>
                  <a:srgbClr val="0C529D"/>
                </a:solidFill>
                <a:latin typeface="Calibri" pitchFamily="34" charset="0"/>
              </a:rPr>
              <a:t>Sixel et al MP (1994)</a:t>
            </a:r>
            <a:endParaRPr lang="de-AT" i="1">
              <a:solidFill>
                <a:srgbClr val="0C529D"/>
              </a:solidFill>
              <a:latin typeface="Calibri" pitchFamily="34" charset="0"/>
            </a:endParaRPr>
          </a:p>
        </p:txBody>
      </p:sp>
      <p:sp>
        <p:nvSpPr>
          <p:cNvPr id="18439" name="Line 31"/>
          <p:cNvSpPr>
            <a:spLocks noChangeShapeType="1"/>
          </p:cNvSpPr>
          <p:nvPr/>
        </p:nvSpPr>
        <p:spPr bwMode="auto">
          <a:xfrm>
            <a:off x="5544469" y="5507038"/>
            <a:ext cx="1728787" cy="0"/>
          </a:xfrm>
          <a:prstGeom prst="line">
            <a:avLst/>
          </a:prstGeom>
          <a:noFill/>
          <a:ln w="19050">
            <a:solidFill>
              <a:srgbClr val="FF0000"/>
            </a:solidFill>
            <a:round/>
            <a:headEnd/>
            <a:tailEnd/>
          </a:ln>
        </p:spPr>
        <p:txBody>
          <a:bodyPr/>
          <a:lstStyle/>
          <a:p>
            <a:endParaRPr lang="de-DE"/>
          </a:p>
        </p:txBody>
      </p:sp>
      <p:sp>
        <p:nvSpPr>
          <p:cNvPr id="18440" name="Line 32"/>
          <p:cNvSpPr>
            <a:spLocks noChangeShapeType="1"/>
          </p:cNvSpPr>
          <p:nvPr/>
        </p:nvSpPr>
        <p:spPr bwMode="auto">
          <a:xfrm>
            <a:off x="5544469" y="5919788"/>
            <a:ext cx="1800225" cy="0"/>
          </a:xfrm>
          <a:prstGeom prst="line">
            <a:avLst/>
          </a:prstGeom>
          <a:noFill/>
          <a:ln w="19050">
            <a:solidFill>
              <a:srgbClr val="0000FF"/>
            </a:solidFill>
            <a:round/>
            <a:headEnd/>
            <a:tailEnd/>
          </a:ln>
        </p:spPr>
        <p:txBody>
          <a:bodyPr/>
          <a:lstStyle/>
          <a:p>
            <a:endParaRPr lang="de-DE"/>
          </a:p>
        </p:txBody>
      </p:sp>
      <p:sp>
        <p:nvSpPr>
          <p:cNvPr id="18441" name="Text Box 30"/>
          <p:cNvSpPr txBox="1">
            <a:spLocks noChangeArrowheads="1"/>
          </p:cNvSpPr>
          <p:nvPr/>
        </p:nvSpPr>
        <p:spPr bwMode="auto">
          <a:xfrm>
            <a:off x="1371600" y="3862388"/>
            <a:ext cx="2300288" cy="277812"/>
          </a:xfrm>
          <a:prstGeom prst="rect">
            <a:avLst/>
          </a:prstGeom>
          <a:noFill/>
          <a:ln w="9525">
            <a:noFill/>
            <a:miter lim="800000"/>
            <a:headEnd/>
            <a:tailEnd/>
          </a:ln>
        </p:spPr>
        <p:txBody>
          <a:bodyPr>
            <a:spAutoFit/>
          </a:bodyPr>
          <a:lstStyle/>
          <a:p>
            <a:pPr>
              <a:spcBef>
                <a:spcPct val="50000"/>
              </a:spcBef>
            </a:pPr>
            <a:r>
              <a:rPr lang="en-GB" i="1">
                <a:solidFill>
                  <a:srgbClr val="0C529D"/>
                </a:solidFill>
                <a:latin typeface="Calibri" pitchFamily="34" charset="0"/>
              </a:rPr>
              <a:t>Kragl  et al R&amp;O 93 (2009)</a:t>
            </a:r>
            <a:endParaRPr lang="de-AT" i="1">
              <a:solidFill>
                <a:srgbClr val="0C529D"/>
              </a:solidFill>
              <a:latin typeface="Calibri" pitchFamily="34" charset="0"/>
            </a:endParaRPr>
          </a:p>
        </p:txBody>
      </p:sp>
      <p:sp>
        <p:nvSpPr>
          <p:cNvPr id="18442" name="Text Box 30"/>
          <p:cNvSpPr txBox="1">
            <a:spLocks noChangeArrowheads="1"/>
          </p:cNvSpPr>
          <p:nvPr/>
        </p:nvSpPr>
        <p:spPr bwMode="auto">
          <a:xfrm rot="-5400000">
            <a:off x="7696201" y="2122487"/>
            <a:ext cx="2044700" cy="276225"/>
          </a:xfrm>
          <a:prstGeom prst="rect">
            <a:avLst/>
          </a:prstGeom>
          <a:noFill/>
          <a:ln w="9525">
            <a:noFill/>
            <a:miter lim="800000"/>
            <a:headEnd/>
            <a:tailEnd/>
          </a:ln>
        </p:spPr>
        <p:txBody>
          <a:bodyPr>
            <a:spAutoFit/>
          </a:bodyPr>
          <a:lstStyle/>
          <a:p>
            <a:pPr>
              <a:spcBef>
                <a:spcPct val="50000"/>
              </a:spcBef>
            </a:pPr>
            <a:r>
              <a:rPr lang="en-GB" i="1">
                <a:solidFill>
                  <a:srgbClr val="0C529D"/>
                </a:solidFill>
                <a:latin typeface="Calibri" pitchFamily="34" charset="0"/>
              </a:rPr>
              <a:t>Georg et al MP 37(2010)</a:t>
            </a:r>
            <a:endParaRPr lang="de-AT" i="1">
              <a:solidFill>
                <a:srgbClr val="0C529D"/>
              </a:solidFill>
              <a:latin typeface="Calibri" pitchFamily="34" charset="0"/>
            </a:endParaRPr>
          </a:p>
        </p:txBody>
      </p:sp>
      <p:pic>
        <p:nvPicPr>
          <p:cNvPr id="18443" name="Picture 11" descr="Off-axis-Softening"/>
          <p:cNvPicPr>
            <a:picLocks noChangeAspect="1" noChangeArrowheads="1"/>
          </p:cNvPicPr>
          <p:nvPr/>
        </p:nvPicPr>
        <p:blipFill>
          <a:blip r:embed="rId5" cstate="print"/>
          <a:srcRect t="5905" r="9076"/>
          <a:stretch>
            <a:fillRect/>
          </a:stretch>
        </p:blipFill>
        <p:spPr bwMode="auto">
          <a:xfrm>
            <a:off x="5003800" y="1076325"/>
            <a:ext cx="3600450" cy="2708275"/>
          </a:xfrm>
          <a:prstGeom prst="rect">
            <a:avLst/>
          </a:prstGeom>
          <a:noFill/>
          <a:ln w="9525">
            <a:noFill/>
            <a:miter lim="800000"/>
            <a:headEnd/>
            <a:tailEnd/>
          </a:ln>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Small Field Dosimetry – Volume averaging effects</a:t>
            </a:r>
            <a:endParaRPr lang="en-US" dirty="0"/>
          </a:p>
        </p:txBody>
      </p:sp>
      <p:sp>
        <p:nvSpPr>
          <p:cNvPr id="4" name="Foliennummernplatzhalter 3"/>
          <p:cNvSpPr>
            <a:spLocks noGrp="1"/>
          </p:cNvSpPr>
          <p:nvPr>
            <p:ph type="sldNum" sz="quarter" idx="4294967295"/>
          </p:nvPr>
        </p:nvSpPr>
        <p:spPr>
          <a:xfrm>
            <a:off x="8501090" y="6500834"/>
            <a:ext cx="561996" cy="357166"/>
          </a:xfrm>
          <a:prstGeom prst="rect">
            <a:avLst/>
          </a:prstGeom>
        </p:spPr>
        <p:txBody>
          <a:bodyPr/>
          <a:lstStyle/>
          <a:p>
            <a:fld id="{01DF8190-3BFF-42AC-BF15-DC395932EFA7}" type="slidenum">
              <a:rPr lang="en-US" smtClean="0"/>
              <a:pPr/>
              <a:t>60</a:t>
            </a:fld>
            <a:endParaRPr lang="en-US"/>
          </a:p>
        </p:txBody>
      </p:sp>
      <p:sp>
        <p:nvSpPr>
          <p:cNvPr id="3" name="Inhaltsplatzhalter 2"/>
          <p:cNvSpPr>
            <a:spLocks noGrp="1"/>
          </p:cNvSpPr>
          <p:nvPr>
            <p:ph idx="1"/>
          </p:nvPr>
        </p:nvSpPr>
        <p:spPr>
          <a:xfrm>
            <a:off x="286907" y="1216872"/>
            <a:ext cx="3832514" cy="5143536"/>
          </a:xfrm>
        </p:spPr>
        <p:txBody>
          <a:bodyPr/>
          <a:lstStyle/>
          <a:p>
            <a:r>
              <a:rPr lang="en-US" sz="2200" dirty="0" smtClean="0"/>
              <a:t>Volume averaging correction factors ~ few %</a:t>
            </a:r>
          </a:p>
          <a:p>
            <a:r>
              <a:rPr lang="en-US" sz="2200" dirty="0" smtClean="0"/>
              <a:t>Example of 3 detectors with different volumes: </a:t>
            </a:r>
          </a:p>
          <a:p>
            <a:pPr lvl="1"/>
            <a:r>
              <a:rPr lang="en-US" sz="2000" dirty="0" smtClean="0"/>
              <a:t>PFD , PinPoint16 and CC13</a:t>
            </a:r>
          </a:p>
          <a:p>
            <a:pPr lvl="1"/>
            <a:r>
              <a:rPr lang="en-US" sz="2000" dirty="0" smtClean="0"/>
              <a:t>More pronounced for detectors with larger volume</a:t>
            </a:r>
          </a:p>
          <a:p>
            <a:pPr lvl="1"/>
            <a:r>
              <a:rPr lang="en-US" sz="2000" dirty="0" smtClean="0"/>
              <a:t>Negligible for field sizes </a:t>
            </a:r>
            <a:br>
              <a:rPr lang="en-US" sz="2000" dirty="0" smtClean="0"/>
            </a:br>
            <a:r>
              <a:rPr lang="en-US" sz="2000" dirty="0" smtClean="0"/>
              <a:t>&gt; 12x12mm² </a:t>
            </a:r>
          </a:p>
        </p:txBody>
      </p:sp>
      <p:pic>
        <p:nvPicPr>
          <p:cNvPr id="33793" name="Picture 1" descr="G:\Georgteaching\Estro 2013\VolumeAveraging.png"/>
          <p:cNvPicPr>
            <a:picLocks noChangeAspect="1" noChangeArrowheads="1"/>
          </p:cNvPicPr>
          <p:nvPr/>
        </p:nvPicPr>
        <p:blipFill rotWithShape="1">
          <a:blip r:embed="rId2" cstate="print"/>
          <a:srcRect l="1907" r="4803"/>
          <a:stretch/>
        </p:blipFill>
        <p:spPr bwMode="auto">
          <a:xfrm>
            <a:off x="3978614" y="1628800"/>
            <a:ext cx="4912468" cy="3960000"/>
          </a:xfrm>
          <a:prstGeom prst="rect">
            <a:avLst/>
          </a:prstGeom>
          <a:noFill/>
        </p:spPr>
      </p:pic>
      <p:sp>
        <p:nvSpPr>
          <p:cNvPr id="8" name="Textfeld 7"/>
          <p:cNvSpPr txBox="1"/>
          <p:nvPr/>
        </p:nvSpPr>
        <p:spPr>
          <a:xfrm>
            <a:off x="4996451" y="5693011"/>
            <a:ext cx="3797753" cy="276999"/>
          </a:xfrm>
          <a:prstGeom prst="rect">
            <a:avLst/>
          </a:prstGeom>
          <a:noFill/>
        </p:spPr>
        <p:txBody>
          <a:bodyPr wrap="square" rtlCol="0">
            <a:spAutoFit/>
          </a:bodyPr>
          <a:lstStyle/>
          <a:p>
            <a:pPr algn="r"/>
            <a:r>
              <a:rPr lang="en-US" i="1" dirty="0" err="1" smtClean="0">
                <a:solidFill>
                  <a:srgbClr val="0C529D"/>
                </a:solidFill>
                <a:latin typeface="+mn-lt"/>
              </a:rPr>
              <a:t>Lechner</a:t>
            </a:r>
            <a:r>
              <a:rPr lang="en-US" i="1" dirty="0" smtClean="0">
                <a:solidFill>
                  <a:srgbClr val="0C529D"/>
                </a:solidFill>
                <a:latin typeface="+mn-lt"/>
              </a:rPr>
              <a:t> et al R&amp;O 109 (2013</a:t>
            </a:r>
            <a:r>
              <a:rPr lang="en-US" i="1" dirty="0" smtClean="0">
                <a:solidFill>
                  <a:srgbClr val="0C529D"/>
                </a:solidFill>
              </a:rPr>
              <a:t>)</a:t>
            </a:r>
            <a:endParaRPr lang="en-US" i="1" dirty="0">
              <a:solidFill>
                <a:srgbClr val="0C529D"/>
              </a:solidFill>
            </a:endParaRPr>
          </a:p>
        </p:txBody>
      </p:sp>
    </p:spTree>
    <p:extLst>
      <p:ext uri="{BB962C8B-B14F-4D97-AF65-F5344CB8AC3E}">
        <p14:creationId xmlns:p14="http://schemas.microsoft.com/office/powerpoint/2010/main" val="40289807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Recombination effects of FFF beams</a:t>
            </a:r>
            <a:endParaRPr lang="en-US" dirty="0"/>
          </a:p>
        </p:txBody>
      </p:sp>
      <p:sp>
        <p:nvSpPr>
          <p:cNvPr id="3" name="Inhaltsplatzhalter 2"/>
          <p:cNvSpPr>
            <a:spLocks noGrp="1"/>
          </p:cNvSpPr>
          <p:nvPr>
            <p:ph idx="1"/>
          </p:nvPr>
        </p:nvSpPr>
        <p:spPr>
          <a:xfrm>
            <a:off x="353034" y="1138135"/>
            <a:ext cx="8568630" cy="4896905"/>
          </a:xfrm>
        </p:spPr>
        <p:txBody>
          <a:bodyPr/>
          <a:lstStyle/>
          <a:p>
            <a:r>
              <a:rPr lang="en-US" sz="2200" dirty="0" smtClean="0"/>
              <a:t>Two voltage method applicable for FFF-beams?</a:t>
            </a:r>
          </a:p>
          <a:p>
            <a:pPr lvl="1"/>
            <a:r>
              <a:rPr lang="en-US" sz="2000" dirty="0" smtClean="0"/>
              <a:t>Agreement of two voltage method (</a:t>
            </a:r>
            <a:r>
              <a:rPr lang="en-US" sz="2000" dirty="0" err="1" smtClean="0"/>
              <a:t>Jaffé</a:t>
            </a:r>
            <a:r>
              <a:rPr lang="en-US" sz="2000" dirty="0" smtClean="0"/>
              <a:t>-plot: 1/V </a:t>
            </a:r>
            <a:r>
              <a:rPr lang="en-US" sz="2000" dirty="0" err="1" smtClean="0"/>
              <a:t>vs</a:t>
            </a:r>
            <a:r>
              <a:rPr lang="en-US" sz="2000" dirty="0" smtClean="0"/>
              <a:t> 1/Q) within 0.3%</a:t>
            </a:r>
          </a:p>
          <a:p>
            <a:pPr lvl="1"/>
            <a:endParaRPr lang="en-US" dirty="0"/>
          </a:p>
          <a:p>
            <a:pPr lvl="1"/>
            <a:endParaRPr lang="en-US" dirty="0" smtClean="0"/>
          </a:p>
          <a:p>
            <a:pPr marL="457200" lvl="1" indent="0">
              <a:buNone/>
            </a:pPr>
            <a:endParaRPr lang="en-US" dirty="0" smtClean="0"/>
          </a:p>
          <a:p>
            <a:pPr marL="457200" lvl="1" indent="0">
              <a:buNone/>
            </a:pPr>
            <a:endParaRPr lang="en-US" dirty="0" smtClean="0"/>
          </a:p>
          <a:p>
            <a:pPr lvl="0">
              <a:defRPr/>
            </a:pPr>
            <a:r>
              <a:rPr lang="en-US" sz="2200" dirty="0"/>
              <a:t>Liquid filled ionization chamber for FFF-beams?</a:t>
            </a:r>
          </a:p>
          <a:p>
            <a:pPr lvl="1">
              <a:defRPr/>
            </a:pPr>
            <a:r>
              <a:rPr lang="en-US" sz="2000" dirty="0"/>
              <a:t>Collection efficiency above 0.99 for FF-beams but decrease </a:t>
            </a:r>
            <a:br>
              <a:rPr lang="en-US" sz="2000" dirty="0"/>
            </a:br>
            <a:r>
              <a:rPr lang="en-US" sz="2000" dirty="0"/>
              <a:t>to 0.94 for FFF-beams</a:t>
            </a:r>
          </a:p>
          <a:p>
            <a:pPr lvl="1">
              <a:defRPr/>
            </a:pPr>
            <a:r>
              <a:rPr lang="en-US" sz="2000" dirty="0"/>
              <a:t>Might not be suitable for </a:t>
            </a:r>
            <a:r>
              <a:rPr lang="en-US" sz="2000" dirty="0" smtClean="0"/>
              <a:t>FFF-beams</a:t>
            </a:r>
            <a:endParaRPr lang="en-US" dirty="0" smtClean="0"/>
          </a:p>
        </p:txBody>
      </p:sp>
      <p:sp>
        <p:nvSpPr>
          <p:cNvPr id="4" name="Foliennummernplatzhalter 3"/>
          <p:cNvSpPr>
            <a:spLocks noGrp="1"/>
          </p:cNvSpPr>
          <p:nvPr>
            <p:ph type="sldNum" sz="quarter" idx="10"/>
          </p:nvPr>
        </p:nvSpPr>
        <p:spPr/>
        <p:txBody>
          <a:bodyPr/>
          <a:lstStyle/>
          <a:p>
            <a:pPr>
              <a:defRPr/>
            </a:pPr>
            <a:fld id="{DD231B59-2C3E-4D25-B888-E7371DF90B00}" type="slidenum">
              <a:rPr lang="de-DE" smtClean="0"/>
              <a:pPr>
                <a:defRPr/>
              </a:pPr>
              <a:t>61</a:t>
            </a:fld>
            <a:endParaRPr lang="de-DE" dirty="0"/>
          </a:p>
        </p:txBody>
      </p:sp>
      <p:pic>
        <p:nvPicPr>
          <p:cNvPr id="60417" name="Picture 1" descr="G:\Georgteaching\Estro 2013\TableKry.png"/>
          <p:cNvPicPr>
            <a:picLocks noChangeAspect="1" noChangeArrowheads="1"/>
          </p:cNvPicPr>
          <p:nvPr/>
        </p:nvPicPr>
        <p:blipFill>
          <a:blip r:embed="rId2" cstate="print"/>
          <a:srcRect/>
          <a:stretch>
            <a:fillRect/>
          </a:stretch>
        </p:blipFill>
        <p:spPr bwMode="auto">
          <a:xfrm>
            <a:off x="701570" y="2198044"/>
            <a:ext cx="7470830" cy="1305837"/>
          </a:xfrm>
          <a:prstGeom prst="rect">
            <a:avLst/>
          </a:prstGeom>
          <a:noFill/>
        </p:spPr>
      </p:pic>
      <p:sp>
        <p:nvSpPr>
          <p:cNvPr id="8" name="Rechteck 7"/>
          <p:cNvSpPr/>
          <p:nvPr/>
        </p:nvSpPr>
        <p:spPr>
          <a:xfrm>
            <a:off x="4744310" y="3513791"/>
            <a:ext cx="3553401" cy="2769989"/>
          </a:xfrm>
          <a:prstGeom prst="rect">
            <a:avLst/>
          </a:prstGeom>
        </p:spPr>
        <p:txBody>
          <a:bodyPr wrap="square">
            <a:spAutoFit/>
          </a:bodyPr>
          <a:lstStyle/>
          <a:p>
            <a:pPr>
              <a:spcBef>
                <a:spcPct val="25000"/>
              </a:spcBef>
              <a:spcAft>
                <a:spcPct val="25000"/>
              </a:spcAft>
              <a:buClr>
                <a:srgbClr val="0000CC"/>
              </a:buClr>
              <a:buSzPct val="80000"/>
              <a:defRPr/>
            </a:pPr>
            <a:r>
              <a:rPr lang="en-GB" i="1" kern="0" dirty="0" err="1" smtClean="0">
                <a:solidFill>
                  <a:srgbClr val="0C529D"/>
                </a:solidFill>
                <a:latin typeface="+mn-lt"/>
              </a:rPr>
              <a:t>Kry</a:t>
            </a:r>
            <a:r>
              <a:rPr lang="en-GB" i="1" kern="0" dirty="0" smtClean="0">
                <a:solidFill>
                  <a:srgbClr val="0C529D"/>
                </a:solidFill>
                <a:latin typeface="+mn-lt"/>
              </a:rPr>
              <a:t> et al. (2012) </a:t>
            </a:r>
            <a:r>
              <a:rPr lang="en-US" i="1" kern="0" dirty="0" smtClean="0">
                <a:solidFill>
                  <a:srgbClr val="0C529D"/>
                </a:solidFill>
                <a:latin typeface="+mn-lt"/>
              </a:rPr>
              <a:t>J </a:t>
            </a:r>
            <a:r>
              <a:rPr lang="en-US" i="1" kern="0" dirty="0" err="1" smtClean="0">
                <a:solidFill>
                  <a:srgbClr val="0C529D"/>
                </a:solidFill>
                <a:latin typeface="+mn-lt"/>
              </a:rPr>
              <a:t>Appl</a:t>
            </a:r>
            <a:r>
              <a:rPr lang="en-US" i="1" kern="0" dirty="0" smtClean="0">
                <a:solidFill>
                  <a:srgbClr val="0C529D"/>
                </a:solidFill>
                <a:latin typeface="+mn-lt"/>
              </a:rPr>
              <a:t> </a:t>
            </a:r>
            <a:r>
              <a:rPr lang="en-US" i="1" kern="0" dirty="0" err="1" smtClean="0">
                <a:solidFill>
                  <a:srgbClr val="0C529D"/>
                </a:solidFill>
                <a:latin typeface="+mn-lt"/>
              </a:rPr>
              <a:t>Clin</a:t>
            </a:r>
            <a:r>
              <a:rPr lang="en-US" i="1" kern="0" dirty="0" smtClean="0">
                <a:solidFill>
                  <a:srgbClr val="0C529D"/>
                </a:solidFill>
                <a:latin typeface="+mn-lt"/>
              </a:rPr>
              <a:t> Med Phys 13:318- 325</a:t>
            </a:r>
          </a:p>
          <a:p>
            <a:pPr>
              <a:spcBef>
                <a:spcPct val="25000"/>
              </a:spcBef>
              <a:spcAft>
                <a:spcPct val="25000"/>
              </a:spcAft>
              <a:buClr>
                <a:srgbClr val="0000CC"/>
              </a:buClr>
              <a:buSzPct val="80000"/>
              <a:defRPr/>
            </a:pPr>
            <a:endParaRPr lang="en-GB" i="1" kern="0" dirty="0" smtClean="0">
              <a:solidFill>
                <a:srgbClr val="0C529D"/>
              </a:solidFill>
              <a:latin typeface="+mn-lt"/>
            </a:endParaRPr>
          </a:p>
          <a:p>
            <a:pPr>
              <a:spcBef>
                <a:spcPct val="25000"/>
              </a:spcBef>
              <a:spcAft>
                <a:spcPct val="25000"/>
              </a:spcAft>
              <a:buClr>
                <a:srgbClr val="0000CC"/>
              </a:buClr>
              <a:buSzPct val="80000"/>
              <a:defRPr/>
            </a:pPr>
            <a:endParaRPr lang="en-GB" i="1" kern="0" dirty="0">
              <a:solidFill>
                <a:srgbClr val="0C529D"/>
              </a:solidFill>
              <a:latin typeface="+mn-lt"/>
            </a:endParaRPr>
          </a:p>
          <a:p>
            <a:pPr>
              <a:spcBef>
                <a:spcPct val="25000"/>
              </a:spcBef>
              <a:spcAft>
                <a:spcPct val="25000"/>
              </a:spcAft>
              <a:buClr>
                <a:srgbClr val="0000CC"/>
              </a:buClr>
              <a:buSzPct val="80000"/>
              <a:defRPr/>
            </a:pPr>
            <a:endParaRPr lang="en-GB" i="1" kern="0" dirty="0" smtClean="0">
              <a:solidFill>
                <a:srgbClr val="0C529D"/>
              </a:solidFill>
              <a:latin typeface="+mn-lt"/>
            </a:endParaRPr>
          </a:p>
          <a:p>
            <a:pPr>
              <a:spcBef>
                <a:spcPct val="25000"/>
              </a:spcBef>
              <a:spcAft>
                <a:spcPct val="25000"/>
              </a:spcAft>
              <a:buClr>
                <a:srgbClr val="0000CC"/>
              </a:buClr>
              <a:buSzPct val="80000"/>
              <a:defRPr/>
            </a:pPr>
            <a:endParaRPr lang="en-GB" i="1" kern="0" dirty="0">
              <a:solidFill>
                <a:srgbClr val="0C529D"/>
              </a:solidFill>
              <a:latin typeface="+mn-lt"/>
            </a:endParaRPr>
          </a:p>
          <a:p>
            <a:pPr>
              <a:spcBef>
                <a:spcPct val="25000"/>
              </a:spcBef>
              <a:spcAft>
                <a:spcPct val="25000"/>
              </a:spcAft>
              <a:buClr>
                <a:srgbClr val="0000CC"/>
              </a:buClr>
              <a:buSzPct val="80000"/>
              <a:defRPr/>
            </a:pPr>
            <a:endParaRPr lang="en-GB" i="1" kern="0" dirty="0" smtClean="0">
              <a:solidFill>
                <a:srgbClr val="0C529D"/>
              </a:solidFill>
              <a:latin typeface="+mn-lt"/>
            </a:endParaRPr>
          </a:p>
          <a:p>
            <a:pPr>
              <a:spcBef>
                <a:spcPct val="25000"/>
              </a:spcBef>
              <a:spcAft>
                <a:spcPct val="25000"/>
              </a:spcAft>
              <a:buClr>
                <a:srgbClr val="0000CC"/>
              </a:buClr>
              <a:buSzPct val="80000"/>
              <a:defRPr/>
            </a:pPr>
            <a:endParaRPr lang="en-GB" i="1" kern="0" dirty="0">
              <a:solidFill>
                <a:srgbClr val="0C529D"/>
              </a:solidFill>
              <a:latin typeface="+mn-lt"/>
            </a:endParaRPr>
          </a:p>
          <a:p>
            <a:pPr>
              <a:spcBef>
                <a:spcPct val="25000"/>
              </a:spcBef>
              <a:spcAft>
                <a:spcPct val="25000"/>
              </a:spcAft>
              <a:buClr>
                <a:srgbClr val="0000CC"/>
              </a:buClr>
              <a:buSzPct val="80000"/>
              <a:defRPr/>
            </a:pPr>
            <a:endParaRPr lang="en-GB" i="1" kern="0" dirty="0" smtClean="0">
              <a:solidFill>
                <a:srgbClr val="0C529D"/>
              </a:solidFill>
              <a:latin typeface="+mn-lt"/>
            </a:endParaRPr>
          </a:p>
          <a:p>
            <a:pPr>
              <a:spcBef>
                <a:spcPct val="25000"/>
              </a:spcBef>
              <a:spcAft>
                <a:spcPct val="25000"/>
              </a:spcAft>
              <a:buClr>
                <a:srgbClr val="0000CC"/>
              </a:buClr>
              <a:buSzPct val="80000"/>
              <a:defRPr/>
            </a:pPr>
            <a:endParaRPr lang="en-GB" i="1" kern="0" dirty="0">
              <a:solidFill>
                <a:srgbClr val="0C529D"/>
              </a:solidFill>
              <a:latin typeface="+mn-lt"/>
            </a:endParaRPr>
          </a:p>
          <a:p>
            <a:pPr>
              <a:spcBef>
                <a:spcPct val="25000"/>
              </a:spcBef>
              <a:spcAft>
                <a:spcPct val="25000"/>
              </a:spcAft>
              <a:buClr>
                <a:srgbClr val="0000CC"/>
              </a:buClr>
              <a:buSzPct val="80000"/>
              <a:defRPr/>
            </a:pPr>
            <a:r>
              <a:rPr lang="en-GB" i="1" kern="0" dirty="0" smtClean="0">
                <a:solidFill>
                  <a:srgbClr val="0C529D"/>
                </a:solidFill>
                <a:latin typeface="+mn-lt"/>
              </a:rPr>
              <a:t>Lang </a:t>
            </a:r>
            <a:r>
              <a:rPr lang="en-GB" i="1" kern="0" dirty="0">
                <a:solidFill>
                  <a:srgbClr val="0C529D"/>
                </a:solidFill>
                <a:latin typeface="+mn-lt"/>
              </a:rPr>
              <a:t>et al. (2012) </a:t>
            </a:r>
            <a:r>
              <a:rPr lang="en-US" i="1" kern="0" dirty="0">
                <a:solidFill>
                  <a:srgbClr val="0C529D"/>
                </a:solidFill>
                <a:latin typeface="+mn-lt"/>
              </a:rPr>
              <a:t>PMB </a:t>
            </a:r>
            <a:r>
              <a:rPr lang="en-US" i="1" kern="0" dirty="0" smtClean="0">
                <a:solidFill>
                  <a:srgbClr val="0C529D"/>
                </a:solidFill>
                <a:latin typeface="+mn-lt"/>
              </a:rPr>
              <a:t>57:2819-2827</a:t>
            </a:r>
            <a:endParaRPr lang="en-GB" i="1" kern="0" dirty="0">
              <a:solidFill>
                <a:srgbClr val="0C529D"/>
              </a:solidFill>
              <a:latin typeface="+mn-lt"/>
            </a:endParaRPr>
          </a:p>
        </p:txBody>
      </p:sp>
    </p:spTree>
    <p:extLst>
      <p:ext uri="{BB962C8B-B14F-4D97-AF65-F5344CB8AC3E}">
        <p14:creationId xmlns:p14="http://schemas.microsoft.com/office/powerpoint/2010/main" val="234864567"/>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REMINDER - </a:t>
            </a:r>
            <a:r>
              <a:rPr lang="de-DE" dirty="0" err="1" smtClean="0"/>
              <a:t>Jaff</a:t>
            </a:r>
            <a:r>
              <a:rPr lang="en-US" dirty="0" err="1" smtClean="0"/>
              <a:t>é</a:t>
            </a:r>
            <a:r>
              <a:rPr lang="de-DE" dirty="0" smtClean="0"/>
              <a:t> </a:t>
            </a:r>
            <a:r>
              <a:rPr lang="de-DE" dirty="0" err="1" smtClean="0"/>
              <a:t>plot</a:t>
            </a:r>
            <a:endParaRPr lang="de-DE" dirty="0"/>
          </a:p>
        </p:txBody>
      </p:sp>
      <p:sp>
        <p:nvSpPr>
          <p:cNvPr id="4" name="Foliennummernplatzhalter 3"/>
          <p:cNvSpPr>
            <a:spLocks noGrp="1"/>
          </p:cNvSpPr>
          <p:nvPr>
            <p:ph type="sldNum" sz="quarter" idx="10"/>
          </p:nvPr>
        </p:nvSpPr>
        <p:spPr/>
        <p:txBody>
          <a:bodyPr/>
          <a:lstStyle/>
          <a:p>
            <a:pPr>
              <a:defRPr/>
            </a:pPr>
            <a:fld id="{2B0BF32B-D684-45D0-9D0D-B04334DED7B4}" type="slidenum">
              <a:rPr lang="de-DE" smtClean="0"/>
              <a:pPr>
                <a:defRPr/>
              </a:pPr>
              <a:t>62</a:t>
            </a:fld>
            <a:endParaRPr lang="de-DE" dirty="0"/>
          </a:p>
        </p:txBody>
      </p:sp>
      <p:graphicFrame>
        <p:nvGraphicFramePr>
          <p:cNvPr id="6" name="Diagramm 5"/>
          <p:cNvGraphicFramePr/>
          <p:nvPr>
            <p:extLst>
              <p:ext uri="{D42A27DB-BD31-4B8C-83A1-F6EECF244321}">
                <p14:modId xmlns:p14="http://schemas.microsoft.com/office/powerpoint/2010/main" val="3512839635"/>
              </p:ext>
            </p:extLst>
          </p:nvPr>
        </p:nvGraphicFramePr>
        <p:xfrm>
          <a:off x="341530" y="1358770"/>
          <a:ext cx="8595955" cy="499555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Object 2"/>
          <p:cNvGraphicFramePr>
            <a:graphicFrameLocks noChangeAspect="1"/>
          </p:cNvGraphicFramePr>
          <p:nvPr>
            <p:extLst>
              <p:ext uri="{D42A27DB-BD31-4B8C-83A1-F6EECF244321}">
                <p14:modId xmlns:p14="http://schemas.microsoft.com/office/powerpoint/2010/main" val="3385440930"/>
              </p:ext>
            </p:extLst>
          </p:nvPr>
        </p:nvGraphicFramePr>
        <p:xfrm>
          <a:off x="1511660" y="2483895"/>
          <a:ext cx="1695450" cy="646112"/>
        </p:xfrm>
        <a:graphic>
          <a:graphicData uri="http://schemas.openxmlformats.org/presentationml/2006/ole">
            <mc:AlternateContent xmlns:mc="http://schemas.openxmlformats.org/markup-compatibility/2006">
              <mc:Choice xmlns:v="urn:schemas-microsoft-com:vml" Requires="v">
                <p:oleObj spid="_x0000_s15370" name="Formel" r:id="rId4" imgW="1130040" imgH="431640" progId="Equation.3">
                  <p:embed/>
                </p:oleObj>
              </mc:Choice>
              <mc:Fallback>
                <p:oleObj name="Formel" r:id="rId4" imgW="1130040" imgH="43164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11660" y="2483895"/>
                        <a:ext cx="1695450" cy="646112"/>
                      </a:xfrm>
                      <a:prstGeom prst="rect">
                        <a:avLst/>
                      </a:prstGeom>
                      <a:solidFill>
                        <a:schemeClr val="bg1"/>
                      </a:solidFill>
                      <a:ln w="19050" cmpd="sng">
                        <a:solidFill>
                          <a:srgbClr val="0C529D"/>
                        </a:solidFill>
                      </a:ln>
                      <a:effectLst/>
                      <a:extLst/>
                    </p:spPr>
                  </p:pic>
                </p:oleObj>
              </mc:Fallback>
            </mc:AlternateContent>
          </a:graphicData>
        </a:graphic>
      </p:graphicFrame>
      <p:cxnSp>
        <p:nvCxnSpPr>
          <p:cNvPr id="8" name="Gerade Verbindung mit Pfeil 7"/>
          <p:cNvCxnSpPr>
            <a:stCxn id="9" idx="1"/>
          </p:cNvCxnSpPr>
          <p:nvPr/>
        </p:nvCxnSpPr>
        <p:spPr bwMode="auto">
          <a:xfrm flipH="1">
            <a:off x="1511661" y="4858417"/>
            <a:ext cx="1260138" cy="10745"/>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9" name="Textfeld 8"/>
          <p:cNvSpPr txBox="1"/>
          <p:nvPr/>
        </p:nvSpPr>
        <p:spPr>
          <a:xfrm>
            <a:off x="2771799" y="4689140"/>
            <a:ext cx="4680521" cy="338554"/>
          </a:xfrm>
          <a:prstGeom prst="rect">
            <a:avLst/>
          </a:prstGeom>
          <a:solidFill>
            <a:schemeClr val="bg1"/>
          </a:solidFill>
          <a:ln w="19050" cmpd="sng">
            <a:solidFill>
              <a:srgbClr val="0C529D"/>
            </a:solidFill>
          </a:ln>
        </p:spPr>
        <p:txBody>
          <a:bodyPr wrap="square" rtlCol="0">
            <a:spAutoFit/>
          </a:bodyPr>
          <a:lstStyle>
            <a:defPPr>
              <a:defRPr lang="de-AT"/>
            </a:defPPr>
            <a:lvl1pPr algn="ctr">
              <a:defRPr sz="1600">
                <a:solidFill>
                  <a:srgbClr val="800000"/>
                </a:solidFill>
              </a:defRPr>
            </a:lvl1pPr>
          </a:lstStyle>
          <a:p>
            <a:r>
              <a:rPr lang="en-US" dirty="0"/>
              <a:t>Charge multiplication effect at 300V and 400V</a:t>
            </a:r>
          </a:p>
        </p:txBody>
      </p:sp>
    </p:spTree>
    <p:extLst>
      <p:ext uri="{BB962C8B-B14F-4D97-AF65-F5344CB8AC3E}">
        <p14:creationId xmlns:p14="http://schemas.microsoft.com/office/powerpoint/2010/main" val="1192789122"/>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smtClean="0"/>
              <a:t>Measurement of surface doses</a:t>
            </a:r>
            <a:endParaRPr lang="en-US" dirty="0"/>
          </a:p>
        </p:txBody>
      </p:sp>
      <p:sp>
        <p:nvSpPr>
          <p:cNvPr id="2" name="Foliennummernplatzhalter 1"/>
          <p:cNvSpPr>
            <a:spLocks noGrp="1"/>
          </p:cNvSpPr>
          <p:nvPr>
            <p:ph type="sldNum" sz="quarter" idx="4294967295"/>
          </p:nvPr>
        </p:nvSpPr>
        <p:spPr>
          <a:xfrm>
            <a:off x="8501090" y="6500834"/>
            <a:ext cx="561996" cy="357166"/>
          </a:xfrm>
          <a:prstGeom prst="rect">
            <a:avLst/>
          </a:prstGeom>
        </p:spPr>
        <p:txBody>
          <a:bodyPr/>
          <a:lstStyle/>
          <a:p>
            <a:pPr>
              <a:defRPr/>
            </a:pPr>
            <a:fld id="{E81648A1-1ADB-456C-9EDE-56DB836FD703}" type="slidenum">
              <a:rPr lang="de-DE" smtClean="0"/>
              <a:pPr>
                <a:defRPr/>
              </a:pPr>
              <a:t>63</a:t>
            </a:fld>
            <a:endParaRPr lang="de-DE" dirty="0"/>
          </a:p>
        </p:txBody>
      </p:sp>
      <p:pic>
        <p:nvPicPr>
          <p:cNvPr id="77825" name="Picture 1" descr="G:\Georgteaching\Estro 2013\PDD_10MV_10x10cm²_field_0p5cm_off_central_axis_PR.png"/>
          <p:cNvPicPr>
            <a:picLocks noChangeAspect="1" noChangeArrowheads="1"/>
          </p:cNvPicPr>
          <p:nvPr/>
        </p:nvPicPr>
        <p:blipFill>
          <a:blip r:embed="rId2" cstate="print"/>
          <a:srcRect/>
          <a:stretch>
            <a:fillRect/>
          </a:stretch>
        </p:blipFill>
        <p:spPr bwMode="auto">
          <a:xfrm>
            <a:off x="5126440" y="1133396"/>
            <a:ext cx="4076692" cy="2808782"/>
          </a:xfrm>
          <a:prstGeom prst="rect">
            <a:avLst/>
          </a:prstGeom>
          <a:noFill/>
        </p:spPr>
      </p:pic>
      <p:pic>
        <p:nvPicPr>
          <p:cNvPr id="77826" name="Picture 2" descr="G:\Georgteaching\Estro 2013\DSC07017.JPG"/>
          <p:cNvPicPr>
            <a:picLocks noChangeAspect="1" noChangeArrowheads="1"/>
          </p:cNvPicPr>
          <p:nvPr/>
        </p:nvPicPr>
        <p:blipFill>
          <a:blip r:embed="rId3" cstate="print"/>
          <a:srcRect/>
          <a:stretch>
            <a:fillRect/>
          </a:stretch>
        </p:blipFill>
        <p:spPr bwMode="auto">
          <a:xfrm>
            <a:off x="5709223" y="3979848"/>
            <a:ext cx="3092566" cy="2070230"/>
          </a:xfrm>
          <a:prstGeom prst="rect">
            <a:avLst/>
          </a:prstGeom>
          <a:noFill/>
        </p:spPr>
      </p:pic>
      <p:sp>
        <p:nvSpPr>
          <p:cNvPr id="9" name="Inhaltsplatzhalter 2"/>
          <p:cNvSpPr>
            <a:spLocks noGrp="1"/>
          </p:cNvSpPr>
          <p:nvPr>
            <p:ph idx="1"/>
          </p:nvPr>
        </p:nvSpPr>
        <p:spPr>
          <a:xfrm>
            <a:off x="323851" y="1143000"/>
            <a:ext cx="4878388" cy="5267123"/>
          </a:xfrm>
        </p:spPr>
        <p:txBody>
          <a:bodyPr/>
          <a:lstStyle/>
          <a:p>
            <a:r>
              <a:rPr lang="en-US" sz="2200" dirty="0" smtClean="0"/>
              <a:t>FFF is scatter source and source of contaminating electrons</a:t>
            </a:r>
          </a:p>
          <a:p>
            <a:r>
              <a:rPr lang="en-US" sz="2200" dirty="0" smtClean="0"/>
              <a:t>Surface dose measurements require high spatial resolution</a:t>
            </a:r>
          </a:p>
          <a:p>
            <a:pPr lvl="1"/>
            <a:r>
              <a:rPr lang="en-US" dirty="0" smtClean="0"/>
              <a:t>films, extrapolation chamber</a:t>
            </a:r>
          </a:p>
          <a:p>
            <a:r>
              <a:rPr lang="en-US" sz="2200" dirty="0" smtClean="0"/>
              <a:t>Differences occur at very shallow depth</a:t>
            </a:r>
          </a:p>
          <a:p>
            <a:r>
              <a:rPr lang="en-US" sz="2200" dirty="0" smtClean="0"/>
              <a:t>Dose prediction at shallow depth </a:t>
            </a:r>
            <a:br>
              <a:rPr lang="en-US" sz="2200" dirty="0" smtClean="0"/>
            </a:br>
            <a:r>
              <a:rPr lang="en-US" sz="2200" dirty="0" smtClean="0"/>
              <a:t>by TPS is (mostly) weakness</a:t>
            </a:r>
          </a:p>
        </p:txBody>
      </p:sp>
      <p:sp>
        <p:nvSpPr>
          <p:cNvPr id="11" name="Rechteck 10"/>
          <p:cNvSpPr/>
          <p:nvPr/>
        </p:nvSpPr>
        <p:spPr>
          <a:xfrm>
            <a:off x="6018800" y="6112337"/>
            <a:ext cx="2546274" cy="290913"/>
          </a:xfrm>
          <a:prstGeom prst="rect">
            <a:avLst/>
          </a:prstGeom>
        </p:spPr>
        <p:txBody>
          <a:bodyPr wrap="none">
            <a:spAutoFit/>
          </a:bodyPr>
          <a:lstStyle/>
          <a:p>
            <a:pPr>
              <a:lnSpc>
                <a:spcPct val="114000"/>
              </a:lnSpc>
              <a:spcBef>
                <a:spcPts val="400"/>
              </a:spcBef>
              <a:defRPr/>
            </a:pPr>
            <a:r>
              <a:rPr lang="de-AT" i="1" dirty="0">
                <a:solidFill>
                  <a:srgbClr val="0C529D"/>
                </a:solidFill>
                <a:latin typeface="+mn-lt"/>
              </a:rPr>
              <a:t>De </a:t>
            </a:r>
            <a:r>
              <a:rPr lang="de-AT" i="1" dirty="0" err="1">
                <a:solidFill>
                  <a:srgbClr val="0C529D"/>
                </a:solidFill>
                <a:latin typeface="+mn-lt"/>
              </a:rPr>
              <a:t>Puysseleyr</a:t>
            </a:r>
            <a:r>
              <a:rPr lang="en-GB" i="1" dirty="0">
                <a:solidFill>
                  <a:srgbClr val="0C529D"/>
                </a:solidFill>
                <a:latin typeface="+mn-lt"/>
              </a:rPr>
              <a:t>, Lechner (unpublished</a:t>
            </a:r>
            <a:r>
              <a:rPr lang="en-GB" i="1" dirty="0" smtClean="0">
                <a:solidFill>
                  <a:srgbClr val="0C529D"/>
                </a:solidFill>
                <a:latin typeface="+mn-lt"/>
              </a:rPr>
              <a:t>)</a:t>
            </a:r>
            <a:endParaRPr lang="en-GB" i="1" dirty="0">
              <a:solidFill>
                <a:srgbClr val="0C529D"/>
              </a:solidFill>
              <a:latin typeface="+mn-lt"/>
            </a:endParaRPr>
          </a:p>
        </p:txBody>
      </p:sp>
    </p:spTree>
    <p:extLst>
      <p:ext uri="{BB962C8B-B14F-4D97-AF65-F5344CB8AC3E}">
        <p14:creationId xmlns:p14="http://schemas.microsoft.com/office/powerpoint/2010/main" val="66409517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liennummernplatzhalter 3"/>
          <p:cNvSpPr>
            <a:spLocks noGrp="1"/>
          </p:cNvSpPr>
          <p:nvPr>
            <p:ph type="sldNum" sz="quarter" idx="10"/>
          </p:nvPr>
        </p:nvSpPr>
        <p:spPr/>
        <p:txBody>
          <a:bodyPr/>
          <a:lstStyle/>
          <a:p>
            <a:pPr>
              <a:defRPr/>
            </a:pPr>
            <a:fld id="{F64387A3-CF9E-446A-BC13-595730AFEF45}" type="slidenum">
              <a:rPr lang="de-AT"/>
              <a:pPr>
                <a:defRPr/>
              </a:pPr>
              <a:t>64</a:t>
            </a:fld>
            <a:endParaRPr lang="de-AT"/>
          </a:p>
        </p:txBody>
      </p:sp>
      <p:sp>
        <p:nvSpPr>
          <p:cNvPr id="34818" name="Rectangle 2"/>
          <p:cNvSpPr>
            <a:spLocks noGrp="1" noChangeArrowheads="1"/>
          </p:cNvSpPr>
          <p:nvPr>
            <p:ph type="title"/>
          </p:nvPr>
        </p:nvSpPr>
        <p:spPr/>
        <p:txBody>
          <a:bodyPr/>
          <a:lstStyle/>
          <a:p>
            <a:r>
              <a:rPr lang="en-US" dirty="0" smtClean="0"/>
              <a:t>Radiation Protection aspects – inside bunker</a:t>
            </a:r>
          </a:p>
        </p:txBody>
      </p:sp>
      <p:sp>
        <p:nvSpPr>
          <p:cNvPr id="34819" name="Rectangle 9"/>
          <p:cNvSpPr>
            <a:spLocks noGrp="1" noChangeArrowheads="1"/>
          </p:cNvSpPr>
          <p:nvPr>
            <p:ph idx="1"/>
          </p:nvPr>
        </p:nvSpPr>
        <p:spPr>
          <a:xfrm>
            <a:off x="203200" y="1182688"/>
            <a:ext cx="8716963" cy="4748212"/>
          </a:xfrm>
        </p:spPr>
        <p:txBody>
          <a:bodyPr/>
          <a:lstStyle/>
          <a:p>
            <a:r>
              <a:rPr lang="en-US" smtClean="0">
                <a:solidFill>
                  <a:srgbClr val="0C529D"/>
                </a:solidFill>
              </a:rPr>
              <a:t>Treatment head leakage radiation</a:t>
            </a:r>
          </a:p>
        </p:txBody>
      </p:sp>
      <p:pic>
        <p:nvPicPr>
          <p:cNvPr id="34820" name="Picture 11"/>
          <p:cNvPicPr>
            <a:picLocks noChangeAspect="1" noChangeArrowheads="1"/>
          </p:cNvPicPr>
          <p:nvPr/>
        </p:nvPicPr>
        <p:blipFill>
          <a:blip r:embed="rId2" cstate="print"/>
          <a:srcRect r="41415" b="51486"/>
          <a:stretch>
            <a:fillRect/>
          </a:stretch>
        </p:blipFill>
        <p:spPr bwMode="auto">
          <a:xfrm>
            <a:off x="347663" y="1946275"/>
            <a:ext cx="2551112" cy="2513013"/>
          </a:xfrm>
          <a:prstGeom prst="rect">
            <a:avLst/>
          </a:prstGeom>
          <a:noFill/>
          <a:ln w="9525">
            <a:noFill/>
            <a:miter lim="800000"/>
            <a:headEnd/>
            <a:tailEnd/>
          </a:ln>
        </p:spPr>
      </p:pic>
      <p:pic>
        <p:nvPicPr>
          <p:cNvPr id="34821" name="Picture 10"/>
          <p:cNvPicPr>
            <a:picLocks noChangeAspect="1" noChangeArrowheads="1"/>
          </p:cNvPicPr>
          <p:nvPr/>
        </p:nvPicPr>
        <p:blipFill>
          <a:blip r:embed="rId2" cstate="print"/>
          <a:srcRect t="57861"/>
          <a:stretch>
            <a:fillRect/>
          </a:stretch>
        </p:blipFill>
        <p:spPr bwMode="auto">
          <a:xfrm>
            <a:off x="2693988" y="3171825"/>
            <a:ext cx="6354762" cy="3186113"/>
          </a:xfrm>
          <a:prstGeom prst="rect">
            <a:avLst/>
          </a:prstGeom>
          <a:noFill/>
          <a:ln w="9525">
            <a:noFill/>
            <a:miter lim="800000"/>
            <a:headEnd/>
            <a:tailEnd/>
          </a:ln>
        </p:spPr>
      </p:pic>
      <p:pic>
        <p:nvPicPr>
          <p:cNvPr id="34822" name="Picture 12"/>
          <p:cNvPicPr>
            <a:picLocks noChangeAspect="1" noChangeArrowheads="1"/>
          </p:cNvPicPr>
          <p:nvPr/>
        </p:nvPicPr>
        <p:blipFill>
          <a:blip r:embed="rId2" cstate="print"/>
          <a:srcRect t="48544" b="42169"/>
          <a:stretch>
            <a:fillRect/>
          </a:stretch>
        </p:blipFill>
        <p:spPr bwMode="auto">
          <a:xfrm>
            <a:off x="2578100" y="1855788"/>
            <a:ext cx="4354513" cy="481012"/>
          </a:xfrm>
          <a:prstGeom prst="rect">
            <a:avLst/>
          </a:prstGeom>
          <a:noFill/>
          <a:ln w="9525">
            <a:noFill/>
            <a:miter lim="800000"/>
            <a:headEnd/>
            <a:tailEnd/>
          </a:ln>
        </p:spPr>
      </p:pic>
      <p:sp>
        <p:nvSpPr>
          <p:cNvPr id="34823" name="Rectangle 13"/>
          <p:cNvSpPr>
            <a:spLocks noChangeArrowheads="1"/>
          </p:cNvSpPr>
          <p:nvPr/>
        </p:nvSpPr>
        <p:spPr bwMode="auto">
          <a:xfrm>
            <a:off x="282575" y="5495925"/>
            <a:ext cx="2409825" cy="793750"/>
          </a:xfrm>
          <a:prstGeom prst="rect">
            <a:avLst/>
          </a:prstGeom>
          <a:noFill/>
          <a:ln w="9525">
            <a:noFill/>
            <a:miter lim="800000"/>
            <a:headEnd/>
            <a:tailEnd/>
          </a:ln>
        </p:spPr>
        <p:txBody>
          <a:bodyPr/>
          <a:lstStyle/>
          <a:p>
            <a:pPr marL="342900" indent="-342900">
              <a:spcBef>
                <a:spcPct val="25000"/>
              </a:spcBef>
              <a:spcAft>
                <a:spcPct val="25000"/>
              </a:spcAft>
              <a:buClr>
                <a:srgbClr val="0000CC"/>
              </a:buClr>
              <a:buSzPct val="80000"/>
              <a:buFont typeface="Monotype Sorts"/>
              <a:buNone/>
            </a:pPr>
            <a:r>
              <a:rPr lang="en-GB" i="1">
                <a:solidFill>
                  <a:srgbClr val="0C529D"/>
                </a:solidFill>
                <a:latin typeface="Calibri" pitchFamily="34" charset="0"/>
              </a:rPr>
              <a:t>Cashmore PMB 53 (2008)</a:t>
            </a:r>
          </a:p>
          <a:p>
            <a:pPr marL="342900" indent="-342900">
              <a:spcBef>
                <a:spcPct val="25000"/>
              </a:spcBef>
              <a:spcAft>
                <a:spcPct val="25000"/>
              </a:spcAft>
              <a:buClr>
                <a:srgbClr val="0000CC"/>
              </a:buClr>
              <a:buSzPct val="80000"/>
              <a:buFont typeface="Monotype Sorts"/>
              <a:buNone/>
            </a:pPr>
            <a:r>
              <a:rPr lang="en-GB" i="1">
                <a:solidFill>
                  <a:srgbClr val="0C529D"/>
                </a:solidFill>
                <a:latin typeface="Calibri" pitchFamily="34" charset="0"/>
              </a:rPr>
              <a:t>Kragl ZMP 21 (2011)</a:t>
            </a:r>
          </a:p>
        </p:txBody>
      </p:sp>
      <p:sp>
        <p:nvSpPr>
          <p:cNvPr id="34824" name="Oval 12"/>
          <p:cNvSpPr>
            <a:spLocks noChangeArrowheads="1"/>
          </p:cNvSpPr>
          <p:nvPr/>
        </p:nvSpPr>
        <p:spPr bwMode="auto">
          <a:xfrm>
            <a:off x="5500688" y="5849938"/>
            <a:ext cx="871537" cy="593725"/>
          </a:xfrm>
          <a:prstGeom prst="ellipse">
            <a:avLst/>
          </a:prstGeom>
          <a:noFill/>
          <a:ln w="38100">
            <a:solidFill>
              <a:srgbClr val="C00000"/>
            </a:solidFill>
            <a:prstDash val="sysDot"/>
            <a:round/>
            <a:headEnd/>
            <a:tailEnd/>
          </a:ln>
        </p:spPr>
        <p:txBody>
          <a:bodyPr wrap="none" anchor="ctr"/>
          <a:lstStyle/>
          <a:p>
            <a:endParaRPr lang="de-DE">
              <a:solidFill>
                <a:srgbClr val="0C529D"/>
              </a:solidFill>
            </a:endParaRPr>
          </a:p>
        </p:txBody>
      </p:sp>
    </p:spTree>
    <p:extLst>
      <p:ext uri="{BB962C8B-B14F-4D97-AF65-F5344CB8AC3E}">
        <p14:creationId xmlns:p14="http://schemas.microsoft.com/office/powerpoint/2010/main" val="892072226"/>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3"/>
          <p:cNvSpPr>
            <a:spLocks noGrp="1"/>
          </p:cNvSpPr>
          <p:nvPr>
            <p:ph type="sldNum" sz="quarter" idx="10"/>
          </p:nvPr>
        </p:nvSpPr>
        <p:spPr/>
        <p:txBody>
          <a:bodyPr/>
          <a:lstStyle/>
          <a:p>
            <a:pPr>
              <a:defRPr/>
            </a:pPr>
            <a:fld id="{9BB69D05-A57D-4115-93A0-7F21124453F0}" type="slidenum">
              <a:rPr lang="de-AT"/>
              <a:pPr>
                <a:defRPr/>
              </a:pPr>
              <a:t>65</a:t>
            </a:fld>
            <a:endParaRPr lang="de-AT"/>
          </a:p>
        </p:txBody>
      </p:sp>
      <p:pic>
        <p:nvPicPr>
          <p:cNvPr id="80898" name="Picture 8" descr="Zusammenfassung (englisch)_Jank"/>
          <p:cNvPicPr>
            <a:picLocks noChangeAspect="1" noChangeArrowheads="1"/>
          </p:cNvPicPr>
          <p:nvPr/>
        </p:nvPicPr>
        <p:blipFill>
          <a:blip r:embed="rId3" cstate="print"/>
          <a:srcRect/>
          <a:stretch>
            <a:fillRect/>
          </a:stretch>
        </p:blipFill>
        <p:spPr bwMode="auto">
          <a:xfrm>
            <a:off x="323850" y="1490663"/>
            <a:ext cx="4743450" cy="4214812"/>
          </a:xfrm>
          <a:prstGeom prst="rect">
            <a:avLst/>
          </a:prstGeom>
          <a:noFill/>
          <a:ln w="9525">
            <a:noFill/>
            <a:miter lim="800000"/>
            <a:headEnd/>
            <a:tailEnd/>
          </a:ln>
        </p:spPr>
      </p:pic>
      <p:sp>
        <p:nvSpPr>
          <p:cNvPr id="80899" name="Rectangle 2"/>
          <p:cNvSpPr>
            <a:spLocks noGrp="1" noChangeArrowheads="1"/>
          </p:cNvSpPr>
          <p:nvPr>
            <p:ph type="title" idx="4294967295"/>
          </p:nvPr>
        </p:nvSpPr>
        <p:spPr/>
        <p:txBody>
          <a:bodyPr/>
          <a:lstStyle/>
          <a:p>
            <a:pPr eaLnBrk="1" hangingPunct="1"/>
            <a:r>
              <a:rPr lang="en-GB" sz="3000" smtClean="0"/>
              <a:t>Room shielding - % reductions (for MUW facility)</a:t>
            </a:r>
          </a:p>
        </p:txBody>
      </p:sp>
      <p:sp>
        <p:nvSpPr>
          <p:cNvPr id="80900" name="Rectangle 3"/>
          <p:cNvSpPr>
            <a:spLocks noGrp="1" noChangeArrowheads="1"/>
          </p:cNvSpPr>
          <p:nvPr>
            <p:ph type="body" idx="4294967295"/>
          </p:nvPr>
        </p:nvSpPr>
        <p:spPr>
          <a:xfrm>
            <a:off x="5080000" y="1228725"/>
            <a:ext cx="3892550" cy="5175250"/>
          </a:xfrm>
        </p:spPr>
        <p:txBody>
          <a:bodyPr/>
          <a:lstStyle/>
          <a:p>
            <a:pPr>
              <a:lnSpc>
                <a:spcPct val="90000"/>
              </a:lnSpc>
            </a:pPr>
            <a:r>
              <a:rPr lang="en-US" sz="2000" b="1" dirty="0" smtClean="0"/>
              <a:t>ÖNORM S 5216</a:t>
            </a:r>
            <a:r>
              <a:rPr lang="en-US" sz="2000" dirty="0" smtClean="0"/>
              <a:t> </a:t>
            </a:r>
            <a:r>
              <a:rPr lang="en-US" sz="1800" dirty="0" smtClean="0"/>
              <a:t>„</a:t>
            </a:r>
            <a:r>
              <a:rPr lang="en-US" sz="1800" dirty="0" err="1" smtClean="0"/>
              <a:t>Medizinische</a:t>
            </a:r>
            <a:r>
              <a:rPr lang="en-US" sz="1800" dirty="0" smtClean="0"/>
              <a:t> </a:t>
            </a:r>
            <a:r>
              <a:rPr lang="en-US" sz="1800" dirty="0" err="1" smtClean="0"/>
              <a:t>Elektronen</a:t>
            </a:r>
            <a:r>
              <a:rPr lang="en-US" sz="1800" dirty="0" smtClean="0"/>
              <a:t>-</a:t>
            </a:r>
            <a:r>
              <a:rPr lang="en-US" sz="1800" dirty="0" err="1" smtClean="0"/>
              <a:t>beschleuniger</a:t>
            </a:r>
            <a:r>
              <a:rPr lang="en-US" sz="1800" dirty="0" smtClean="0"/>
              <a:t>-Anlagen - </a:t>
            </a:r>
            <a:r>
              <a:rPr lang="en-US" sz="1800" dirty="0" err="1" smtClean="0"/>
              <a:t>Strahlenschutzregeln</a:t>
            </a:r>
            <a:r>
              <a:rPr lang="en-US" sz="1800" dirty="0" smtClean="0"/>
              <a:t> </a:t>
            </a:r>
            <a:r>
              <a:rPr lang="en-US" sz="1800" dirty="0" err="1" smtClean="0"/>
              <a:t>für</a:t>
            </a:r>
            <a:r>
              <a:rPr lang="en-US" sz="1800" dirty="0" smtClean="0"/>
              <a:t> die </a:t>
            </a:r>
            <a:r>
              <a:rPr lang="en-US" sz="1800" dirty="0" err="1" smtClean="0"/>
              <a:t>Errichtung</a:t>
            </a:r>
            <a:r>
              <a:rPr lang="en-US" sz="1800" dirty="0" smtClean="0"/>
              <a:t>“</a:t>
            </a:r>
          </a:p>
          <a:p>
            <a:pPr>
              <a:lnSpc>
                <a:spcPct val="90000"/>
              </a:lnSpc>
            </a:pPr>
            <a:endParaRPr lang="en-US" sz="1800" dirty="0" smtClean="0"/>
          </a:p>
          <a:p>
            <a:pPr>
              <a:lnSpc>
                <a:spcPct val="90000"/>
              </a:lnSpc>
            </a:pPr>
            <a:r>
              <a:rPr lang="en-US" sz="2000" b="1" dirty="0" smtClean="0"/>
              <a:t>NCRP Report No. 151</a:t>
            </a:r>
            <a:r>
              <a:rPr lang="en-US" sz="2000" dirty="0" smtClean="0"/>
              <a:t> </a:t>
            </a:r>
            <a:r>
              <a:rPr lang="en-US" sz="1800" dirty="0" smtClean="0"/>
              <a:t>„Structural Shielding Design and Evaluation for Megavoltage X- and Gamma-Ray Radiotherapy Facilities“</a:t>
            </a:r>
          </a:p>
          <a:p>
            <a:pPr>
              <a:lnSpc>
                <a:spcPct val="110000"/>
              </a:lnSpc>
            </a:pPr>
            <a:endParaRPr lang="de-DE" sz="1800" b="1" dirty="0" smtClean="0">
              <a:solidFill>
                <a:srgbClr val="C00000"/>
              </a:solidFill>
            </a:endParaRPr>
          </a:p>
          <a:p>
            <a:pPr>
              <a:lnSpc>
                <a:spcPct val="110000"/>
              </a:lnSpc>
            </a:pPr>
            <a:r>
              <a:rPr lang="en-US" sz="1800" b="1" dirty="0" smtClean="0">
                <a:solidFill>
                  <a:srgbClr val="C00000"/>
                </a:solidFill>
              </a:rPr>
              <a:t>Nominal Energies </a:t>
            </a:r>
          </a:p>
          <a:p>
            <a:pPr lvl="1">
              <a:lnSpc>
                <a:spcPct val="110000"/>
              </a:lnSpc>
            </a:pPr>
            <a:r>
              <a:rPr lang="en-US" sz="1800" b="1" dirty="0" smtClean="0">
                <a:solidFill>
                  <a:srgbClr val="C00000"/>
                </a:solidFill>
              </a:rPr>
              <a:t>6.2 </a:t>
            </a:r>
            <a:r>
              <a:rPr lang="en-US" sz="1800" b="1" dirty="0" smtClean="0">
                <a:solidFill>
                  <a:srgbClr val="C00000"/>
                </a:solidFill>
                <a:sym typeface="Wingdings" pitchFamily="2" charset="2"/>
              </a:rPr>
              <a:t> 5</a:t>
            </a:r>
            <a:r>
              <a:rPr lang="en-US" sz="1800" b="1" dirty="0" smtClean="0">
                <a:solidFill>
                  <a:srgbClr val="C00000"/>
                </a:solidFill>
              </a:rPr>
              <a:t>.6 MV </a:t>
            </a:r>
          </a:p>
          <a:p>
            <a:pPr lvl="1">
              <a:lnSpc>
                <a:spcPct val="110000"/>
              </a:lnSpc>
            </a:pPr>
            <a:r>
              <a:rPr lang="en-US" sz="1800" b="1" dirty="0" smtClean="0">
                <a:solidFill>
                  <a:srgbClr val="C00000"/>
                </a:solidFill>
              </a:rPr>
              <a:t>10.5  </a:t>
            </a:r>
            <a:r>
              <a:rPr lang="en-US" sz="1800" b="1" dirty="0" smtClean="0">
                <a:solidFill>
                  <a:srgbClr val="C00000"/>
                </a:solidFill>
                <a:sym typeface="Wingdings" pitchFamily="2" charset="2"/>
              </a:rPr>
              <a:t> 8.5 MV</a:t>
            </a:r>
          </a:p>
          <a:p>
            <a:pPr>
              <a:lnSpc>
                <a:spcPct val="110000"/>
              </a:lnSpc>
            </a:pPr>
            <a:r>
              <a:rPr lang="en-US" sz="1800" b="1" dirty="0" smtClean="0">
                <a:solidFill>
                  <a:srgbClr val="C00000"/>
                </a:solidFill>
                <a:sym typeface="Wingdings" pitchFamily="2" charset="2"/>
              </a:rPr>
              <a:t>Leakage reduction:</a:t>
            </a:r>
          </a:p>
          <a:p>
            <a:pPr lvl="1">
              <a:lnSpc>
                <a:spcPct val="110000"/>
              </a:lnSpc>
            </a:pPr>
            <a:r>
              <a:rPr lang="de-DE" sz="1800" b="1" dirty="0" smtClean="0">
                <a:solidFill>
                  <a:srgbClr val="C00000"/>
                </a:solidFill>
                <a:sym typeface="Wingdings" pitchFamily="2" charset="2"/>
              </a:rPr>
              <a:t>– 52 % @ 6MV  </a:t>
            </a:r>
          </a:p>
          <a:p>
            <a:pPr lvl="1">
              <a:lnSpc>
                <a:spcPct val="110000"/>
              </a:lnSpc>
            </a:pPr>
            <a:r>
              <a:rPr lang="de-DE" sz="1800" b="1" dirty="0" smtClean="0">
                <a:solidFill>
                  <a:srgbClr val="C00000"/>
                </a:solidFill>
                <a:sym typeface="Wingdings" pitchFamily="2" charset="2"/>
              </a:rPr>
              <a:t>– 65 % @ 10 MV</a:t>
            </a:r>
            <a:endParaRPr lang="de-AT" sz="1800" dirty="0" smtClean="0"/>
          </a:p>
        </p:txBody>
      </p:sp>
      <p:sp>
        <p:nvSpPr>
          <p:cNvPr id="80901" name="Rectangle 17"/>
          <p:cNvSpPr>
            <a:spLocks noChangeArrowheads="1"/>
          </p:cNvSpPr>
          <p:nvPr/>
        </p:nvSpPr>
        <p:spPr bwMode="auto">
          <a:xfrm>
            <a:off x="4173538" y="2973388"/>
            <a:ext cx="523875" cy="219075"/>
          </a:xfrm>
          <a:prstGeom prst="rect">
            <a:avLst/>
          </a:prstGeom>
          <a:solidFill>
            <a:srgbClr val="FFCC00">
              <a:alpha val="39999"/>
            </a:srgbClr>
          </a:solidFill>
          <a:ln w="9525">
            <a:solidFill>
              <a:schemeClr val="tx1"/>
            </a:solidFill>
            <a:miter lim="800000"/>
            <a:headEnd/>
            <a:tailEnd/>
          </a:ln>
        </p:spPr>
        <p:txBody>
          <a:bodyPr wrap="none" anchor="ctr"/>
          <a:lstStyle/>
          <a:p>
            <a:endParaRPr lang="de-DE"/>
          </a:p>
        </p:txBody>
      </p:sp>
      <p:sp>
        <p:nvSpPr>
          <p:cNvPr id="80902" name="Rectangle 17"/>
          <p:cNvSpPr>
            <a:spLocks noChangeArrowheads="1"/>
          </p:cNvSpPr>
          <p:nvPr/>
        </p:nvSpPr>
        <p:spPr bwMode="auto">
          <a:xfrm>
            <a:off x="4171950" y="2598738"/>
            <a:ext cx="523875" cy="219075"/>
          </a:xfrm>
          <a:prstGeom prst="rect">
            <a:avLst/>
          </a:prstGeom>
          <a:solidFill>
            <a:srgbClr val="FFCC00">
              <a:alpha val="39999"/>
            </a:srgbClr>
          </a:solidFill>
          <a:ln w="9525">
            <a:solidFill>
              <a:schemeClr val="tx1"/>
            </a:solidFill>
            <a:miter lim="800000"/>
            <a:headEnd/>
            <a:tailEnd/>
          </a:ln>
        </p:spPr>
        <p:txBody>
          <a:bodyPr wrap="none" anchor="ctr"/>
          <a:lstStyle/>
          <a:p>
            <a:endParaRPr lang="de-DE"/>
          </a:p>
        </p:txBody>
      </p:sp>
      <p:sp>
        <p:nvSpPr>
          <p:cNvPr id="8" name="Rechteck 7"/>
          <p:cNvSpPr/>
          <p:nvPr/>
        </p:nvSpPr>
        <p:spPr>
          <a:xfrm>
            <a:off x="323849" y="6012440"/>
            <a:ext cx="1733873" cy="276999"/>
          </a:xfrm>
          <a:prstGeom prst="rect">
            <a:avLst/>
          </a:prstGeom>
        </p:spPr>
        <p:txBody>
          <a:bodyPr wrap="none">
            <a:spAutoFit/>
          </a:bodyPr>
          <a:lstStyle/>
          <a:p>
            <a:pPr>
              <a:spcBef>
                <a:spcPct val="50000"/>
              </a:spcBef>
              <a:defRPr/>
            </a:pPr>
            <a:r>
              <a:rPr lang="de-AT" i="1" dirty="0" smtClean="0">
                <a:solidFill>
                  <a:srgbClr val="0C529D"/>
                </a:solidFill>
              </a:rPr>
              <a:t>Jank et al ZMP (2013)</a:t>
            </a:r>
            <a:endParaRPr lang="de-AT" i="1" dirty="0">
              <a:solidFill>
                <a:srgbClr val="0C529D"/>
              </a:solidFill>
            </a:endParaRPr>
          </a:p>
        </p:txBody>
      </p:sp>
    </p:spTree>
    <p:extLst>
      <p:ext uri="{BB962C8B-B14F-4D97-AF65-F5344CB8AC3E}">
        <p14:creationId xmlns:p14="http://schemas.microsoft.com/office/powerpoint/2010/main" val="103076062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 descr="F:\Georgteaching\Australia 2013\Fogliata.png"/>
          <p:cNvPicPr>
            <a:picLocks noChangeAspect="1" noChangeArrowheads="1"/>
          </p:cNvPicPr>
          <p:nvPr/>
        </p:nvPicPr>
        <p:blipFill>
          <a:blip r:embed="rId3"/>
          <a:srcRect r="50177" b="5711"/>
          <a:stretch>
            <a:fillRect/>
          </a:stretch>
        </p:blipFill>
        <p:spPr bwMode="auto">
          <a:xfrm>
            <a:off x="5138057" y="1728569"/>
            <a:ext cx="3365863" cy="4303698"/>
          </a:xfrm>
          <a:prstGeom prst="rect">
            <a:avLst/>
          </a:prstGeom>
          <a:noFill/>
        </p:spPr>
      </p:pic>
      <p:sp>
        <p:nvSpPr>
          <p:cNvPr id="25601" name="Rectangle 2"/>
          <p:cNvSpPr>
            <a:spLocks noGrp="1" noChangeArrowheads="1"/>
          </p:cNvSpPr>
          <p:nvPr>
            <p:ph type="title" idx="4294967295"/>
          </p:nvPr>
        </p:nvSpPr>
        <p:spPr/>
        <p:txBody>
          <a:bodyPr/>
          <a:lstStyle/>
          <a:p>
            <a:r>
              <a:rPr lang="en-GB" dirty="0" smtClean="0"/>
              <a:t>Penumbra definition and comparison</a:t>
            </a:r>
          </a:p>
        </p:txBody>
      </p:sp>
      <p:sp>
        <p:nvSpPr>
          <p:cNvPr id="25606" name="Rectangle 11"/>
          <p:cNvSpPr>
            <a:spLocks noGrp="1" noChangeArrowheads="1"/>
          </p:cNvSpPr>
          <p:nvPr>
            <p:ph type="body" sz="half" idx="4294967295"/>
          </p:nvPr>
        </p:nvSpPr>
        <p:spPr>
          <a:xfrm>
            <a:off x="451168" y="1090930"/>
            <a:ext cx="3671887" cy="1793875"/>
          </a:xfrm>
        </p:spPr>
        <p:txBody>
          <a:bodyPr/>
          <a:lstStyle/>
          <a:p>
            <a:r>
              <a:rPr lang="en-GB" sz="2000" dirty="0" smtClean="0"/>
              <a:t>Renormalization of profiles to inflection points</a:t>
            </a:r>
          </a:p>
        </p:txBody>
      </p:sp>
      <p:pic>
        <p:nvPicPr>
          <p:cNvPr id="25611" name="Picture 11" descr="profile-normalisation"/>
          <p:cNvPicPr>
            <a:picLocks noChangeAspect="1" noChangeArrowheads="1"/>
          </p:cNvPicPr>
          <p:nvPr/>
        </p:nvPicPr>
        <p:blipFill>
          <a:blip r:embed="rId4" cstate="print"/>
          <a:srcRect/>
          <a:stretch>
            <a:fillRect/>
          </a:stretch>
        </p:blipFill>
        <p:spPr bwMode="auto">
          <a:xfrm>
            <a:off x="504825" y="1965683"/>
            <a:ext cx="3540743" cy="4131310"/>
          </a:xfrm>
          <a:prstGeom prst="rect">
            <a:avLst/>
          </a:prstGeom>
          <a:noFill/>
        </p:spPr>
      </p:pic>
      <p:sp>
        <p:nvSpPr>
          <p:cNvPr id="4" name="Foliennummernplatzhalter 3"/>
          <p:cNvSpPr txBox="1">
            <a:spLocks noGrp="1"/>
          </p:cNvSpPr>
          <p:nvPr/>
        </p:nvSpPr>
        <p:spPr>
          <a:xfrm>
            <a:off x="8501063" y="6500813"/>
            <a:ext cx="561975" cy="357187"/>
          </a:xfrm>
          <a:prstGeom prst="rect">
            <a:avLst/>
          </a:prstGeom>
          <a:noFill/>
        </p:spPr>
        <p:txBody>
          <a:bodyPr anchor="ctr"/>
          <a:lstStyle/>
          <a:p>
            <a:pPr algn="r">
              <a:defRPr/>
            </a:pPr>
            <a:fld id="{C8524194-BDA7-4E1C-BD66-A11279667067}" type="slidenum">
              <a:rPr lang="de-DE">
                <a:solidFill>
                  <a:schemeClr val="tx1">
                    <a:tint val="75000"/>
                  </a:schemeClr>
                </a:solidFill>
                <a:latin typeface="+mj-lt"/>
              </a:rPr>
              <a:pPr algn="r">
                <a:defRPr/>
              </a:pPr>
              <a:t>66</a:t>
            </a:fld>
            <a:endParaRPr lang="de-DE" dirty="0">
              <a:solidFill>
                <a:schemeClr val="tx1">
                  <a:tint val="75000"/>
                </a:schemeClr>
              </a:solidFill>
              <a:latin typeface="+mj-lt"/>
            </a:endParaRPr>
          </a:p>
        </p:txBody>
      </p:sp>
      <p:sp>
        <p:nvSpPr>
          <p:cNvPr id="9" name="Rechteck 8"/>
          <p:cNvSpPr/>
          <p:nvPr/>
        </p:nvSpPr>
        <p:spPr>
          <a:xfrm>
            <a:off x="2716058" y="5659660"/>
            <a:ext cx="2201949" cy="323935"/>
          </a:xfrm>
          <a:prstGeom prst="rect">
            <a:avLst/>
          </a:prstGeom>
        </p:spPr>
        <p:txBody>
          <a:bodyPr wrap="none">
            <a:spAutoFit/>
          </a:bodyPr>
          <a:lstStyle/>
          <a:p>
            <a:pPr>
              <a:lnSpc>
                <a:spcPct val="114000"/>
              </a:lnSpc>
              <a:spcBef>
                <a:spcPts val="400"/>
              </a:spcBef>
              <a:defRPr/>
            </a:pPr>
            <a:r>
              <a:rPr lang="en-GB" sz="1400" i="1" dirty="0" err="1" smtClean="0">
                <a:solidFill>
                  <a:srgbClr val="0C529D"/>
                </a:solidFill>
                <a:latin typeface="+mn-lt"/>
              </a:rPr>
              <a:t>Pönisch</a:t>
            </a:r>
            <a:r>
              <a:rPr lang="en-GB" sz="1400" i="1" dirty="0" smtClean="0">
                <a:solidFill>
                  <a:srgbClr val="0C529D"/>
                </a:solidFill>
                <a:latin typeface="+mn-lt"/>
              </a:rPr>
              <a:t> </a:t>
            </a:r>
            <a:r>
              <a:rPr lang="en-GB" sz="1400" i="1" dirty="0">
                <a:solidFill>
                  <a:srgbClr val="0C529D"/>
                </a:solidFill>
                <a:latin typeface="+mn-lt"/>
              </a:rPr>
              <a:t>et al. </a:t>
            </a:r>
            <a:r>
              <a:rPr lang="en-GB" sz="1400" i="1" dirty="0" smtClean="0">
                <a:solidFill>
                  <a:srgbClr val="0C529D"/>
                </a:solidFill>
                <a:latin typeface="+mn-lt"/>
              </a:rPr>
              <a:t>MP 33 </a:t>
            </a:r>
            <a:r>
              <a:rPr lang="en-GB" sz="1400" i="1" dirty="0">
                <a:solidFill>
                  <a:srgbClr val="0C529D"/>
                </a:solidFill>
                <a:latin typeface="+mn-lt"/>
              </a:rPr>
              <a:t>(</a:t>
            </a:r>
            <a:r>
              <a:rPr lang="en-GB" sz="1400" i="1" dirty="0" smtClean="0">
                <a:solidFill>
                  <a:srgbClr val="0C529D"/>
                </a:solidFill>
                <a:latin typeface="+mn-lt"/>
              </a:rPr>
              <a:t>2006)</a:t>
            </a:r>
            <a:endParaRPr lang="en-GB" sz="1400" i="1" dirty="0">
              <a:solidFill>
                <a:srgbClr val="0C529D"/>
              </a:solidFill>
              <a:latin typeface="+mn-lt"/>
            </a:endParaRPr>
          </a:p>
        </p:txBody>
      </p:sp>
      <p:pic>
        <p:nvPicPr>
          <p:cNvPr id="25607" name="Picture 12"/>
          <p:cNvPicPr>
            <a:picLocks noChangeAspect="1" noChangeArrowheads="1"/>
          </p:cNvPicPr>
          <p:nvPr/>
        </p:nvPicPr>
        <p:blipFill>
          <a:blip r:embed="rId5" cstate="print">
            <a:lum contrast="6000"/>
          </a:blip>
          <a:srcRect l="7388" t="4420" r="-10555" b="-4420"/>
          <a:stretch>
            <a:fillRect/>
          </a:stretch>
        </p:blipFill>
        <p:spPr bwMode="auto">
          <a:xfrm>
            <a:off x="2776654" y="1591387"/>
            <a:ext cx="1484211" cy="671320"/>
          </a:xfrm>
          <a:prstGeom prst="rect">
            <a:avLst/>
          </a:prstGeom>
          <a:noFill/>
          <a:ln w="19050">
            <a:solidFill>
              <a:srgbClr val="0080AA"/>
            </a:solidFill>
            <a:miter lim="800000"/>
            <a:headEnd/>
            <a:tailEnd/>
          </a:ln>
        </p:spPr>
      </p:pic>
      <p:sp>
        <p:nvSpPr>
          <p:cNvPr id="11" name="Rectangle 11"/>
          <p:cNvSpPr txBox="1">
            <a:spLocks noChangeArrowheads="1"/>
          </p:cNvSpPr>
          <p:nvPr/>
        </p:nvSpPr>
        <p:spPr bwMode="auto">
          <a:xfrm>
            <a:off x="5013008" y="1101090"/>
            <a:ext cx="3948112" cy="17938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30000"/>
              </a:lnSpc>
              <a:spcBef>
                <a:spcPct val="20000"/>
              </a:spcBef>
              <a:spcAft>
                <a:spcPct val="0"/>
              </a:spcAft>
              <a:buClr>
                <a:srgbClr val="0C529D"/>
              </a:buClr>
              <a:buSzPct val="110000"/>
              <a:buFontTx/>
              <a:buChar char="•"/>
              <a:tabLst/>
              <a:defRPr/>
            </a:pPr>
            <a:r>
              <a:rPr kumimoji="0" lang="en-GB" sz="2000" b="0" i="0" u="none" strike="noStrike" kern="0" cap="none" spc="0" normalizeH="0" baseline="0" noProof="0" dirty="0" smtClean="0">
                <a:ln>
                  <a:noFill/>
                </a:ln>
                <a:solidFill>
                  <a:schemeClr val="tx1"/>
                </a:solidFill>
                <a:effectLst/>
                <a:uLnTx/>
                <a:uFillTx/>
                <a:latin typeface="+mn-lt"/>
                <a:ea typeface="+mn-ea"/>
                <a:cs typeface="+mn-cs"/>
              </a:rPr>
              <a:t>Renormalization of profiles to maximum</a:t>
            </a:r>
            <a:r>
              <a:rPr kumimoji="0" lang="en-GB" sz="2000" b="0" i="0" u="none" strike="noStrike" kern="0" cap="none" spc="0" normalizeH="0" noProof="0" dirty="0" smtClean="0">
                <a:ln>
                  <a:noFill/>
                </a:ln>
                <a:solidFill>
                  <a:schemeClr val="tx1"/>
                </a:solidFill>
                <a:effectLst/>
                <a:uLnTx/>
                <a:uFillTx/>
                <a:latin typeface="+mn-lt"/>
                <a:ea typeface="+mn-ea"/>
                <a:cs typeface="+mn-cs"/>
              </a:rPr>
              <a:t> of the </a:t>
            </a:r>
            <a:r>
              <a:rPr kumimoji="0" lang="en-GB" sz="2000" b="0" i="0" u="none" strike="noStrike" kern="0" cap="none" spc="0" normalizeH="0" baseline="0" noProof="0" dirty="0" smtClean="0">
                <a:ln>
                  <a:noFill/>
                </a:ln>
                <a:solidFill>
                  <a:schemeClr val="tx1"/>
                </a:solidFill>
                <a:effectLst/>
                <a:uLnTx/>
                <a:uFillTx/>
                <a:latin typeface="+mn-lt"/>
                <a:ea typeface="+mn-ea"/>
                <a:cs typeface="+mn-cs"/>
              </a:rPr>
              <a:t>third derivative</a:t>
            </a:r>
          </a:p>
        </p:txBody>
      </p:sp>
      <p:sp>
        <p:nvSpPr>
          <p:cNvPr id="13" name="Rechteck 12"/>
          <p:cNvSpPr/>
          <p:nvPr/>
        </p:nvSpPr>
        <p:spPr>
          <a:xfrm>
            <a:off x="6454944" y="5798924"/>
            <a:ext cx="2243306" cy="337913"/>
          </a:xfrm>
          <a:prstGeom prst="rect">
            <a:avLst/>
          </a:prstGeom>
        </p:spPr>
        <p:txBody>
          <a:bodyPr wrap="none">
            <a:spAutoFit/>
          </a:bodyPr>
          <a:lstStyle/>
          <a:p>
            <a:pPr>
              <a:lnSpc>
                <a:spcPct val="114000"/>
              </a:lnSpc>
              <a:spcBef>
                <a:spcPts val="400"/>
              </a:spcBef>
              <a:defRPr/>
            </a:pPr>
            <a:r>
              <a:rPr lang="en-GB" sz="1400" i="1" dirty="0" err="1" smtClean="0">
                <a:solidFill>
                  <a:srgbClr val="0C529D"/>
                </a:solidFill>
                <a:latin typeface="+mn-lt"/>
              </a:rPr>
              <a:t>Fogliata</a:t>
            </a:r>
            <a:r>
              <a:rPr lang="en-GB" sz="1400" i="1" dirty="0" smtClean="0">
                <a:solidFill>
                  <a:srgbClr val="0C529D"/>
                </a:solidFill>
                <a:latin typeface="+mn-lt"/>
              </a:rPr>
              <a:t> </a:t>
            </a:r>
            <a:r>
              <a:rPr lang="en-GB" sz="1400" i="1" dirty="0">
                <a:solidFill>
                  <a:srgbClr val="0C529D"/>
                </a:solidFill>
                <a:latin typeface="+mn-lt"/>
              </a:rPr>
              <a:t>et al. </a:t>
            </a:r>
            <a:r>
              <a:rPr lang="en-GB" sz="1400" i="1" dirty="0" smtClean="0">
                <a:solidFill>
                  <a:srgbClr val="0C529D"/>
                </a:solidFill>
                <a:latin typeface="+mn-lt"/>
              </a:rPr>
              <a:t>MP 39 (2012)</a:t>
            </a:r>
            <a:endParaRPr lang="en-GB" sz="1400" i="1" dirty="0">
              <a:solidFill>
                <a:srgbClr val="0C529D"/>
              </a:solidFill>
              <a:latin typeface="+mn-lt"/>
            </a:endParaRPr>
          </a:p>
        </p:txBody>
      </p:sp>
      <p:sp>
        <p:nvSpPr>
          <p:cNvPr id="25605" name="Text Box 10"/>
          <p:cNvSpPr txBox="1">
            <a:spLocks noChangeArrowheads="1"/>
          </p:cNvSpPr>
          <p:nvPr/>
        </p:nvSpPr>
        <p:spPr bwMode="auto">
          <a:xfrm>
            <a:off x="305753" y="6087854"/>
            <a:ext cx="4550295" cy="307777"/>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square">
            <a:spAutoFit/>
          </a:bodyPr>
          <a:lstStyle/>
          <a:p>
            <a:pPr algn="ctr">
              <a:spcBef>
                <a:spcPct val="50000"/>
              </a:spcBef>
            </a:pPr>
            <a:r>
              <a:rPr lang="en-GB" sz="1400" i="1" dirty="0">
                <a:solidFill>
                  <a:srgbClr val="FF0000"/>
                </a:solidFill>
                <a:latin typeface="Calibri" pitchFamily="34" charset="0"/>
              </a:rPr>
              <a:t>penumbra FFF </a:t>
            </a:r>
            <a:r>
              <a:rPr lang="en-US" sz="1400" i="1" dirty="0">
                <a:solidFill>
                  <a:srgbClr val="FF0000"/>
                </a:solidFill>
                <a:latin typeface="Calibri" pitchFamily="34" charset="0"/>
              </a:rPr>
              <a:t>~</a:t>
            </a:r>
            <a:r>
              <a:rPr lang="en-GB" sz="1400" i="1" dirty="0">
                <a:solidFill>
                  <a:srgbClr val="FF0000"/>
                </a:solidFill>
                <a:latin typeface="Calibri" pitchFamily="34" charset="0"/>
                <a:cs typeface="Arial" charset="0"/>
              </a:rPr>
              <a:t> penumbra FF, </a:t>
            </a:r>
            <a:r>
              <a:rPr lang="en-GB" sz="1400" i="1" dirty="0" smtClean="0">
                <a:solidFill>
                  <a:srgbClr val="FF0000"/>
                </a:solidFill>
                <a:latin typeface="Calibri" pitchFamily="34" charset="0"/>
                <a:cs typeface="Arial" charset="0"/>
              </a:rPr>
              <a:t>i.e</a:t>
            </a:r>
            <a:r>
              <a:rPr lang="en-GB" sz="1400" i="1" dirty="0">
                <a:solidFill>
                  <a:srgbClr val="FF0000"/>
                </a:solidFill>
                <a:latin typeface="Calibri" pitchFamily="34" charset="0"/>
                <a:cs typeface="Arial" charset="0"/>
              </a:rPr>
              <a:t>. difference </a:t>
            </a:r>
            <a:r>
              <a:rPr lang="en-US" sz="1400" i="1" dirty="0">
                <a:solidFill>
                  <a:srgbClr val="FF0000"/>
                </a:solidFill>
                <a:latin typeface="Calibri" pitchFamily="34" charset="0"/>
              </a:rPr>
              <a:t>&lt; 1 mm</a:t>
            </a:r>
            <a:r>
              <a:rPr lang="en-GB" sz="1400" i="1" dirty="0">
                <a:solidFill>
                  <a:srgbClr val="FF0000"/>
                </a:solidFill>
                <a:latin typeface="Calibri" pitchFamily="34" charset="0"/>
                <a:cs typeface="Arial" charset="0"/>
              </a:rPr>
              <a:t> </a:t>
            </a:r>
          </a:p>
        </p:txBody>
      </p:sp>
    </p:spTree>
    <p:extLst>
      <p:ext uri="{BB962C8B-B14F-4D97-AF65-F5344CB8AC3E}">
        <p14:creationId xmlns:p14="http://schemas.microsoft.com/office/powerpoint/2010/main" val="384069844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oliennummernplatzhalter 3"/>
          <p:cNvSpPr>
            <a:spLocks noGrp="1"/>
          </p:cNvSpPr>
          <p:nvPr>
            <p:ph type="sldNum" sz="quarter" idx="10"/>
          </p:nvPr>
        </p:nvSpPr>
        <p:spPr/>
        <p:txBody>
          <a:bodyPr/>
          <a:lstStyle/>
          <a:p>
            <a:pPr>
              <a:defRPr/>
            </a:pPr>
            <a:fld id="{64CCE3E6-3728-4269-A502-73C246706445}" type="slidenum">
              <a:rPr lang="de-AT"/>
              <a:pPr>
                <a:defRPr/>
              </a:pPr>
              <a:t>7</a:t>
            </a:fld>
            <a:endParaRPr lang="de-AT"/>
          </a:p>
        </p:txBody>
      </p:sp>
      <p:sp>
        <p:nvSpPr>
          <p:cNvPr id="21506" name="Titel 40"/>
          <p:cNvSpPr>
            <a:spLocks noGrp="1"/>
          </p:cNvSpPr>
          <p:nvPr>
            <p:ph type="title"/>
          </p:nvPr>
        </p:nvSpPr>
        <p:spPr/>
        <p:txBody>
          <a:bodyPr/>
          <a:lstStyle/>
          <a:p>
            <a:r>
              <a:rPr lang="en-US" dirty="0" smtClean="0"/>
              <a:t>REMINDER - Multisource models in TPS</a:t>
            </a:r>
          </a:p>
        </p:txBody>
      </p:sp>
      <p:sp>
        <p:nvSpPr>
          <p:cNvPr id="21507" name="Inhaltsplatzhalter 37"/>
          <p:cNvSpPr>
            <a:spLocks noGrp="1"/>
          </p:cNvSpPr>
          <p:nvPr>
            <p:ph idx="1"/>
          </p:nvPr>
        </p:nvSpPr>
        <p:spPr>
          <a:xfrm>
            <a:off x="5113338" y="1143000"/>
            <a:ext cx="3779837" cy="2540000"/>
          </a:xfrm>
        </p:spPr>
        <p:txBody>
          <a:bodyPr/>
          <a:lstStyle/>
          <a:p>
            <a:r>
              <a:rPr lang="en-US" dirty="0" smtClean="0"/>
              <a:t>Multisource models:</a:t>
            </a:r>
            <a:endParaRPr lang="en-GB" dirty="0" smtClean="0"/>
          </a:p>
          <a:p>
            <a:pPr lvl="1"/>
            <a:r>
              <a:rPr sz="1800" dirty="0" smtClean="0"/>
              <a:t>Focal source</a:t>
            </a:r>
          </a:p>
          <a:p>
            <a:pPr lvl="1"/>
            <a:r>
              <a:rPr sz="1800" b="1" dirty="0" smtClean="0">
                <a:solidFill>
                  <a:srgbClr val="0C529D"/>
                </a:solidFill>
              </a:rPr>
              <a:t>Extra focal source(s): </a:t>
            </a:r>
            <a:r>
              <a:rPr sz="1800" dirty="0" smtClean="0"/>
              <a:t>primary collimator, FF scatter, collimator scatter</a:t>
            </a:r>
          </a:p>
          <a:p>
            <a:pPr lvl="1"/>
            <a:r>
              <a:rPr sz="1800" b="1" dirty="0" smtClean="0">
                <a:solidFill>
                  <a:srgbClr val="0C529D"/>
                </a:solidFill>
              </a:rPr>
              <a:t>Electron contamination</a:t>
            </a:r>
          </a:p>
          <a:p>
            <a:endParaRPr lang="de-AT" dirty="0" smtClean="0"/>
          </a:p>
        </p:txBody>
      </p:sp>
      <p:pic>
        <p:nvPicPr>
          <p:cNvPr id="21508" name="Picture 2"/>
          <p:cNvPicPr>
            <a:picLocks noChangeAspect="1" noChangeArrowheads="1"/>
          </p:cNvPicPr>
          <p:nvPr/>
        </p:nvPicPr>
        <p:blipFill>
          <a:blip r:embed="rId2" cstate="print"/>
          <a:srcRect/>
          <a:stretch>
            <a:fillRect/>
          </a:stretch>
        </p:blipFill>
        <p:spPr bwMode="auto">
          <a:xfrm>
            <a:off x="479425" y="1487488"/>
            <a:ext cx="1590675" cy="2733675"/>
          </a:xfrm>
          <a:prstGeom prst="rect">
            <a:avLst/>
          </a:prstGeom>
          <a:noFill/>
          <a:ln w="12700">
            <a:noFill/>
            <a:miter lim="800000"/>
            <a:headEnd type="none" w="sm" len="sm"/>
            <a:tailEnd type="none" w="sm" len="sm"/>
          </a:ln>
        </p:spPr>
      </p:pic>
      <p:pic>
        <p:nvPicPr>
          <p:cNvPr id="21509" name="Picture 3"/>
          <p:cNvPicPr>
            <a:picLocks noChangeAspect="1" noChangeArrowheads="1"/>
          </p:cNvPicPr>
          <p:nvPr/>
        </p:nvPicPr>
        <p:blipFill>
          <a:blip r:embed="rId3" cstate="print"/>
          <a:srcRect/>
          <a:stretch>
            <a:fillRect/>
          </a:stretch>
        </p:blipFill>
        <p:spPr bwMode="auto">
          <a:xfrm>
            <a:off x="2770188" y="1573213"/>
            <a:ext cx="2338387" cy="2447925"/>
          </a:xfrm>
          <a:prstGeom prst="rect">
            <a:avLst/>
          </a:prstGeom>
          <a:noFill/>
          <a:ln w="12700">
            <a:noFill/>
            <a:miter lim="800000"/>
            <a:headEnd type="none" w="sm" len="sm"/>
            <a:tailEnd type="none" w="sm" len="sm"/>
          </a:ln>
        </p:spPr>
      </p:pic>
      <p:sp>
        <p:nvSpPr>
          <p:cNvPr id="21510" name="Text Box 5"/>
          <p:cNvSpPr txBox="1">
            <a:spLocks noChangeArrowheads="1"/>
          </p:cNvSpPr>
          <p:nvPr/>
        </p:nvSpPr>
        <p:spPr bwMode="auto">
          <a:xfrm>
            <a:off x="200025" y="5305425"/>
            <a:ext cx="3998913" cy="461963"/>
          </a:xfrm>
          <a:prstGeom prst="rect">
            <a:avLst/>
          </a:prstGeom>
          <a:noFill/>
          <a:ln w="12700">
            <a:noFill/>
            <a:miter lim="800000"/>
            <a:headEnd type="none" w="sm" len="sm"/>
            <a:tailEnd type="none" w="sm" len="sm"/>
          </a:ln>
        </p:spPr>
        <p:txBody>
          <a:bodyPr>
            <a:spAutoFit/>
          </a:bodyPr>
          <a:lstStyle/>
          <a:p>
            <a:pPr>
              <a:spcBef>
                <a:spcPct val="50000"/>
              </a:spcBef>
            </a:pPr>
            <a:r>
              <a:rPr lang="en-GB" i="1" dirty="0">
                <a:solidFill>
                  <a:srgbClr val="0C529D"/>
                </a:solidFill>
                <a:latin typeface="Calibri" pitchFamily="34" charset="0"/>
              </a:rPr>
              <a:t>Chaney E L et al  </a:t>
            </a:r>
            <a:r>
              <a:rPr lang="en-GB" i="1" dirty="0" smtClean="0">
                <a:solidFill>
                  <a:srgbClr val="0C529D"/>
                </a:solidFill>
                <a:latin typeface="Calibri" pitchFamily="34" charset="0"/>
              </a:rPr>
              <a:t>A </a:t>
            </a:r>
            <a:r>
              <a:rPr lang="en-GB" i="1" dirty="0">
                <a:solidFill>
                  <a:srgbClr val="0C529D"/>
                </a:solidFill>
                <a:latin typeface="Calibri" pitchFamily="34" charset="0"/>
              </a:rPr>
              <a:t>Monte Carlo study of accelerator head </a:t>
            </a:r>
            <a:r>
              <a:rPr lang="en-GB" i="1" dirty="0" smtClean="0">
                <a:solidFill>
                  <a:srgbClr val="0C529D"/>
                </a:solidFill>
                <a:latin typeface="Calibri" pitchFamily="34" charset="0"/>
              </a:rPr>
              <a:t>scatter. Med</a:t>
            </a:r>
            <a:r>
              <a:rPr lang="en-GB" i="1" dirty="0">
                <a:solidFill>
                  <a:srgbClr val="0C529D"/>
                </a:solidFill>
                <a:latin typeface="Calibri" pitchFamily="34" charset="0"/>
              </a:rPr>
              <a:t>. Phys.  </a:t>
            </a:r>
            <a:r>
              <a:rPr lang="en-GB" i="1" dirty="0" smtClean="0">
                <a:solidFill>
                  <a:srgbClr val="0C529D"/>
                </a:solidFill>
                <a:latin typeface="Calibri" pitchFamily="34" charset="0"/>
              </a:rPr>
              <a:t>21 (1994) </a:t>
            </a:r>
            <a:endParaRPr lang="en-GB" i="1" dirty="0">
              <a:solidFill>
                <a:srgbClr val="0C529D"/>
              </a:solidFill>
              <a:latin typeface="Calibri" pitchFamily="34" charset="0"/>
            </a:endParaRPr>
          </a:p>
        </p:txBody>
      </p:sp>
      <p:sp>
        <p:nvSpPr>
          <p:cNvPr id="16390" name="Text Box 6"/>
          <p:cNvSpPr txBox="1">
            <a:spLocks noChangeArrowheads="1"/>
          </p:cNvSpPr>
          <p:nvPr/>
        </p:nvSpPr>
        <p:spPr bwMode="auto">
          <a:xfrm>
            <a:off x="136525" y="4433888"/>
            <a:ext cx="2709863" cy="646112"/>
          </a:xfrm>
          <a:prstGeom prst="rect">
            <a:avLst/>
          </a:prstGeom>
          <a:noFill/>
          <a:ln w="12700">
            <a:noFill/>
            <a:miter lim="800000"/>
            <a:headEnd type="none" w="sm" len="sm"/>
            <a:tailEnd type="none" w="sm" len="sm"/>
          </a:ln>
        </p:spPr>
        <p:txBody>
          <a:bodyPr>
            <a:spAutoFit/>
          </a:bodyPr>
          <a:lstStyle/>
          <a:p>
            <a:pPr>
              <a:defRPr/>
            </a:pPr>
            <a:r>
              <a:rPr lang="en-GB">
                <a:latin typeface="+mn-lt"/>
              </a:rPr>
              <a:t>Distribution of origin site. </a:t>
            </a:r>
          </a:p>
          <a:p>
            <a:pPr>
              <a:defRPr/>
            </a:pPr>
            <a:r>
              <a:rPr lang="en-GB">
                <a:latin typeface="+mn-lt"/>
              </a:rPr>
              <a:t>-  clouds at target, primary collimator and flattening filter</a:t>
            </a:r>
          </a:p>
        </p:txBody>
      </p:sp>
      <p:sp>
        <p:nvSpPr>
          <p:cNvPr id="16391" name="Text Box 7"/>
          <p:cNvSpPr txBox="1">
            <a:spLocks noChangeArrowheads="1"/>
          </p:cNvSpPr>
          <p:nvPr/>
        </p:nvSpPr>
        <p:spPr bwMode="auto">
          <a:xfrm>
            <a:off x="2909888" y="4433888"/>
            <a:ext cx="2778125" cy="646112"/>
          </a:xfrm>
          <a:prstGeom prst="rect">
            <a:avLst/>
          </a:prstGeom>
          <a:noFill/>
          <a:ln w="12700">
            <a:noFill/>
            <a:miter lim="800000"/>
            <a:headEnd type="none" w="sm" len="sm"/>
            <a:tailEnd type="none" w="sm" len="sm"/>
          </a:ln>
        </p:spPr>
        <p:txBody>
          <a:bodyPr>
            <a:spAutoFit/>
          </a:bodyPr>
          <a:lstStyle/>
          <a:p>
            <a:pPr>
              <a:defRPr/>
            </a:pPr>
            <a:r>
              <a:rPr lang="en-GB">
                <a:latin typeface="+mn-lt"/>
              </a:rPr>
              <a:t>Lateral distribution of origin sites, projected to a common distance from the target.</a:t>
            </a:r>
          </a:p>
        </p:txBody>
      </p:sp>
      <p:sp>
        <p:nvSpPr>
          <p:cNvPr id="21513" name="Rectangle 15"/>
          <p:cNvSpPr>
            <a:spLocks noChangeArrowheads="1"/>
          </p:cNvSpPr>
          <p:nvPr/>
        </p:nvSpPr>
        <p:spPr bwMode="auto">
          <a:xfrm>
            <a:off x="4794250" y="1085850"/>
            <a:ext cx="4170363" cy="2481263"/>
          </a:xfrm>
          <a:prstGeom prst="rect">
            <a:avLst/>
          </a:prstGeom>
          <a:noFill/>
          <a:ln w="9525">
            <a:noFill/>
            <a:miter lim="800000"/>
            <a:headEnd/>
            <a:tailEnd/>
          </a:ln>
        </p:spPr>
        <p:txBody>
          <a:bodyPr/>
          <a:lstStyle/>
          <a:p>
            <a:pPr marL="342900" indent="-342900">
              <a:lnSpc>
                <a:spcPct val="95000"/>
              </a:lnSpc>
              <a:spcBef>
                <a:spcPct val="20000"/>
              </a:spcBef>
              <a:spcAft>
                <a:spcPct val="20000"/>
              </a:spcAft>
              <a:buClr>
                <a:srgbClr val="0000CC"/>
              </a:buClr>
              <a:buSzPct val="80000"/>
              <a:buFont typeface="Monotype Sorts"/>
              <a:buChar char="l"/>
            </a:pPr>
            <a:endParaRPr lang="en-GB" sz="2200" i="1">
              <a:solidFill>
                <a:schemeClr val="bg2"/>
              </a:solidFill>
            </a:endParaRPr>
          </a:p>
        </p:txBody>
      </p:sp>
      <p:grpSp>
        <p:nvGrpSpPr>
          <p:cNvPr id="21514" name="Group 33"/>
          <p:cNvGrpSpPr>
            <a:grpSpLocks/>
          </p:cNvGrpSpPr>
          <p:nvPr/>
        </p:nvGrpSpPr>
        <p:grpSpPr bwMode="auto">
          <a:xfrm>
            <a:off x="6178550" y="3927475"/>
            <a:ext cx="1943100" cy="2473325"/>
            <a:chOff x="3885" y="1449"/>
            <a:chExt cx="1275" cy="2295"/>
          </a:xfrm>
        </p:grpSpPr>
        <p:sp>
          <p:nvSpPr>
            <p:cNvPr id="16" name="Rectangle 14"/>
            <p:cNvSpPr>
              <a:spLocks noChangeArrowheads="1"/>
            </p:cNvSpPr>
            <p:nvPr/>
          </p:nvSpPr>
          <p:spPr bwMode="auto">
            <a:xfrm>
              <a:off x="3888" y="3061"/>
              <a:ext cx="1248" cy="683"/>
            </a:xfrm>
            <a:prstGeom prst="rect">
              <a:avLst/>
            </a:prstGeom>
            <a:solidFill>
              <a:schemeClr val="accent3"/>
            </a:solidFill>
            <a:ln w="9525">
              <a:solidFill>
                <a:schemeClr val="bg2"/>
              </a:solidFill>
              <a:miter lim="800000"/>
              <a:headEnd/>
              <a:tailEnd/>
            </a:ln>
          </p:spPr>
          <p:txBody>
            <a:bodyPr wrap="none" anchor="ctr"/>
            <a:lstStyle/>
            <a:p>
              <a:pPr>
                <a:defRPr/>
              </a:pPr>
              <a:endParaRPr lang="sv-SE"/>
            </a:p>
          </p:txBody>
        </p:sp>
        <p:sp>
          <p:nvSpPr>
            <p:cNvPr id="21522" name="AutoShape 26"/>
            <p:cNvSpPr>
              <a:spLocks noChangeArrowheads="1"/>
            </p:cNvSpPr>
            <p:nvPr/>
          </p:nvSpPr>
          <p:spPr bwMode="auto">
            <a:xfrm>
              <a:off x="4204" y="1968"/>
              <a:ext cx="720" cy="180"/>
            </a:xfrm>
            <a:prstGeom prst="rtTriangle">
              <a:avLst/>
            </a:prstGeom>
            <a:solidFill>
              <a:srgbClr val="5F5F5F"/>
            </a:solidFill>
            <a:ln w="9525">
              <a:solidFill>
                <a:schemeClr val="bg2"/>
              </a:solidFill>
              <a:miter lim="800000"/>
              <a:headEnd/>
              <a:tailEnd/>
            </a:ln>
          </p:spPr>
          <p:txBody>
            <a:bodyPr wrap="none" anchor="ctr"/>
            <a:lstStyle/>
            <a:p>
              <a:endParaRPr lang="sv-SE"/>
            </a:p>
          </p:txBody>
        </p:sp>
        <p:sp>
          <p:nvSpPr>
            <p:cNvPr id="21523" name="Rectangle 32"/>
            <p:cNvSpPr>
              <a:spLocks noChangeArrowheads="1"/>
            </p:cNvSpPr>
            <p:nvPr/>
          </p:nvSpPr>
          <p:spPr bwMode="auto">
            <a:xfrm>
              <a:off x="4272" y="1858"/>
              <a:ext cx="499" cy="45"/>
            </a:xfrm>
            <a:prstGeom prst="rect">
              <a:avLst/>
            </a:prstGeom>
            <a:solidFill>
              <a:srgbClr val="00CC00"/>
            </a:solidFill>
            <a:ln w="9525">
              <a:solidFill>
                <a:schemeClr val="bg2"/>
              </a:solidFill>
              <a:miter lim="800000"/>
              <a:headEnd/>
              <a:tailEnd/>
            </a:ln>
          </p:spPr>
          <p:txBody>
            <a:bodyPr anchor="ctr"/>
            <a:lstStyle/>
            <a:p>
              <a:endParaRPr lang="sv-SE"/>
            </a:p>
          </p:txBody>
        </p:sp>
        <p:sp>
          <p:nvSpPr>
            <p:cNvPr id="21524" name="AutoShape 33"/>
            <p:cNvSpPr>
              <a:spLocks noChangeAspect="1" noChangeArrowheads="1"/>
            </p:cNvSpPr>
            <p:nvPr/>
          </p:nvSpPr>
          <p:spPr bwMode="auto">
            <a:xfrm rot="10800000" flipV="1">
              <a:off x="4296" y="1651"/>
              <a:ext cx="468" cy="148"/>
            </a:xfrm>
            <a:prstGeom prst="triangle">
              <a:avLst>
                <a:gd name="adj" fmla="val 52667"/>
              </a:avLst>
            </a:prstGeom>
            <a:solidFill>
              <a:srgbClr val="FF0000"/>
            </a:solidFill>
            <a:ln w="12700">
              <a:solidFill>
                <a:schemeClr val="bg2"/>
              </a:solidFill>
              <a:miter lim="800000"/>
              <a:headEnd type="none" w="sm" len="sm"/>
              <a:tailEnd type="none" w="sm" len="sm"/>
            </a:ln>
          </p:spPr>
          <p:txBody>
            <a:bodyPr wrap="none" anchor="ctr"/>
            <a:lstStyle/>
            <a:p>
              <a:endParaRPr lang="sv-SE"/>
            </a:p>
          </p:txBody>
        </p:sp>
        <p:sp>
          <p:nvSpPr>
            <p:cNvPr id="21525" name="Oval 34"/>
            <p:cNvSpPr>
              <a:spLocks noChangeAspect="1" noChangeArrowheads="1"/>
            </p:cNvSpPr>
            <p:nvPr/>
          </p:nvSpPr>
          <p:spPr bwMode="auto">
            <a:xfrm>
              <a:off x="4483" y="1449"/>
              <a:ext cx="79" cy="110"/>
            </a:xfrm>
            <a:prstGeom prst="ellipse">
              <a:avLst/>
            </a:prstGeom>
            <a:solidFill>
              <a:schemeClr val="bg2"/>
            </a:solidFill>
            <a:ln w="12700">
              <a:solidFill>
                <a:schemeClr val="tx1"/>
              </a:solidFill>
              <a:round/>
              <a:headEnd type="none" w="sm" len="sm"/>
              <a:tailEnd type="none" w="sm" len="sm"/>
            </a:ln>
          </p:spPr>
          <p:txBody>
            <a:bodyPr wrap="none" anchor="ctr"/>
            <a:lstStyle/>
            <a:p>
              <a:endParaRPr lang="sv-SE"/>
            </a:p>
          </p:txBody>
        </p:sp>
        <p:sp>
          <p:nvSpPr>
            <p:cNvPr id="21" name="Rectangle 38"/>
            <p:cNvSpPr>
              <a:spLocks noChangeArrowheads="1"/>
            </p:cNvSpPr>
            <p:nvPr/>
          </p:nvSpPr>
          <p:spPr bwMode="auto">
            <a:xfrm>
              <a:off x="4088" y="3067"/>
              <a:ext cx="864" cy="202"/>
            </a:xfrm>
            <a:prstGeom prst="rect">
              <a:avLst/>
            </a:prstGeom>
            <a:gradFill flip="none" rotWithShape="1">
              <a:gsLst>
                <a:gs pos="0">
                  <a:srgbClr val="FF3300"/>
                </a:gs>
                <a:gs pos="100000">
                  <a:srgbClr val="FF3300"/>
                </a:gs>
                <a:gs pos="100000">
                  <a:srgbClr val="FF3300"/>
                </a:gs>
                <a:gs pos="0">
                  <a:srgbClr val="FF3300">
                    <a:alpha val="0"/>
                  </a:srgbClr>
                </a:gs>
                <a:gs pos="100000">
                  <a:schemeClr val="hlink"/>
                </a:gs>
              </a:gsLst>
              <a:lin ang="16200000" scaled="1"/>
              <a:tileRect/>
            </a:gradFill>
            <a:ln w="9525">
              <a:noFill/>
              <a:miter lim="800000"/>
              <a:headEnd/>
              <a:tailEnd/>
            </a:ln>
          </p:spPr>
          <p:txBody>
            <a:bodyPr wrap="none" anchor="ctr"/>
            <a:lstStyle/>
            <a:p>
              <a:pPr>
                <a:defRPr/>
              </a:pPr>
              <a:endParaRPr lang="sv-SE"/>
            </a:p>
          </p:txBody>
        </p:sp>
        <p:sp>
          <p:nvSpPr>
            <p:cNvPr id="21529" name="Freeform 15"/>
            <p:cNvSpPr>
              <a:spLocks/>
            </p:cNvSpPr>
            <p:nvPr/>
          </p:nvSpPr>
          <p:spPr bwMode="auto">
            <a:xfrm>
              <a:off x="4074" y="1480"/>
              <a:ext cx="450" cy="1904"/>
            </a:xfrm>
            <a:custGeom>
              <a:avLst/>
              <a:gdLst>
                <a:gd name="T0" fmla="*/ 450 w 450"/>
                <a:gd name="T1" fmla="*/ 0 h 1904"/>
                <a:gd name="T2" fmla="*/ 0 w 450"/>
                <a:gd name="T3" fmla="*/ 1904 h 1904"/>
                <a:gd name="T4" fmla="*/ 0 60000 65536"/>
                <a:gd name="T5" fmla="*/ 0 60000 65536"/>
                <a:gd name="T6" fmla="*/ 0 w 450"/>
                <a:gd name="T7" fmla="*/ 0 h 1904"/>
                <a:gd name="T8" fmla="*/ 450 w 450"/>
                <a:gd name="T9" fmla="*/ 1904 h 1904"/>
              </a:gdLst>
              <a:ahLst/>
              <a:cxnLst>
                <a:cxn ang="T4">
                  <a:pos x="T0" y="T1"/>
                </a:cxn>
                <a:cxn ang="T5">
                  <a:pos x="T2" y="T3"/>
                </a:cxn>
              </a:cxnLst>
              <a:rect l="T6" t="T7" r="T8" b="T9"/>
              <a:pathLst>
                <a:path w="450" h="1904">
                  <a:moveTo>
                    <a:pt x="450" y="0"/>
                  </a:moveTo>
                  <a:lnTo>
                    <a:pt x="0" y="1904"/>
                  </a:lnTo>
                </a:path>
              </a:pathLst>
            </a:custGeom>
            <a:noFill/>
            <a:ln w="6350">
              <a:solidFill>
                <a:schemeClr val="bg2"/>
              </a:solidFill>
              <a:prstDash val="dash"/>
              <a:round/>
              <a:headEnd type="none" w="sm" len="sm"/>
              <a:tailEnd type="none" w="sm" len="sm"/>
            </a:ln>
          </p:spPr>
          <p:txBody>
            <a:bodyPr wrap="none" anchor="ctr"/>
            <a:lstStyle/>
            <a:p>
              <a:endParaRPr lang="de-DE"/>
            </a:p>
          </p:txBody>
        </p:sp>
        <p:sp>
          <p:nvSpPr>
            <p:cNvPr id="21530" name="Freeform 16"/>
            <p:cNvSpPr>
              <a:spLocks/>
            </p:cNvSpPr>
            <p:nvPr/>
          </p:nvSpPr>
          <p:spPr bwMode="auto">
            <a:xfrm>
              <a:off x="4524" y="1480"/>
              <a:ext cx="443" cy="1912"/>
            </a:xfrm>
            <a:custGeom>
              <a:avLst/>
              <a:gdLst>
                <a:gd name="T0" fmla="*/ 0 w 443"/>
                <a:gd name="T1" fmla="*/ 0 h 1912"/>
                <a:gd name="T2" fmla="*/ 443 w 443"/>
                <a:gd name="T3" fmla="*/ 1912 h 1912"/>
                <a:gd name="T4" fmla="*/ 0 60000 65536"/>
                <a:gd name="T5" fmla="*/ 0 60000 65536"/>
                <a:gd name="T6" fmla="*/ 0 w 443"/>
                <a:gd name="T7" fmla="*/ 0 h 1912"/>
                <a:gd name="T8" fmla="*/ 443 w 443"/>
                <a:gd name="T9" fmla="*/ 1912 h 1912"/>
              </a:gdLst>
              <a:ahLst/>
              <a:cxnLst>
                <a:cxn ang="T4">
                  <a:pos x="T0" y="T1"/>
                </a:cxn>
                <a:cxn ang="T5">
                  <a:pos x="T2" y="T3"/>
                </a:cxn>
              </a:cxnLst>
              <a:rect l="T6" t="T7" r="T8" b="T9"/>
              <a:pathLst>
                <a:path w="443" h="1912">
                  <a:moveTo>
                    <a:pt x="0" y="0"/>
                  </a:moveTo>
                  <a:lnTo>
                    <a:pt x="443" y="1912"/>
                  </a:lnTo>
                </a:path>
              </a:pathLst>
            </a:custGeom>
            <a:noFill/>
            <a:ln w="6350">
              <a:solidFill>
                <a:schemeClr val="bg2"/>
              </a:solidFill>
              <a:prstDash val="dash"/>
              <a:round/>
              <a:headEnd type="none" w="sm" len="sm"/>
              <a:tailEnd type="none" w="sm" len="sm"/>
            </a:ln>
          </p:spPr>
          <p:txBody>
            <a:bodyPr wrap="none" anchor="ctr"/>
            <a:lstStyle/>
            <a:p>
              <a:endParaRPr lang="de-DE"/>
            </a:p>
          </p:txBody>
        </p:sp>
        <p:sp>
          <p:nvSpPr>
            <p:cNvPr id="21531" name="Line 39"/>
            <p:cNvSpPr>
              <a:spLocks noChangeShapeType="1"/>
            </p:cNvSpPr>
            <p:nvPr/>
          </p:nvSpPr>
          <p:spPr bwMode="auto">
            <a:xfrm>
              <a:off x="4320" y="2112"/>
              <a:ext cx="0" cy="192"/>
            </a:xfrm>
            <a:prstGeom prst="line">
              <a:avLst/>
            </a:prstGeom>
            <a:noFill/>
            <a:ln w="9525">
              <a:solidFill>
                <a:srgbClr val="FF3300"/>
              </a:solidFill>
              <a:round/>
              <a:headEnd/>
              <a:tailEnd type="triangle" w="med" len="med"/>
            </a:ln>
          </p:spPr>
          <p:txBody>
            <a:bodyPr/>
            <a:lstStyle/>
            <a:p>
              <a:endParaRPr lang="de-DE"/>
            </a:p>
          </p:txBody>
        </p:sp>
        <p:sp>
          <p:nvSpPr>
            <p:cNvPr id="21532" name="Line 40"/>
            <p:cNvSpPr>
              <a:spLocks noChangeShapeType="1"/>
            </p:cNvSpPr>
            <p:nvPr/>
          </p:nvSpPr>
          <p:spPr bwMode="auto">
            <a:xfrm>
              <a:off x="4608" y="2112"/>
              <a:ext cx="48" cy="192"/>
            </a:xfrm>
            <a:prstGeom prst="line">
              <a:avLst/>
            </a:prstGeom>
            <a:noFill/>
            <a:ln w="9525">
              <a:solidFill>
                <a:srgbClr val="FF3300"/>
              </a:solidFill>
              <a:round/>
              <a:headEnd/>
              <a:tailEnd type="triangle" w="med" len="med"/>
            </a:ln>
          </p:spPr>
          <p:txBody>
            <a:bodyPr/>
            <a:lstStyle/>
            <a:p>
              <a:endParaRPr lang="de-DE"/>
            </a:p>
          </p:txBody>
        </p:sp>
        <p:sp>
          <p:nvSpPr>
            <p:cNvPr id="21533" name="Line 41"/>
            <p:cNvSpPr>
              <a:spLocks noChangeShapeType="1"/>
            </p:cNvSpPr>
            <p:nvPr/>
          </p:nvSpPr>
          <p:spPr bwMode="auto">
            <a:xfrm>
              <a:off x="4416" y="1776"/>
              <a:ext cx="48" cy="192"/>
            </a:xfrm>
            <a:prstGeom prst="line">
              <a:avLst/>
            </a:prstGeom>
            <a:noFill/>
            <a:ln w="9525">
              <a:solidFill>
                <a:srgbClr val="FF3300"/>
              </a:solidFill>
              <a:round/>
              <a:headEnd/>
              <a:tailEnd type="triangle" w="med" len="med"/>
            </a:ln>
          </p:spPr>
          <p:txBody>
            <a:bodyPr/>
            <a:lstStyle/>
            <a:p>
              <a:endParaRPr lang="de-DE"/>
            </a:p>
          </p:txBody>
        </p:sp>
        <p:sp>
          <p:nvSpPr>
            <p:cNvPr id="21534" name="Line 42"/>
            <p:cNvSpPr>
              <a:spLocks noChangeShapeType="1"/>
            </p:cNvSpPr>
            <p:nvPr/>
          </p:nvSpPr>
          <p:spPr bwMode="auto">
            <a:xfrm flipH="1">
              <a:off x="4656" y="1872"/>
              <a:ext cx="48" cy="192"/>
            </a:xfrm>
            <a:prstGeom prst="line">
              <a:avLst/>
            </a:prstGeom>
            <a:noFill/>
            <a:ln w="9525">
              <a:solidFill>
                <a:srgbClr val="FF3300"/>
              </a:solidFill>
              <a:round/>
              <a:headEnd/>
              <a:tailEnd type="triangle" w="med" len="med"/>
            </a:ln>
          </p:spPr>
          <p:txBody>
            <a:bodyPr/>
            <a:lstStyle/>
            <a:p>
              <a:endParaRPr lang="de-DE"/>
            </a:p>
          </p:txBody>
        </p:sp>
        <p:sp>
          <p:nvSpPr>
            <p:cNvPr id="21535" name="Line 43"/>
            <p:cNvSpPr>
              <a:spLocks noChangeShapeType="1"/>
            </p:cNvSpPr>
            <p:nvPr/>
          </p:nvSpPr>
          <p:spPr bwMode="auto">
            <a:xfrm flipH="1">
              <a:off x="4656" y="2496"/>
              <a:ext cx="96" cy="192"/>
            </a:xfrm>
            <a:prstGeom prst="line">
              <a:avLst/>
            </a:prstGeom>
            <a:noFill/>
            <a:ln w="9525">
              <a:solidFill>
                <a:srgbClr val="FF3300"/>
              </a:solidFill>
              <a:round/>
              <a:headEnd/>
              <a:tailEnd type="triangle" w="med" len="med"/>
            </a:ln>
          </p:spPr>
          <p:txBody>
            <a:bodyPr/>
            <a:lstStyle/>
            <a:p>
              <a:endParaRPr lang="de-DE"/>
            </a:p>
          </p:txBody>
        </p:sp>
        <p:sp>
          <p:nvSpPr>
            <p:cNvPr id="21536" name="Text Box 44"/>
            <p:cNvSpPr txBox="1">
              <a:spLocks noChangeArrowheads="1"/>
            </p:cNvSpPr>
            <p:nvPr/>
          </p:nvSpPr>
          <p:spPr bwMode="auto">
            <a:xfrm>
              <a:off x="4439" y="2409"/>
              <a:ext cx="336" cy="343"/>
            </a:xfrm>
            <a:prstGeom prst="rect">
              <a:avLst/>
            </a:prstGeom>
            <a:noFill/>
            <a:ln w="9525">
              <a:noFill/>
              <a:miter lim="800000"/>
              <a:headEnd/>
              <a:tailEnd/>
            </a:ln>
          </p:spPr>
          <p:txBody>
            <a:bodyPr>
              <a:spAutoFit/>
            </a:bodyPr>
            <a:lstStyle/>
            <a:p>
              <a:pPr>
                <a:spcBef>
                  <a:spcPct val="50000"/>
                </a:spcBef>
              </a:pPr>
              <a:r>
                <a:rPr lang="sv-SE" sz="1800">
                  <a:solidFill>
                    <a:srgbClr val="FF3300"/>
                  </a:solidFill>
                </a:rPr>
                <a:t>e</a:t>
              </a:r>
              <a:r>
                <a:rPr lang="sv-SE" sz="1800" baseline="30000">
                  <a:solidFill>
                    <a:srgbClr val="FF3300"/>
                  </a:solidFill>
                </a:rPr>
                <a:t>-</a:t>
              </a:r>
            </a:p>
          </p:txBody>
        </p:sp>
        <p:sp>
          <p:nvSpPr>
            <p:cNvPr id="21537" name="Rectangle 47"/>
            <p:cNvSpPr>
              <a:spLocks noChangeAspect="1" noChangeArrowheads="1"/>
            </p:cNvSpPr>
            <p:nvPr/>
          </p:nvSpPr>
          <p:spPr bwMode="auto">
            <a:xfrm rot="840000">
              <a:off x="3885" y="2304"/>
              <a:ext cx="417" cy="183"/>
            </a:xfrm>
            <a:prstGeom prst="rect">
              <a:avLst/>
            </a:prstGeom>
            <a:solidFill>
              <a:srgbClr val="969696"/>
            </a:solidFill>
            <a:ln w="12700">
              <a:solidFill>
                <a:schemeClr val="bg2"/>
              </a:solidFill>
              <a:miter lim="800000"/>
              <a:headEnd type="none" w="sm" len="sm"/>
              <a:tailEnd type="none" w="sm" len="sm"/>
            </a:ln>
          </p:spPr>
          <p:txBody>
            <a:bodyPr wrap="none" anchor="ctr"/>
            <a:lstStyle/>
            <a:p>
              <a:endParaRPr lang="sv-SE"/>
            </a:p>
          </p:txBody>
        </p:sp>
        <p:sp>
          <p:nvSpPr>
            <p:cNvPr id="21538" name="Rectangle 48"/>
            <p:cNvSpPr>
              <a:spLocks noChangeAspect="1" noChangeArrowheads="1"/>
            </p:cNvSpPr>
            <p:nvPr/>
          </p:nvSpPr>
          <p:spPr bwMode="auto">
            <a:xfrm rot="-840000">
              <a:off x="4743" y="2317"/>
              <a:ext cx="417" cy="183"/>
            </a:xfrm>
            <a:prstGeom prst="rect">
              <a:avLst/>
            </a:prstGeom>
            <a:solidFill>
              <a:srgbClr val="969696"/>
            </a:solidFill>
            <a:ln w="12700">
              <a:solidFill>
                <a:schemeClr val="bg2"/>
              </a:solidFill>
              <a:miter lim="800000"/>
              <a:headEnd type="none" w="sm" len="sm"/>
              <a:tailEnd type="none" w="sm" len="sm"/>
            </a:ln>
          </p:spPr>
          <p:txBody>
            <a:bodyPr wrap="none" anchor="ctr"/>
            <a:lstStyle/>
            <a:p>
              <a:endParaRPr lang="sv-SE"/>
            </a:p>
          </p:txBody>
        </p:sp>
        <p:sp>
          <p:nvSpPr>
            <p:cNvPr id="21539" name="Line 49"/>
            <p:cNvSpPr>
              <a:spLocks noChangeShapeType="1"/>
            </p:cNvSpPr>
            <p:nvPr/>
          </p:nvSpPr>
          <p:spPr bwMode="auto">
            <a:xfrm>
              <a:off x="4416" y="2592"/>
              <a:ext cx="48" cy="192"/>
            </a:xfrm>
            <a:prstGeom prst="line">
              <a:avLst/>
            </a:prstGeom>
            <a:noFill/>
            <a:ln w="9525">
              <a:solidFill>
                <a:srgbClr val="FF3300"/>
              </a:solidFill>
              <a:round/>
              <a:headEnd/>
              <a:tailEnd type="triangle" w="med" len="med"/>
            </a:ln>
          </p:spPr>
          <p:txBody>
            <a:bodyPr/>
            <a:lstStyle/>
            <a:p>
              <a:endParaRPr lang="de-DE"/>
            </a:p>
          </p:txBody>
        </p:sp>
      </p:grpSp>
      <p:cxnSp>
        <p:nvCxnSpPr>
          <p:cNvPr id="21515" name="Gerade Verbindung mit Pfeil 33"/>
          <p:cNvCxnSpPr>
            <a:cxnSpLocks noChangeShapeType="1"/>
          </p:cNvCxnSpPr>
          <p:nvPr/>
        </p:nvCxnSpPr>
        <p:spPr bwMode="auto">
          <a:xfrm>
            <a:off x="8178800" y="5661025"/>
            <a:ext cx="466725" cy="0"/>
          </a:xfrm>
          <a:prstGeom prst="straightConnector1">
            <a:avLst/>
          </a:prstGeom>
          <a:noFill/>
          <a:ln w="12700" algn="ctr">
            <a:solidFill>
              <a:schemeClr val="bg2"/>
            </a:solidFill>
            <a:round/>
            <a:headEnd/>
            <a:tailEnd type="arrow" w="med" len="med"/>
          </a:ln>
        </p:spPr>
      </p:cxnSp>
      <p:cxnSp>
        <p:nvCxnSpPr>
          <p:cNvPr id="21516" name="Gerade Verbindung mit Pfeil 34"/>
          <p:cNvCxnSpPr>
            <a:cxnSpLocks noChangeShapeType="1"/>
          </p:cNvCxnSpPr>
          <p:nvPr/>
        </p:nvCxnSpPr>
        <p:spPr bwMode="auto">
          <a:xfrm flipH="1">
            <a:off x="8178800" y="5656263"/>
            <a:ext cx="4763" cy="661987"/>
          </a:xfrm>
          <a:prstGeom prst="straightConnector1">
            <a:avLst/>
          </a:prstGeom>
          <a:noFill/>
          <a:ln w="12700" algn="ctr">
            <a:solidFill>
              <a:schemeClr val="bg2"/>
            </a:solidFill>
            <a:round/>
            <a:headEnd/>
            <a:tailEnd type="arrow" w="med" len="med"/>
          </a:ln>
        </p:spPr>
      </p:cxnSp>
      <p:sp>
        <p:nvSpPr>
          <p:cNvPr id="21517" name="Textfeld 35"/>
          <p:cNvSpPr txBox="1">
            <a:spLocks noChangeArrowheads="1"/>
          </p:cNvSpPr>
          <p:nvPr/>
        </p:nvSpPr>
        <p:spPr bwMode="auto">
          <a:xfrm>
            <a:off x="8564563" y="5494338"/>
            <a:ext cx="457200" cy="307975"/>
          </a:xfrm>
          <a:prstGeom prst="rect">
            <a:avLst/>
          </a:prstGeom>
          <a:noFill/>
          <a:ln w="9525">
            <a:noFill/>
            <a:miter lim="800000"/>
            <a:headEnd/>
            <a:tailEnd/>
          </a:ln>
        </p:spPr>
        <p:txBody>
          <a:bodyPr>
            <a:spAutoFit/>
          </a:bodyPr>
          <a:lstStyle/>
          <a:p>
            <a:r>
              <a:rPr lang="de-DE">
                <a:solidFill>
                  <a:schemeClr val="bg1"/>
                </a:solidFill>
              </a:rPr>
              <a:t>D</a:t>
            </a:r>
            <a:r>
              <a:rPr lang="de-DE" baseline="-25000">
                <a:solidFill>
                  <a:schemeClr val="bg1"/>
                </a:solidFill>
              </a:rPr>
              <a:t>e-</a:t>
            </a:r>
            <a:endParaRPr lang="de-AT" baseline="30000">
              <a:solidFill>
                <a:schemeClr val="bg1"/>
              </a:solidFill>
            </a:endParaRPr>
          </a:p>
        </p:txBody>
      </p:sp>
      <p:sp>
        <p:nvSpPr>
          <p:cNvPr id="21518" name="Textfeld 36"/>
          <p:cNvSpPr txBox="1">
            <a:spLocks noChangeArrowheads="1"/>
          </p:cNvSpPr>
          <p:nvPr/>
        </p:nvSpPr>
        <p:spPr bwMode="auto">
          <a:xfrm>
            <a:off x="8216900" y="6070600"/>
            <a:ext cx="395288" cy="307975"/>
          </a:xfrm>
          <a:prstGeom prst="rect">
            <a:avLst/>
          </a:prstGeom>
          <a:noFill/>
          <a:ln w="9525">
            <a:noFill/>
            <a:miter lim="800000"/>
            <a:headEnd/>
            <a:tailEnd/>
          </a:ln>
        </p:spPr>
        <p:txBody>
          <a:bodyPr>
            <a:spAutoFit/>
          </a:bodyPr>
          <a:lstStyle/>
          <a:p>
            <a:r>
              <a:rPr lang="de-DE">
                <a:solidFill>
                  <a:schemeClr val="bg1"/>
                </a:solidFill>
              </a:rPr>
              <a:t>x</a:t>
            </a:r>
            <a:endParaRPr lang="de-AT" baseline="30000">
              <a:solidFill>
                <a:schemeClr val="bg1"/>
              </a:solidFill>
            </a:endParaRPr>
          </a:p>
        </p:txBody>
      </p:sp>
      <p:sp>
        <p:nvSpPr>
          <p:cNvPr id="21519" name="Freihandform 37"/>
          <p:cNvSpPr>
            <a:spLocks/>
          </p:cNvSpPr>
          <p:nvPr/>
        </p:nvSpPr>
        <p:spPr bwMode="auto">
          <a:xfrm>
            <a:off x="8183563" y="5665788"/>
            <a:ext cx="390525" cy="450850"/>
          </a:xfrm>
          <a:custGeom>
            <a:avLst/>
            <a:gdLst>
              <a:gd name="T0" fmla="*/ 390525 w 390525"/>
              <a:gd name="T1" fmla="*/ 0 h 450056"/>
              <a:gd name="T2" fmla="*/ 214312 w 390525"/>
              <a:gd name="T3" fmla="*/ 63347 h 450056"/>
              <a:gd name="T4" fmla="*/ 109537 w 390525"/>
              <a:gd name="T5" fmla="*/ 190043 h 450056"/>
              <a:gd name="T6" fmla="*/ 47625 w 390525"/>
              <a:gd name="T7" fmla="*/ 321610 h 450056"/>
              <a:gd name="T8" fmla="*/ 9525 w 390525"/>
              <a:gd name="T9" fmla="*/ 438561 h 450056"/>
              <a:gd name="T10" fmla="*/ 0 w 390525"/>
              <a:gd name="T11" fmla="*/ 453178 h 450056"/>
              <a:gd name="T12" fmla="*/ 0 60000 65536"/>
              <a:gd name="T13" fmla="*/ 0 60000 65536"/>
              <a:gd name="T14" fmla="*/ 0 60000 65536"/>
              <a:gd name="T15" fmla="*/ 0 60000 65536"/>
              <a:gd name="T16" fmla="*/ 0 60000 65536"/>
              <a:gd name="T17" fmla="*/ 0 60000 65536"/>
              <a:gd name="T18" fmla="*/ 0 w 390525"/>
              <a:gd name="T19" fmla="*/ 0 h 450056"/>
              <a:gd name="T20" fmla="*/ 390525 w 390525"/>
              <a:gd name="T21" fmla="*/ 450056 h 450056"/>
            </a:gdLst>
            <a:ahLst/>
            <a:cxnLst>
              <a:cxn ang="T12">
                <a:pos x="T0" y="T1"/>
              </a:cxn>
              <a:cxn ang="T13">
                <a:pos x="T2" y="T3"/>
              </a:cxn>
              <a:cxn ang="T14">
                <a:pos x="T4" y="T5"/>
              </a:cxn>
              <a:cxn ang="T15">
                <a:pos x="T6" y="T7"/>
              </a:cxn>
              <a:cxn ang="T16">
                <a:pos x="T8" y="T9"/>
              </a:cxn>
              <a:cxn ang="T17">
                <a:pos x="T10" y="T11"/>
              </a:cxn>
            </a:cxnLst>
            <a:rect l="T18" t="T19" r="T20" b="T21"/>
            <a:pathLst>
              <a:path w="390525" h="450056">
                <a:moveTo>
                  <a:pt x="390525" y="0"/>
                </a:moveTo>
                <a:cubicBezTo>
                  <a:pt x="325834" y="15478"/>
                  <a:pt x="261143" y="30956"/>
                  <a:pt x="214312" y="61912"/>
                </a:cubicBezTo>
                <a:cubicBezTo>
                  <a:pt x="167481" y="92868"/>
                  <a:pt x="137318" y="143668"/>
                  <a:pt x="109537" y="185737"/>
                </a:cubicBezTo>
                <a:cubicBezTo>
                  <a:pt x="81756" y="227806"/>
                  <a:pt x="64294" y="273844"/>
                  <a:pt x="47625" y="314325"/>
                </a:cubicBezTo>
                <a:cubicBezTo>
                  <a:pt x="30956" y="354806"/>
                  <a:pt x="17462" y="407194"/>
                  <a:pt x="9525" y="428625"/>
                </a:cubicBezTo>
                <a:cubicBezTo>
                  <a:pt x="1588" y="450056"/>
                  <a:pt x="794" y="446484"/>
                  <a:pt x="0" y="442912"/>
                </a:cubicBezTo>
              </a:path>
            </a:pathLst>
          </a:custGeom>
          <a:noFill/>
          <a:ln w="28575" cap="flat" cmpd="sng" algn="ctr">
            <a:solidFill>
              <a:srgbClr val="FF0000"/>
            </a:solidFill>
            <a:prstDash val="solid"/>
            <a:round/>
            <a:headEnd type="none" w="med" len="med"/>
            <a:tailEnd type="none" w="med" len="med"/>
          </a:ln>
        </p:spPr>
        <p:txBody>
          <a:bodyPr wrap="none" anchor="ctr"/>
          <a:lstStyle/>
          <a:p>
            <a:endParaRPr lang="de-DE"/>
          </a:p>
        </p:txBody>
      </p:sp>
      <p:sp>
        <p:nvSpPr>
          <p:cNvPr id="21520" name="Rechteck 35"/>
          <p:cNvSpPr>
            <a:spLocks noChangeArrowheads="1"/>
          </p:cNvSpPr>
          <p:nvPr/>
        </p:nvSpPr>
        <p:spPr bwMode="auto">
          <a:xfrm>
            <a:off x="4030663" y="5956300"/>
            <a:ext cx="2098675" cy="442913"/>
          </a:xfrm>
          <a:prstGeom prst="rect">
            <a:avLst/>
          </a:prstGeom>
          <a:noFill/>
          <a:ln w="9525">
            <a:noFill/>
            <a:miter lim="800000"/>
            <a:headEnd/>
            <a:tailEnd/>
          </a:ln>
        </p:spPr>
        <p:txBody>
          <a:bodyPr>
            <a:spAutoFit/>
          </a:bodyPr>
          <a:lstStyle/>
          <a:p>
            <a:pPr marL="285750" indent="-285750" algn="r">
              <a:lnSpc>
                <a:spcPct val="95000"/>
              </a:lnSpc>
              <a:spcBef>
                <a:spcPct val="50000"/>
              </a:spcBef>
              <a:buClr>
                <a:srgbClr val="FF0000"/>
              </a:buClr>
              <a:buSzPct val="80000"/>
            </a:pPr>
            <a:r>
              <a:rPr lang="en-GB" i="1">
                <a:solidFill>
                  <a:srgbClr val="0C529D"/>
                </a:solidFill>
                <a:latin typeface="Calibri" pitchFamily="34" charset="0"/>
              </a:rPr>
              <a:t>Olofsson, Georg, Karlsson R&amp;O  67 (2003)</a:t>
            </a:r>
          </a:p>
        </p:txBody>
      </p:sp>
      <p:sp>
        <p:nvSpPr>
          <p:cNvPr id="40" name="Rechteck 39"/>
          <p:cNvSpPr/>
          <p:nvPr/>
        </p:nvSpPr>
        <p:spPr bwMode="auto">
          <a:xfrm>
            <a:off x="3119438" y="2333625"/>
            <a:ext cx="285750" cy="176213"/>
          </a:xfrm>
          <a:prstGeom prst="rect">
            <a:avLst/>
          </a:prstGeom>
          <a:noFill/>
          <a:ln w="19050"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AT" sz="1200" b="1" i="0" u="none" strike="noStrike" cap="none" normalizeH="0" baseline="0" smtClean="0">
              <a:ln>
                <a:noFill/>
              </a:ln>
              <a:solidFill>
                <a:schemeClr val="tx1"/>
              </a:solidFill>
              <a:effectLst/>
              <a:latin typeface="Arial" pitchFamily="34" charset="0"/>
            </a:endParaRPr>
          </a:p>
        </p:txBody>
      </p:sp>
      <p:sp>
        <p:nvSpPr>
          <p:cNvPr id="41" name="Rechteck 40"/>
          <p:cNvSpPr/>
          <p:nvPr/>
        </p:nvSpPr>
        <p:spPr bwMode="auto">
          <a:xfrm>
            <a:off x="571231" y="3718486"/>
            <a:ext cx="1038627" cy="170935"/>
          </a:xfrm>
          <a:prstGeom prst="rect">
            <a:avLst/>
          </a:prstGeom>
          <a:noFill/>
          <a:ln w="19050"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AT" sz="1200" b="1"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liennummernplatzhalter 3"/>
          <p:cNvSpPr>
            <a:spLocks noGrp="1"/>
          </p:cNvSpPr>
          <p:nvPr>
            <p:ph type="sldNum" sz="quarter" idx="10"/>
          </p:nvPr>
        </p:nvSpPr>
        <p:spPr/>
        <p:txBody>
          <a:bodyPr/>
          <a:lstStyle/>
          <a:p>
            <a:pPr>
              <a:defRPr/>
            </a:pPr>
            <a:fld id="{408CB0A0-27FF-4A6B-9543-0E3AE8138682}" type="slidenum">
              <a:rPr lang="de-AT"/>
              <a:pPr>
                <a:defRPr/>
              </a:pPr>
              <a:t>8</a:t>
            </a:fld>
            <a:endParaRPr lang="de-AT"/>
          </a:p>
        </p:txBody>
      </p:sp>
      <p:sp>
        <p:nvSpPr>
          <p:cNvPr id="22530" name="Rectangle 2"/>
          <p:cNvSpPr>
            <a:spLocks noGrp="1" noChangeArrowheads="1"/>
          </p:cNvSpPr>
          <p:nvPr>
            <p:ph type="title"/>
          </p:nvPr>
        </p:nvSpPr>
        <p:spPr/>
        <p:txBody>
          <a:bodyPr/>
          <a:lstStyle/>
          <a:p>
            <a:r>
              <a:rPr lang="en-GB" smtClean="0"/>
              <a:t>Dose calculation in FFF mode</a:t>
            </a:r>
          </a:p>
        </p:txBody>
      </p:sp>
      <p:sp>
        <p:nvSpPr>
          <p:cNvPr id="22531" name="Rectangle 92"/>
          <p:cNvSpPr>
            <a:spLocks noGrp="1" noChangeArrowheads="1"/>
          </p:cNvSpPr>
          <p:nvPr>
            <p:ph idx="1"/>
          </p:nvPr>
        </p:nvSpPr>
        <p:spPr>
          <a:xfrm>
            <a:off x="2897188" y="5788025"/>
            <a:ext cx="6048375" cy="557213"/>
          </a:xfrm>
        </p:spPr>
        <p:txBody>
          <a:bodyPr/>
          <a:lstStyle/>
          <a:p>
            <a:pPr marL="263525" indent="-263525">
              <a:lnSpc>
                <a:spcPct val="115000"/>
              </a:lnSpc>
              <a:buClr>
                <a:schemeClr val="bg1"/>
              </a:buClr>
              <a:buFont typeface="Arial" charset="0"/>
              <a:buChar char="●"/>
            </a:pPr>
            <a:r>
              <a:rPr lang="en-GB" sz="2200" smtClean="0"/>
              <a:t>No statistically significant differences on-axis</a:t>
            </a:r>
          </a:p>
        </p:txBody>
      </p:sp>
      <p:graphicFrame>
        <p:nvGraphicFramePr>
          <p:cNvPr id="332953" name="Group 153"/>
          <p:cNvGraphicFramePr>
            <a:graphicFrameLocks noGrp="1"/>
          </p:cNvGraphicFramePr>
          <p:nvPr/>
        </p:nvGraphicFramePr>
        <p:xfrm>
          <a:off x="2962275" y="4394200"/>
          <a:ext cx="5659572" cy="1187559"/>
        </p:xfrm>
        <a:graphic>
          <a:graphicData uri="http://schemas.openxmlformats.org/drawingml/2006/table">
            <a:tbl>
              <a:tblPr/>
              <a:tblGrid>
                <a:gridCol w="1949867"/>
                <a:gridCol w="674191"/>
                <a:gridCol w="1161658"/>
                <a:gridCol w="1161659"/>
                <a:gridCol w="712197"/>
              </a:tblGrid>
              <a:tr h="409575">
                <a:tc>
                  <a:txBody>
                    <a:bodyPr/>
                    <a:lstStyle/>
                    <a:p>
                      <a:pPr marL="0" marR="0" lvl="0" indent="0" algn="ctr" defTabSz="914400" rtl="0" eaLnBrk="1" fontAlgn="base" latinLnBrk="0" hangingPunct="1">
                        <a:lnSpc>
                          <a:spcPct val="130000"/>
                        </a:lnSpc>
                        <a:spcBef>
                          <a:spcPts val="200"/>
                        </a:spcBef>
                        <a:spcAft>
                          <a:spcPts val="200"/>
                        </a:spcAft>
                        <a:buClr>
                          <a:srgbClr val="287DAA"/>
                        </a:buClr>
                        <a:buSzTx/>
                        <a:buFontTx/>
                        <a:buNone/>
                        <a:tabLst/>
                      </a:pPr>
                      <a:r>
                        <a:rPr kumimoji="0" lang="de-AT" sz="1400" b="1" i="1" u="none" strike="noStrike" cap="none" normalizeH="0" baseline="0" dirty="0" err="1" smtClean="0">
                          <a:ln>
                            <a:noFill/>
                          </a:ln>
                          <a:solidFill>
                            <a:schemeClr val="bg1"/>
                          </a:solidFill>
                          <a:effectLst/>
                          <a:latin typeface="+mn-lt"/>
                        </a:rPr>
                        <a:t>Average</a:t>
                      </a:r>
                      <a:r>
                        <a:rPr kumimoji="0" lang="de-AT" sz="1400" b="1" i="1" u="none" strike="noStrike" cap="none" normalizeH="0" baseline="0" dirty="0" smtClean="0">
                          <a:ln>
                            <a:noFill/>
                          </a:ln>
                          <a:solidFill>
                            <a:schemeClr val="bg1"/>
                          </a:solidFill>
                          <a:effectLst/>
                          <a:latin typeface="+mn-lt"/>
                        </a:rPr>
                        <a:t> </a:t>
                      </a:r>
                      <a:r>
                        <a:rPr kumimoji="0" lang="el-GR" sz="1400" b="1" i="1" u="none" strike="noStrike" cap="none" normalizeH="0" baseline="0" dirty="0" smtClean="0">
                          <a:ln>
                            <a:noFill/>
                          </a:ln>
                          <a:solidFill>
                            <a:schemeClr val="bg1"/>
                          </a:solidFill>
                          <a:effectLst/>
                          <a:latin typeface="+mn-lt"/>
                        </a:rPr>
                        <a:t>γ</a:t>
                      </a:r>
                      <a:r>
                        <a:rPr kumimoji="0" lang="el-GR" sz="1400" b="1" i="1" u="none" strike="noStrike" cap="none" normalizeH="0" baseline="-25000" dirty="0" smtClean="0">
                          <a:ln>
                            <a:noFill/>
                          </a:ln>
                          <a:solidFill>
                            <a:schemeClr val="bg1"/>
                          </a:solidFill>
                          <a:effectLst/>
                          <a:latin typeface="+mn-lt"/>
                        </a:rPr>
                        <a:t>m</a:t>
                      </a:r>
                      <a:r>
                        <a:rPr kumimoji="0" lang="de-AT" sz="1400" b="1" i="1" u="none" strike="noStrike" cap="none" normalizeH="0" baseline="-25000" dirty="0" err="1" smtClean="0">
                          <a:ln>
                            <a:noFill/>
                          </a:ln>
                          <a:solidFill>
                            <a:schemeClr val="bg1"/>
                          </a:solidFill>
                          <a:effectLst/>
                          <a:latin typeface="+mn-lt"/>
                        </a:rPr>
                        <a:t>ean</a:t>
                      </a:r>
                      <a:r>
                        <a:rPr kumimoji="0" lang="de-AT" sz="1400" b="1" i="1" u="none" strike="noStrike" cap="none" normalizeH="0" baseline="0" dirty="0" smtClean="0">
                          <a:ln>
                            <a:noFill/>
                          </a:ln>
                          <a:solidFill>
                            <a:schemeClr val="bg1"/>
                          </a:solidFill>
                          <a:effectLst/>
                          <a:latin typeface="+mn-lt"/>
                        </a:rPr>
                        <a:t> – off-</a:t>
                      </a:r>
                      <a:r>
                        <a:rPr kumimoji="0" lang="de-AT" sz="1400" b="1" i="1" u="none" strike="noStrike" cap="none" normalizeH="0" baseline="0" dirty="0" err="1" smtClean="0">
                          <a:ln>
                            <a:noFill/>
                          </a:ln>
                          <a:solidFill>
                            <a:schemeClr val="bg1"/>
                          </a:solidFill>
                          <a:effectLst/>
                          <a:latin typeface="+mn-lt"/>
                        </a:rPr>
                        <a:t>axis</a:t>
                      </a:r>
                      <a:endParaRPr kumimoji="0" lang="de-AT" sz="1400" b="0" i="0" u="none" strike="noStrike" cap="none" normalizeH="0" baseline="0" dirty="0" smtClean="0">
                        <a:ln>
                          <a:noFill/>
                        </a:ln>
                        <a:solidFill>
                          <a:schemeClr val="bg1"/>
                        </a:solidFill>
                        <a:effectLst/>
                        <a:latin typeface="+mn-lt"/>
                      </a:endParaRPr>
                    </a:p>
                  </a:txBody>
                  <a:tcPr marL="36000" marR="0" marT="36000" marB="36000"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accent2">
                        <a:lumMod val="75000"/>
                      </a:schemeClr>
                    </a:solidFill>
                  </a:tcPr>
                </a:tc>
                <a:tc>
                  <a:txBody>
                    <a:bodyPr/>
                    <a:lstStyle/>
                    <a:p>
                      <a:pPr marL="0" marR="0" lvl="0" indent="0" algn="ctr" defTabSz="914400" rtl="0" eaLnBrk="1" fontAlgn="base" latinLnBrk="0" hangingPunct="1">
                        <a:lnSpc>
                          <a:spcPct val="130000"/>
                        </a:lnSpc>
                        <a:spcBef>
                          <a:spcPts val="200"/>
                        </a:spcBef>
                        <a:spcAft>
                          <a:spcPts val="200"/>
                        </a:spcAft>
                        <a:buClr>
                          <a:srgbClr val="287DAA"/>
                        </a:buClr>
                        <a:buSzTx/>
                        <a:buFontTx/>
                        <a:buNone/>
                        <a:tabLst/>
                      </a:pPr>
                      <a:r>
                        <a:rPr kumimoji="0" lang="de-AT" sz="1400" b="1" i="0" u="none" strike="noStrike" cap="none" normalizeH="0" baseline="0" dirty="0" smtClean="0">
                          <a:ln>
                            <a:noFill/>
                          </a:ln>
                          <a:solidFill>
                            <a:schemeClr val="tx1"/>
                          </a:solidFill>
                          <a:effectLst/>
                          <a:latin typeface="+mn-lt"/>
                        </a:rPr>
                        <a:t>n</a:t>
                      </a:r>
                    </a:p>
                  </a:txBody>
                  <a:tcPr marL="36000" marR="0" marT="36000" marB="36000"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accent2">
                        <a:lumMod val="40000"/>
                        <a:lumOff val="60000"/>
                      </a:schemeClr>
                    </a:solidFill>
                  </a:tcPr>
                </a:tc>
                <a:tc>
                  <a:txBody>
                    <a:bodyPr/>
                    <a:lstStyle/>
                    <a:p>
                      <a:pPr marL="0" marR="0" lvl="0" indent="0" algn="ctr" defTabSz="914400" rtl="0" eaLnBrk="1" fontAlgn="base" latinLnBrk="0" hangingPunct="1">
                        <a:lnSpc>
                          <a:spcPct val="130000"/>
                        </a:lnSpc>
                        <a:spcBef>
                          <a:spcPts val="200"/>
                        </a:spcBef>
                        <a:spcAft>
                          <a:spcPts val="200"/>
                        </a:spcAft>
                        <a:buClr>
                          <a:srgbClr val="287DAA"/>
                        </a:buClr>
                        <a:buSzTx/>
                        <a:buFontTx/>
                        <a:buNone/>
                        <a:tabLst/>
                      </a:pPr>
                      <a:r>
                        <a:rPr kumimoji="0" lang="de-AT" sz="1400" b="1" i="0" u="none" strike="noStrike" cap="none" normalizeH="0" baseline="0" dirty="0" smtClean="0">
                          <a:ln>
                            <a:noFill/>
                          </a:ln>
                          <a:solidFill>
                            <a:schemeClr val="tx1"/>
                          </a:solidFill>
                          <a:effectLst/>
                          <a:latin typeface="+mn-lt"/>
                        </a:rPr>
                        <a:t>FF</a:t>
                      </a:r>
                    </a:p>
                  </a:txBody>
                  <a:tcPr marL="36000" marR="0" marT="36000" marB="36000"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accent2">
                        <a:lumMod val="40000"/>
                        <a:lumOff val="60000"/>
                      </a:schemeClr>
                    </a:solidFill>
                  </a:tcPr>
                </a:tc>
                <a:tc>
                  <a:txBody>
                    <a:bodyPr/>
                    <a:lstStyle/>
                    <a:p>
                      <a:pPr marL="0" marR="0" lvl="0" indent="0" algn="ctr" defTabSz="914400" rtl="0" eaLnBrk="1" fontAlgn="base" latinLnBrk="0" hangingPunct="1">
                        <a:lnSpc>
                          <a:spcPct val="130000"/>
                        </a:lnSpc>
                        <a:spcBef>
                          <a:spcPts val="200"/>
                        </a:spcBef>
                        <a:spcAft>
                          <a:spcPts val="200"/>
                        </a:spcAft>
                        <a:buClr>
                          <a:srgbClr val="287DAA"/>
                        </a:buClr>
                        <a:buSzTx/>
                        <a:buFontTx/>
                        <a:buNone/>
                        <a:tabLst/>
                      </a:pPr>
                      <a:r>
                        <a:rPr kumimoji="0" lang="de-AT" sz="1400" b="1" i="0" u="none" strike="noStrike" cap="none" normalizeH="0" baseline="0" dirty="0" smtClean="0">
                          <a:ln>
                            <a:noFill/>
                          </a:ln>
                          <a:solidFill>
                            <a:schemeClr val="tx1"/>
                          </a:solidFill>
                          <a:effectLst/>
                          <a:latin typeface="+mn-lt"/>
                        </a:rPr>
                        <a:t>FFF</a:t>
                      </a:r>
                    </a:p>
                  </a:txBody>
                  <a:tcPr marL="36000" marR="0" marT="36000" marB="36000"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accent2">
                        <a:lumMod val="40000"/>
                        <a:lumOff val="60000"/>
                      </a:schemeClr>
                    </a:solidFill>
                  </a:tcPr>
                </a:tc>
                <a:tc>
                  <a:txBody>
                    <a:bodyPr/>
                    <a:lstStyle/>
                    <a:p>
                      <a:pPr marL="0" marR="0" lvl="0" indent="0" algn="ctr" defTabSz="914400" rtl="0" eaLnBrk="1" fontAlgn="base" latinLnBrk="0" hangingPunct="1">
                        <a:lnSpc>
                          <a:spcPct val="130000"/>
                        </a:lnSpc>
                        <a:spcBef>
                          <a:spcPts val="200"/>
                        </a:spcBef>
                        <a:spcAft>
                          <a:spcPts val="200"/>
                        </a:spcAft>
                        <a:buClr>
                          <a:srgbClr val="287DAA"/>
                        </a:buClr>
                        <a:buSzTx/>
                        <a:buFontTx/>
                        <a:buNone/>
                        <a:tabLst/>
                      </a:pPr>
                      <a:r>
                        <a:rPr kumimoji="0" lang="de-AT" sz="1400" b="1" i="0" u="none" strike="noStrike" cap="none" normalizeH="0" baseline="0" dirty="0" smtClean="0">
                          <a:ln>
                            <a:noFill/>
                          </a:ln>
                          <a:solidFill>
                            <a:schemeClr val="tx1"/>
                          </a:solidFill>
                          <a:effectLst/>
                          <a:latin typeface="+mn-lt"/>
                        </a:rPr>
                        <a:t>p</a:t>
                      </a:r>
                    </a:p>
                  </a:txBody>
                  <a:tcPr marL="36000" marR="0" marT="36000" marB="36000"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accent2">
                        <a:lumMod val="40000"/>
                        <a:lumOff val="60000"/>
                      </a:schemeClr>
                    </a:solidFill>
                  </a:tcPr>
                </a:tc>
              </a:tr>
              <a:tr h="371475">
                <a:tc>
                  <a:txBody>
                    <a:bodyPr/>
                    <a:lstStyle/>
                    <a:p>
                      <a:pPr marL="0" marR="0" lvl="0" indent="0" algn="ctr" defTabSz="914400" rtl="0" eaLnBrk="1" fontAlgn="base" latinLnBrk="0" hangingPunct="1">
                        <a:lnSpc>
                          <a:spcPct val="130000"/>
                        </a:lnSpc>
                        <a:spcBef>
                          <a:spcPts val="200"/>
                        </a:spcBef>
                        <a:spcAft>
                          <a:spcPts val="200"/>
                        </a:spcAft>
                        <a:buClr>
                          <a:srgbClr val="287DAA"/>
                        </a:buClr>
                        <a:buSzTx/>
                        <a:buFontTx/>
                        <a:buNone/>
                        <a:tabLst/>
                      </a:pPr>
                      <a:r>
                        <a:rPr kumimoji="0" lang="el-GR" sz="1600" b="1" i="0" u="none" strike="noStrike" cap="none" normalizeH="0" baseline="0" dirty="0" smtClean="0">
                          <a:ln>
                            <a:noFill/>
                          </a:ln>
                          <a:solidFill>
                            <a:schemeClr val="tx1"/>
                          </a:solidFill>
                          <a:effectLst/>
                          <a:latin typeface="+mn-lt"/>
                        </a:rPr>
                        <a:t>γ</a:t>
                      </a:r>
                      <a:r>
                        <a:rPr kumimoji="0" lang="el-GR" sz="1600" b="1" i="0" u="none" strike="noStrike" cap="none" normalizeH="0" baseline="-25000" dirty="0" smtClean="0">
                          <a:ln>
                            <a:noFill/>
                          </a:ln>
                          <a:solidFill>
                            <a:schemeClr val="tx1"/>
                          </a:solidFill>
                          <a:effectLst/>
                          <a:latin typeface="+mn-lt"/>
                        </a:rPr>
                        <a:t>mean</a:t>
                      </a:r>
                      <a:r>
                        <a:rPr kumimoji="0" lang="de-AT" sz="1600" b="1" i="0" u="none" strike="noStrike" cap="none" normalizeH="0" baseline="0" dirty="0" smtClean="0">
                          <a:ln>
                            <a:noFill/>
                          </a:ln>
                          <a:solidFill>
                            <a:schemeClr val="tx1"/>
                          </a:solidFill>
                          <a:effectLst/>
                          <a:latin typeface="+mn-lt"/>
                        </a:rPr>
                        <a:t> (MC)</a:t>
                      </a:r>
                      <a:endParaRPr kumimoji="0" lang="el-GR" sz="1600" b="1" i="0" u="none" strike="noStrike" cap="none" normalizeH="0" baseline="0" dirty="0" smtClean="0">
                        <a:ln>
                          <a:noFill/>
                        </a:ln>
                        <a:solidFill>
                          <a:schemeClr val="tx1"/>
                        </a:solidFill>
                        <a:effectLst/>
                        <a:latin typeface="+mn-lt"/>
                      </a:endParaRPr>
                    </a:p>
                  </a:txBody>
                  <a:tcPr marL="36000" marR="0" marT="36000" marB="36000"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accent2">
                        <a:lumMod val="40000"/>
                        <a:lumOff val="60000"/>
                      </a:schemeClr>
                    </a:solidFill>
                  </a:tcPr>
                </a:tc>
                <a:tc>
                  <a:txBody>
                    <a:bodyPr/>
                    <a:lstStyle/>
                    <a:p>
                      <a:pPr marL="0" marR="0" lvl="0" indent="0" algn="ctr" defTabSz="914400" rtl="0" eaLnBrk="1" fontAlgn="base" latinLnBrk="0" hangingPunct="1">
                        <a:lnSpc>
                          <a:spcPct val="130000"/>
                        </a:lnSpc>
                        <a:spcBef>
                          <a:spcPts val="200"/>
                        </a:spcBef>
                        <a:spcAft>
                          <a:spcPts val="200"/>
                        </a:spcAft>
                        <a:buClr>
                          <a:srgbClr val="287DAA"/>
                        </a:buClr>
                        <a:buSzTx/>
                        <a:buFontTx/>
                        <a:buNone/>
                        <a:tabLst/>
                      </a:pPr>
                      <a:r>
                        <a:rPr kumimoji="0" lang="de-AT" sz="1400" b="1" i="0" u="none" strike="noStrike" cap="none" normalizeH="0" baseline="0" dirty="0" smtClean="0">
                          <a:ln>
                            <a:noFill/>
                          </a:ln>
                          <a:solidFill>
                            <a:schemeClr val="tx1"/>
                          </a:solidFill>
                          <a:effectLst/>
                          <a:latin typeface="+mn-lt"/>
                        </a:rPr>
                        <a:t>18</a:t>
                      </a:r>
                    </a:p>
                  </a:txBody>
                  <a:tcPr marL="36000" marR="0" marT="36000" marB="36000"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30000"/>
                        </a:lnSpc>
                        <a:spcBef>
                          <a:spcPts val="200"/>
                        </a:spcBef>
                        <a:spcAft>
                          <a:spcPts val="200"/>
                        </a:spcAft>
                        <a:buClr>
                          <a:srgbClr val="287DAA"/>
                        </a:buClr>
                        <a:buSzTx/>
                        <a:buFontTx/>
                        <a:buNone/>
                        <a:tabLst/>
                      </a:pPr>
                      <a:r>
                        <a:rPr kumimoji="0" lang="de-AT" sz="1400" b="1" i="0" u="none" strike="noStrike" cap="none" normalizeH="0" baseline="0" dirty="0" smtClean="0">
                          <a:ln>
                            <a:noFill/>
                          </a:ln>
                          <a:solidFill>
                            <a:schemeClr val="tx1"/>
                          </a:solidFill>
                          <a:effectLst/>
                          <a:latin typeface="+mn-lt"/>
                        </a:rPr>
                        <a:t>0.55 </a:t>
                      </a:r>
                      <a:r>
                        <a:rPr kumimoji="0" lang="en-US" sz="1400" b="1" i="0" u="none" strike="noStrike" cap="none" normalizeH="0" baseline="0" dirty="0" smtClean="0">
                          <a:ln>
                            <a:noFill/>
                          </a:ln>
                          <a:solidFill>
                            <a:schemeClr val="tx1"/>
                          </a:solidFill>
                          <a:effectLst/>
                          <a:latin typeface="+mn-lt"/>
                        </a:rPr>
                        <a:t>± 0.24</a:t>
                      </a:r>
                    </a:p>
                  </a:txBody>
                  <a:tcPr marL="36000" marR="0" marT="36000" marB="36000"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30000"/>
                        </a:lnSpc>
                        <a:spcBef>
                          <a:spcPts val="200"/>
                        </a:spcBef>
                        <a:spcAft>
                          <a:spcPts val="200"/>
                        </a:spcAft>
                        <a:buClr>
                          <a:srgbClr val="287DAA"/>
                        </a:buClr>
                        <a:buSzTx/>
                        <a:buFontTx/>
                        <a:buNone/>
                        <a:tabLst/>
                      </a:pPr>
                      <a:r>
                        <a:rPr kumimoji="0" lang="de-AT" sz="1400" b="1" i="0" u="none" strike="noStrike" cap="none" normalizeH="0" baseline="0" dirty="0" smtClean="0">
                          <a:ln>
                            <a:noFill/>
                          </a:ln>
                          <a:solidFill>
                            <a:schemeClr val="tx1"/>
                          </a:solidFill>
                          <a:effectLst/>
                          <a:latin typeface="+mn-lt"/>
                        </a:rPr>
                        <a:t>0.45 </a:t>
                      </a:r>
                      <a:r>
                        <a:rPr kumimoji="0" lang="en-US" sz="1400" b="1" i="0" u="none" strike="noStrike" cap="none" normalizeH="0" baseline="0" dirty="0" smtClean="0">
                          <a:ln>
                            <a:noFill/>
                          </a:ln>
                          <a:solidFill>
                            <a:schemeClr val="tx1"/>
                          </a:solidFill>
                          <a:effectLst/>
                          <a:latin typeface="+mn-lt"/>
                        </a:rPr>
                        <a:t>± 0.21</a:t>
                      </a:r>
                      <a:endParaRPr kumimoji="0" lang="de-AT" sz="1400" b="1" i="0" u="none" strike="noStrike" cap="none" normalizeH="0" baseline="0" dirty="0" smtClean="0">
                        <a:ln>
                          <a:noFill/>
                        </a:ln>
                        <a:solidFill>
                          <a:schemeClr val="tx1"/>
                        </a:solidFill>
                        <a:effectLst/>
                        <a:latin typeface="+mn-lt"/>
                      </a:endParaRPr>
                    </a:p>
                  </a:txBody>
                  <a:tcPr marL="36000" marR="0" marT="36000" marB="36000"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30000"/>
                        </a:lnSpc>
                        <a:spcBef>
                          <a:spcPts val="200"/>
                        </a:spcBef>
                        <a:spcAft>
                          <a:spcPts val="200"/>
                        </a:spcAft>
                        <a:buClr>
                          <a:srgbClr val="287DAA"/>
                        </a:buClr>
                        <a:buSzTx/>
                        <a:buFontTx/>
                        <a:buNone/>
                        <a:tabLst/>
                      </a:pPr>
                      <a:r>
                        <a:rPr kumimoji="0" lang="de-AT" sz="1400" b="1" i="0" u="none" strike="noStrike" cap="none" normalizeH="0" baseline="0" dirty="0" smtClean="0">
                          <a:ln>
                            <a:noFill/>
                          </a:ln>
                          <a:solidFill>
                            <a:srgbClr val="00B050"/>
                          </a:solidFill>
                          <a:effectLst/>
                          <a:latin typeface="+mn-lt"/>
                        </a:rPr>
                        <a:t>0.02</a:t>
                      </a:r>
                    </a:p>
                  </a:txBody>
                  <a:tcPr marL="36000" marR="0" marT="36000" marB="36000"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r>
              <a:tr h="371475">
                <a:tc>
                  <a:txBody>
                    <a:bodyPr/>
                    <a:lstStyle/>
                    <a:p>
                      <a:pPr marL="0" marR="0" lvl="0" indent="0" algn="ctr" defTabSz="914400" rtl="0" eaLnBrk="1" fontAlgn="base" latinLnBrk="0" hangingPunct="1">
                        <a:lnSpc>
                          <a:spcPct val="130000"/>
                        </a:lnSpc>
                        <a:spcBef>
                          <a:spcPts val="200"/>
                        </a:spcBef>
                        <a:spcAft>
                          <a:spcPts val="200"/>
                        </a:spcAft>
                        <a:buClr>
                          <a:srgbClr val="287DAA"/>
                        </a:buClr>
                        <a:buSzTx/>
                        <a:buFontTx/>
                        <a:buNone/>
                        <a:tabLst/>
                      </a:pPr>
                      <a:r>
                        <a:rPr kumimoji="0" lang="el-GR" sz="1600" b="1" i="0" u="none" strike="noStrike" cap="none" normalizeH="0" baseline="0" dirty="0" smtClean="0">
                          <a:ln>
                            <a:noFill/>
                          </a:ln>
                          <a:solidFill>
                            <a:schemeClr val="tx1"/>
                          </a:solidFill>
                          <a:effectLst/>
                          <a:latin typeface="+mn-lt"/>
                        </a:rPr>
                        <a:t>γ</a:t>
                      </a:r>
                      <a:r>
                        <a:rPr kumimoji="0" lang="el-GR" sz="1600" b="1" i="0" u="none" strike="noStrike" cap="none" normalizeH="0" baseline="-25000" dirty="0" smtClean="0">
                          <a:ln>
                            <a:noFill/>
                          </a:ln>
                          <a:solidFill>
                            <a:schemeClr val="tx1"/>
                          </a:solidFill>
                          <a:effectLst/>
                          <a:latin typeface="+mn-lt"/>
                        </a:rPr>
                        <a:t>mean</a:t>
                      </a:r>
                      <a:r>
                        <a:rPr kumimoji="0" lang="de-AT" sz="1600" b="1" i="0" u="none" strike="noStrike" cap="none" normalizeH="0" baseline="0" dirty="0" smtClean="0">
                          <a:ln>
                            <a:noFill/>
                          </a:ln>
                          <a:solidFill>
                            <a:schemeClr val="tx1"/>
                          </a:solidFill>
                          <a:effectLst/>
                          <a:latin typeface="+mn-lt"/>
                        </a:rPr>
                        <a:t> (</a:t>
                      </a:r>
                      <a:r>
                        <a:rPr kumimoji="0" lang="de-AT" sz="1600" b="1" i="0" u="none" strike="noStrike" cap="none" normalizeH="0" baseline="0" dirty="0" err="1" smtClean="0">
                          <a:ln>
                            <a:noFill/>
                          </a:ln>
                          <a:solidFill>
                            <a:schemeClr val="tx1"/>
                          </a:solidFill>
                          <a:effectLst/>
                          <a:latin typeface="+mn-lt"/>
                        </a:rPr>
                        <a:t>eCC</a:t>
                      </a:r>
                      <a:r>
                        <a:rPr kumimoji="0" lang="de-AT" sz="1600" b="1" i="0" u="none" strike="noStrike" cap="none" normalizeH="0" baseline="0" dirty="0" smtClean="0">
                          <a:ln>
                            <a:noFill/>
                          </a:ln>
                          <a:solidFill>
                            <a:schemeClr val="tx1"/>
                          </a:solidFill>
                          <a:effectLst/>
                          <a:latin typeface="+mn-lt"/>
                        </a:rPr>
                        <a:t>)</a:t>
                      </a:r>
                      <a:endParaRPr kumimoji="0" lang="el-GR" sz="1600" b="1" i="0" u="none" strike="noStrike" cap="none" normalizeH="0" baseline="0" dirty="0" smtClean="0">
                        <a:ln>
                          <a:noFill/>
                        </a:ln>
                        <a:solidFill>
                          <a:schemeClr val="tx1"/>
                        </a:solidFill>
                        <a:effectLst/>
                        <a:latin typeface="+mn-lt"/>
                      </a:endParaRPr>
                    </a:p>
                  </a:txBody>
                  <a:tcPr marL="36000" marR="0" marT="36000" marB="36000"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accent2">
                        <a:lumMod val="40000"/>
                        <a:lumOff val="60000"/>
                      </a:schemeClr>
                    </a:solidFill>
                  </a:tcPr>
                </a:tc>
                <a:tc>
                  <a:txBody>
                    <a:bodyPr/>
                    <a:lstStyle/>
                    <a:p>
                      <a:pPr marL="0" marR="0" lvl="0" indent="0" algn="ctr" defTabSz="914400" rtl="0" eaLnBrk="1" fontAlgn="base" latinLnBrk="0" hangingPunct="1">
                        <a:lnSpc>
                          <a:spcPct val="130000"/>
                        </a:lnSpc>
                        <a:spcBef>
                          <a:spcPts val="200"/>
                        </a:spcBef>
                        <a:spcAft>
                          <a:spcPts val="200"/>
                        </a:spcAft>
                        <a:buClr>
                          <a:srgbClr val="287DAA"/>
                        </a:buClr>
                        <a:buSzTx/>
                        <a:buFontTx/>
                        <a:buNone/>
                        <a:tabLst/>
                      </a:pPr>
                      <a:r>
                        <a:rPr kumimoji="0" lang="de-AT" sz="1400" b="1" i="0" u="none" strike="noStrike" cap="none" normalizeH="0" baseline="0" smtClean="0">
                          <a:ln>
                            <a:noFill/>
                          </a:ln>
                          <a:solidFill>
                            <a:schemeClr val="tx1"/>
                          </a:solidFill>
                          <a:effectLst/>
                          <a:latin typeface="+mn-lt"/>
                        </a:rPr>
                        <a:t>18</a:t>
                      </a:r>
                    </a:p>
                  </a:txBody>
                  <a:tcPr marL="36000" marR="0" marT="36000" marB="36000"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30000"/>
                        </a:lnSpc>
                        <a:spcBef>
                          <a:spcPts val="200"/>
                        </a:spcBef>
                        <a:spcAft>
                          <a:spcPts val="200"/>
                        </a:spcAft>
                        <a:buClr>
                          <a:srgbClr val="287DAA"/>
                        </a:buClr>
                        <a:buSzTx/>
                        <a:buFontTx/>
                        <a:buNone/>
                        <a:tabLst/>
                      </a:pPr>
                      <a:r>
                        <a:rPr kumimoji="0" lang="de-AT" sz="1400" b="1" i="0" u="none" strike="noStrike" cap="none" normalizeH="0" baseline="0" dirty="0" smtClean="0">
                          <a:ln>
                            <a:noFill/>
                          </a:ln>
                          <a:solidFill>
                            <a:schemeClr val="tx1"/>
                          </a:solidFill>
                          <a:effectLst/>
                          <a:latin typeface="+mn-lt"/>
                        </a:rPr>
                        <a:t>0.41 </a:t>
                      </a:r>
                      <a:r>
                        <a:rPr kumimoji="0" lang="en-US" sz="1400" b="1" i="0" u="none" strike="noStrike" cap="none" normalizeH="0" baseline="0" dirty="0" smtClean="0">
                          <a:ln>
                            <a:noFill/>
                          </a:ln>
                          <a:solidFill>
                            <a:schemeClr val="tx1"/>
                          </a:solidFill>
                          <a:effectLst/>
                          <a:latin typeface="+mn-lt"/>
                        </a:rPr>
                        <a:t>± 0.24</a:t>
                      </a:r>
                      <a:endParaRPr kumimoji="0" lang="de-AT" sz="1400" b="1" i="0" u="none" strike="noStrike" cap="none" normalizeH="0" baseline="0" dirty="0" smtClean="0">
                        <a:ln>
                          <a:noFill/>
                        </a:ln>
                        <a:solidFill>
                          <a:schemeClr val="tx1"/>
                        </a:solidFill>
                        <a:effectLst/>
                        <a:latin typeface="+mn-lt"/>
                      </a:endParaRPr>
                    </a:p>
                  </a:txBody>
                  <a:tcPr marL="36000" marR="0" marT="36000" marB="36000"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30000"/>
                        </a:lnSpc>
                        <a:spcBef>
                          <a:spcPts val="200"/>
                        </a:spcBef>
                        <a:spcAft>
                          <a:spcPts val="200"/>
                        </a:spcAft>
                        <a:buClr>
                          <a:srgbClr val="287DAA"/>
                        </a:buClr>
                        <a:buSzTx/>
                        <a:buFontTx/>
                        <a:buNone/>
                        <a:tabLst/>
                      </a:pPr>
                      <a:r>
                        <a:rPr kumimoji="0" lang="de-AT" sz="1400" b="1" i="0" u="none" strike="noStrike" cap="none" normalizeH="0" baseline="0" dirty="0" smtClean="0">
                          <a:ln>
                            <a:noFill/>
                          </a:ln>
                          <a:solidFill>
                            <a:schemeClr val="tx1"/>
                          </a:solidFill>
                          <a:effectLst/>
                          <a:latin typeface="+mn-lt"/>
                        </a:rPr>
                        <a:t>0.36 </a:t>
                      </a:r>
                      <a:r>
                        <a:rPr kumimoji="0" lang="en-US" sz="1400" b="1" i="0" u="none" strike="noStrike" cap="none" normalizeH="0" baseline="0" dirty="0" smtClean="0">
                          <a:ln>
                            <a:noFill/>
                          </a:ln>
                          <a:solidFill>
                            <a:schemeClr val="tx1"/>
                          </a:solidFill>
                          <a:effectLst/>
                          <a:latin typeface="+mn-lt"/>
                        </a:rPr>
                        <a:t>± 0.22</a:t>
                      </a:r>
                      <a:endParaRPr kumimoji="0" lang="de-AT" sz="1400" b="1" i="0" u="none" strike="noStrike" cap="none" normalizeH="0" baseline="0" dirty="0" smtClean="0">
                        <a:ln>
                          <a:noFill/>
                        </a:ln>
                        <a:solidFill>
                          <a:schemeClr val="tx1"/>
                        </a:solidFill>
                        <a:effectLst/>
                        <a:latin typeface="+mn-lt"/>
                      </a:endParaRPr>
                    </a:p>
                  </a:txBody>
                  <a:tcPr marL="36000" marR="0" marT="36000" marB="36000"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rtl="0" eaLnBrk="1" fontAlgn="base" latinLnBrk="0" hangingPunct="1">
                        <a:lnSpc>
                          <a:spcPct val="130000"/>
                        </a:lnSpc>
                        <a:spcBef>
                          <a:spcPts val="200"/>
                        </a:spcBef>
                        <a:spcAft>
                          <a:spcPts val="200"/>
                        </a:spcAft>
                        <a:buClr>
                          <a:srgbClr val="287DAA"/>
                        </a:buClr>
                        <a:buSzTx/>
                        <a:buFontTx/>
                        <a:buNone/>
                        <a:tabLst/>
                      </a:pPr>
                      <a:r>
                        <a:rPr kumimoji="0" lang="de-AT" sz="1400" b="1" i="0" u="none" strike="noStrike" cap="none" normalizeH="0" baseline="0" dirty="0" smtClean="0">
                          <a:ln>
                            <a:noFill/>
                          </a:ln>
                          <a:solidFill>
                            <a:srgbClr val="00B050"/>
                          </a:solidFill>
                          <a:effectLst/>
                          <a:latin typeface="+mn-lt"/>
                        </a:rPr>
                        <a:t>0.04</a:t>
                      </a:r>
                    </a:p>
                  </a:txBody>
                  <a:tcPr marL="36000" marR="0" marT="36000" marB="36000"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r>
            </a:tbl>
          </a:graphicData>
        </a:graphic>
      </p:graphicFrame>
      <p:pic>
        <p:nvPicPr>
          <p:cNvPr id="22558" name="Picture 119" descr="Gamma-profiles"/>
          <p:cNvPicPr>
            <a:picLocks noChangeAspect="1" noChangeArrowheads="1"/>
          </p:cNvPicPr>
          <p:nvPr/>
        </p:nvPicPr>
        <p:blipFill>
          <a:blip r:embed="rId2" cstate="print"/>
          <a:srcRect t="6683"/>
          <a:stretch>
            <a:fillRect/>
          </a:stretch>
        </p:blipFill>
        <p:spPr bwMode="auto">
          <a:xfrm>
            <a:off x="1017588" y="1179513"/>
            <a:ext cx="7092950" cy="2647950"/>
          </a:xfrm>
          <a:prstGeom prst="rect">
            <a:avLst/>
          </a:prstGeom>
          <a:noFill/>
          <a:ln w="9525">
            <a:noFill/>
            <a:miter lim="800000"/>
            <a:headEnd/>
            <a:tailEnd/>
          </a:ln>
        </p:spPr>
      </p:pic>
      <p:pic>
        <p:nvPicPr>
          <p:cNvPr id="22559" name="Picture 161"/>
          <p:cNvPicPr>
            <a:picLocks noChangeAspect="1" noChangeArrowheads="1"/>
          </p:cNvPicPr>
          <p:nvPr/>
        </p:nvPicPr>
        <p:blipFill>
          <a:blip r:embed="rId3" cstate="print"/>
          <a:srcRect r="75285" b="51158"/>
          <a:stretch>
            <a:fillRect/>
          </a:stretch>
        </p:blipFill>
        <p:spPr bwMode="auto">
          <a:xfrm>
            <a:off x="515938" y="3810000"/>
            <a:ext cx="2106612" cy="2592388"/>
          </a:xfrm>
          <a:prstGeom prst="rect">
            <a:avLst/>
          </a:prstGeom>
          <a:noFill/>
          <a:ln w="12700">
            <a:noFill/>
            <a:miter lim="800000"/>
            <a:headEnd/>
            <a:tailEnd/>
          </a:ln>
        </p:spPr>
      </p:pic>
      <p:sp>
        <p:nvSpPr>
          <p:cNvPr id="22560" name="Text Box 30"/>
          <p:cNvSpPr txBox="1">
            <a:spLocks noChangeArrowheads="1"/>
          </p:cNvSpPr>
          <p:nvPr/>
        </p:nvSpPr>
        <p:spPr bwMode="auto">
          <a:xfrm>
            <a:off x="6069013" y="3948113"/>
            <a:ext cx="2673350" cy="276225"/>
          </a:xfrm>
          <a:prstGeom prst="rect">
            <a:avLst/>
          </a:prstGeom>
          <a:noFill/>
          <a:ln w="9525">
            <a:noFill/>
            <a:miter lim="800000"/>
            <a:headEnd/>
            <a:tailEnd/>
          </a:ln>
        </p:spPr>
        <p:txBody>
          <a:bodyPr>
            <a:spAutoFit/>
          </a:bodyPr>
          <a:lstStyle/>
          <a:p>
            <a:pPr algn="r">
              <a:spcBef>
                <a:spcPct val="50000"/>
              </a:spcBef>
            </a:pPr>
            <a:r>
              <a:rPr lang="en-GB" i="1">
                <a:solidFill>
                  <a:srgbClr val="0C529D"/>
                </a:solidFill>
                <a:latin typeface="Calibri" pitchFamily="34" charset="0"/>
              </a:rPr>
              <a:t>Kragl  et al R&amp;O 100 (2011)</a:t>
            </a:r>
            <a:endParaRPr lang="de-AT" i="1">
              <a:solidFill>
                <a:srgbClr val="0C529D"/>
              </a:solidFill>
              <a:latin typeface="Calibri" pitchFamily="34"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2"/>
          <p:cNvSpPr>
            <a:spLocks noGrp="1" noChangeArrowheads="1"/>
          </p:cNvSpPr>
          <p:nvPr>
            <p:ph type="title"/>
          </p:nvPr>
        </p:nvSpPr>
        <p:spPr/>
        <p:txBody>
          <a:bodyPr/>
          <a:lstStyle/>
          <a:p>
            <a:r>
              <a:rPr lang="en-US" dirty="0" smtClean="0"/>
              <a:t>Clinical implications of FFF beam characteristics</a:t>
            </a:r>
          </a:p>
        </p:txBody>
      </p:sp>
      <p:sp>
        <p:nvSpPr>
          <p:cNvPr id="2054" name="Rectangle 3"/>
          <p:cNvSpPr>
            <a:spLocks noGrp="1" noChangeArrowheads="1"/>
          </p:cNvSpPr>
          <p:nvPr>
            <p:ph idx="1"/>
          </p:nvPr>
        </p:nvSpPr>
        <p:spPr>
          <a:xfrm>
            <a:off x="401638" y="1327150"/>
            <a:ext cx="5461000" cy="4959350"/>
          </a:xfrm>
        </p:spPr>
        <p:txBody>
          <a:bodyPr/>
          <a:lstStyle/>
          <a:p>
            <a:r>
              <a:rPr lang="en-US" dirty="0" smtClean="0"/>
              <a:t>What is the added value?</a:t>
            </a:r>
          </a:p>
          <a:p>
            <a:pPr lvl="1"/>
            <a:r>
              <a:rPr lang="en-US" dirty="0" smtClean="0"/>
              <a:t>3D-CRT</a:t>
            </a:r>
          </a:p>
          <a:p>
            <a:pPr lvl="1"/>
            <a:r>
              <a:rPr lang="en-US" dirty="0" smtClean="0"/>
              <a:t>S(B)RT</a:t>
            </a:r>
          </a:p>
          <a:p>
            <a:pPr lvl="1"/>
            <a:r>
              <a:rPr lang="en-US" dirty="0" smtClean="0"/>
              <a:t>IMRT / VMAT</a:t>
            </a:r>
          </a:p>
          <a:p>
            <a:r>
              <a:rPr lang="en-US" dirty="0" smtClean="0"/>
              <a:t>How about treatment plan quality ?</a:t>
            </a:r>
            <a:endParaRPr lang="en-US" dirty="0"/>
          </a:p>
          <a:p>
            <a:r>
              <a:rPr lang="en-US" dirty="0" smtClean="0"/>
              <a:t>Are </a:t>
            </a:r>
            <a:r>
              <a:rPr lang="en-US" dirty="0"/>
              <a:t>there </a:t>
            </a:r>
            <a:r>
              <a:rPr lang="en-US" dirty="0" smtClean="0"/>
              <a:t>limitations ?</a:t>
            </a:r>
          </a:p>
          <a:p>
            <a:r>
              <a:rPr lang="en-US" dirty="0"/>
              <a:t>How about QA aspects ?</a:t>
            </a:r>
          </a:p>
          <a:p>
            <a:pPr lvl="1"/>
            <a:r>
              <a:rPr lang="en-US" sz="2400" dirty="0">
                <a:ea typeface="+mn-ea"/>
                <a:cs typeface="+mn-cs"/>
              </a:rPr>
              <a:t>Dosimetric issues</a:t>
            </a:r>
          </a:p>
        </p:txBody>
      </p:sp>
      <p:pic>
        <p:nvPicPr>
          <p:cNvPr id="2055" name="Picture 25" descr="isodoses_water"/>
          <p:cNvPicPr>
            <a:picLocks noChangeAspect="1" noChangeArrowheads="1"/>
          </p:cNvPicPr>
          <p:nvPr/>
        </p:nvPicPr>
        <p:blipFill>
          <a:blip r:embed="rId3" cstate="print"/>
          <a:srcRect b="23065"/>
          <a:stretch>
            <a:fillRect/>
          </a:stretch>
        </p:blipFill>
        <p:spPr bwMode="auto">
          <a:xfrm>
            <a:off x="5953078" y="4065588"/>
            <a:ext cx="2743200" cy="2297112"/>
          </a:xfrm>
          <a:prstGeom prst="rect">
            <a:avLst/>
          </a:prstGeom>
          <a:noFill/>
          <a:ln w="28575" algn="ctr">
            <a:noFill/>
            <a:miter lim="800000"/>
            <a:headEnd/>
            <a:tailEnd/>
          </a:ln>
        </p:spPr>
      </p:pic>
      <p:grpSp>
        <p:nvGrpSpPr>
          <p:cNvPr id="2056" name="Group 173"/>
          <p:cNvGrpSpPr>
            <a:grpSpLocks/>
          </p:cNvGrpSpPr>
          <p:nvPr/>
        </p:nvGrpSpPr>
        <p:grpSpPr bwMode="auto">
          <a:xfrm>
            <a:off x="5707016" y="1108075"/>
            <a:ext cx="2911475" cy="3082925"/>
            <a:chOff x="3218" y="1132"/>
            <a:chExt cx="2109" cy="2276"/>
          </a:xfrm>
        </p:grpSpPr>
        <p:sp>
          <p:nvSpPr>
            <p:cNvPr id="2059" name="Text Box 14"/>
            <p:cNvSpPr txBox="1">
              <a:spLocks noChangeArrowheads="1"/>
            </p:cNvSpPr>
            <p:nvPr/>
          </p:nvSpPr>
          <p:spPr bwMode="auto">
            <a:xfrm>
              <a:off x="3218" y="2976"/>
              <a:ext cx="2109" cy="432"/>
            </a:xfrm>
            <a:prstGeom prst="rect">
              <a:avLst/>
            </a:prstGeom>
            <a:noFill/>
            <a:ln w="9525">
              <a:noFill/>
              <a:miter lim="800000"/>
              <a:headEnd/>
              <a:tailEnd/>
            </a:ln>
          </p:spPr>
          <p:txBody>
            <a:bodyPr>
              <a:spAutoFit/>
            </a:bodyPr>
            <a:lstStyle/>
            <a:p>
              <a:pPr>
                <a:spcBef>
                  <a:spcPct val="50000"/>
                </a:spcBef>
                <a:defRPr/>
              </a:pPr>
              <a:r>
                <a:rPr lang="en-GB" sz="1600" i="1" dirty="0">
                  <a:solidFill>
                    <a:schemeClr val="hlink"/>
                  </a:solidFill>
                  <a:latin typeface="+mn-lt"/>
                </a:rPr>
                <a:t>     </a:t>
              </a:r>
              <a:r>
                <a:rPr lang="en-GB" sz="1600" i="1" dirty="0">
                  <a:solidFill>
                    <a:srgbClr val="C00000"/>
                  </a:solidFill>
                  <a:latin typeface="+mn-lt"/>
                </a:rPr>
                <a:t>typical dose profile </a:t>
              </a:r>
              <a:br>
                <a:rPr lang="en-GB" sz="1600" i="1" dirty="0">
                  <a:solidFill>
                    <a:srgbClr val="C00000"/>
                  </a:solidFill>
                  <a:latin typeface="+mn-lt"/>
                </a:rPr>
              </a:br>
              <a:r>
                <a:rPr lang="en-GB" sz="1600" i="1" dirty="0">
                  <a:solidFill>
                    <a:srgbClr val="C00000"/>
                  </a:solidFill>
                  <a:latin typeface="+mn-lt"/>
                </a:rPr>
                <a:t>            without FF</a:t>
              </a:r>
            </a:p>
          </p:txBody>
        </p:sp>
        <p:graphicFrame>
          <p:nvGraphicFramePr>
            <p:cNvPr id="2050" name="Object 15"/>
            <p:cNvGraphicFramePr>
              <a:graphicFrameLocks noChangeAspect="1"/>
            </p:cNvGraphicFramePr>
            <p:nvPr/>
          </p:nvGraphicFramePr>
          <p:xfrm>
            <a:off x="3259" y="1132"/>
            <a:ext cx="1998" cy="1365"/>
          </p:xfrm>
          <a:graphic>
            <a:graphicData uri="http://schemas.openxmlformats.org/presentationml/2006/ole">
              <mc:AlternateContent xmlns:mc="http://schemas.openxmlformats.org/markup-compatibility/2006">
                <mc:Choice xmlns:v="urn:schemas-microsoft-com:vml" Requires="v">
                  <p:oleObj spid="_x0000_s12303" name="Bitmappsbild" r:id="rId4" imgW="8345065" imgH="6323810" progId="PBrush">
                    <p:embed/>
                  </p:oleObj>
                </mc:Choice>
                <mc:Fallback>
                  <p:oleObj name="Bitmappsbild" r:id="rId4" imgW="8345065" imgH="6323810" progId="PBrush">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59" y="1132"/>
                          <a:ext cx="1998" cy="1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 name="Group 16"/>
            <p:cNvGrpSpPr>
              <a:grpSpLocks/>
            </p:cNvGrpSpPr>
            <p:nvPr/>
          </p:nvGrpSpPr>
          <p:grpSpPr bwMode="auto">
            <a:xfrm>
              <a:off x="3498" y="1550"/>
              <a:ext cx="1035" cy="1359"/>
              <a:chOff x="3325" y="1514"/>
              <a:chExt cx="1415" cy="2067"/>
            </a:xfrm>
          </p:grpSpPr>
          <p:graphicFrame>
            <p:nvGraphicFramePr>
              <p:cNvPr id="2051" name="Object 17"/>
              <p:cNvGraphicFramePr>
                <a:graphicFrameLocks noChangeAspect="1"/>
              </p:cNvGraphicFramePr>
              <p:nvPr/>
            </p:nvGraphicFramePr>
            <p:xfrm>
              <a:off x="3832" y="1514"/>
              <a:ext cx="317" cy="111"/>
            </p:xfrm>
            <a:graphic>
              <a:graphicData uri="http://schemas.openxmlformats.org/presentationml/2006/ole">
                <mc:AlternateContent xmlns:mc="http://schemas.openxmlformats.org/markup-compatibility/2006">
                  <mc:Choice xmlns:v="urn:schemas-microsoft-com:vml" Requires="v">
                    <p:oleObj spid="_x0000_s12304" name="Bitmappsbild" r:id="rId6" imgW="771429" imgH="304923" progId="PBrush">
                      <p:embed/>
                    </p:oleObj>
                  </mc:Choice>
                  <mc:Fallback>
                    <p:oleObj name="Bitmappsbild" r:id="rId6" imgW="771429" imgH="304923" progId="PBrush">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32" y="1514"/>
                            <a:ext cx="317" cy="111"/>
                          </a:xfrm>
                          <a:prstGeom prst="rect">
                            <a:avLst/>
                          </a:prstGeom>
                          <a:solidFill>
                            <a:srgbClr val="FF6600"/>
                          </a:solidFill>
                          <a:ln>
                            <a:noFill/>
                          </a:ln>
                          <a:effectLst/>
                          <a:extLst>
                            <a:ext uri="{91240B29-F687-4f45-9708-019B960494DF}">
                              <a14:hiddenLine xmlns:a14="http://schemas.microsoft.com/office/drawing/2010/main" w="9525">
                                <a:solidFill>
                                  <a:srgbClr val="FF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60" name="Freeform 18"/>
              <p:cNvSpPr>
                <a:spLocks/>
              </p:cNvSpPr>
              <p:nvPr/>
            </p:nvSpPr>
            <p:spPr bwMode="auto">
              <a:xfrm>
                <a:off x="3480" y="2903"/>
                <a:ext cx="1118" cy="658"/>
              </a:xfrm>
              <a:custGeom>
                <a:avLst/>
                <a:gdLst>
                  <a:gd name="T0" fmla="*/ 2147483647 w 187"/>
                  <a:gd name="T1" fmla="*/ 2147483647 h 110"/>
                  <a:gd name="T2" fmla="*/ 2147483647 w 187"/>
                  <a:gd name="T3" fmla="*/ 2147483647 h 110"/>
                  <a:gd name="T4" fmla="*/ 2147483647 w 187"/>
                  <a:gd name="T5" fmla="*/ 2147483647 h 110"/>
                  <a:gd name="T6" fmla="*/ 2147483647 w 187"/>
                  <a:gd name="T7" fmla="*/ 2147483647 h 110"/>
                  <a:gd name="T8" fmla="*/ 2147483647 w 187"/>
                  <a:gd name="T9" fmla="*/ 2147483647 h 110"/>
                  <a:gd name="T10" fmla="*/ 2147483647 w 187"/>
                  <a:gd name="T11" fmla="*/ 2147483647 h 110"/>
                  <a:gd name="T12" fmla="*/ 2147483647 w 187"/>
                  <a:gd name="T13" fmla="*/ 2147483647 h 110"/>
                  <a:gd name="T14" fmla="*/ 2147483647 w 187"/>
                  <a:gd name="T15" fmla="*/ 2147483647 h 110"/>
                  <a:gd name="T16" fmla="*/ 2147483647 w 187"/>
                  <a:gd name="T17" fmla="*/ 2147483647 h 110"/>
                  <a:gd name="T18" fmla="*/ 2147483647 w 187"/>
                  <a:gd name="T19" fmla="*/ 2147483647 h 110"/>
                  <a:gd name="T20" fmla="*/ 2147483647 w 187"/>
                  <a:gd name="T21" fmla="*/ 2147483647 h 110"/>
                  <a:gd name="T22" fmla="*/ 2147483647 w 187"/>
                  <a:gd name="T23" fmla="*/ 2147483647 h 110"/>
                  <a:gd name="T24" fmla="*/ 2147483647 w 187"/>
                  <a:gd name="T25" fmla="*/ 2147483647 h 110"/>
                  <a:gd name="T26" fmla="*/ 2147483647 w 187"/>
                  <a:gd name="T27" fmla="*/ 2147483647 h 110"/>
                  <a:gd name="T28" fmla="*/ 2147483647 w 187"/>
                  <a:gd name="T29" fmla="*/ 2147483647 h 110"/>
                  <a:gd name="T30" fmla="*/ 2147483647 w 187"/>
                  <a:gd name="T31" fmla="*/ 2147483647 h 110"/>
                  <a:gd name="T32" fmla="*/ 2147483647 w 187"/>
                  <a:gd name="T33" fmla="*/ 2147483647 h 110"/>
                  <a:gd name="T34" fmla="*/ 2147483647 w 187"/>
                  <a:gd name="T35" fmla="*/ 2147483647 h 110"/>
                  <a:gd name="T36" fmla="*/ 2147483647 w 187"/>
                  <a:gd name="T37" fmla="*/ 2147483647 h 110"/>
                  <a:gd name="T38" fmla="*/ 2147483647 w 187"/>
                  <a:gd name="T39" fmla="*/ 2147483647 h 110"/>
                  <a:gd name="T40" fmla="*/ 2147483647 w 187"/>
                  <a:gd name="T41" fmla="*/ 2147483647 h 110"/>
                  <a:gd name="T42" fmla="*/ 2147483647 w 187"/>
                  <a:gd name="T43" fmla="*/ 2147483647 h 110"/>
                  <a:gd name="T44" fmla="*/ 2147483647 w 187"/>
                  <a:gd name="T45" fmla="*/ 2147483647 h 110"/>
                  <a:gd name="T46" fmla="*/ 2147483647 w 187"/>
                  <a:gd name="T47" fmla="*/ 2147483647 h 110"/>
                  <a:gd name="T48" fmla="*/ 2147483647 w 187"/>
                  <a:gd name="T49" fmla="*/ 0 h 110"/>
                  <a:gd name="T50" fmla="*/ 2147483647 w 187"/>
                  <a:gd name="T51" fmla="*/ 0 h 110"/>
                  <a:gd name="T52" fmla="*/ 2147483647 w 187"/>
                  <a:gd name="T53" fmla="*/ 0 h 110"/>
                  <a:gd name="T54" fmla="*/ 2147483647 w 187"/>
                  <a:gd name="T55" fmla="*/ 0 h 110"/>
                  <a:gd name="T56" fmla="*/ 2147483647 w 187"/>
                  <a:gd name="T57" fmla="*/ 2147483647 h 110"/>
                  <a:gd name="T58" fmla="*/ 2147483647 w 187"/>
                  <a:gd name="T59" fmla="*/ 2147483647 h 110"/>
                  <a:gd name="T60" fmla="*/ 2147483647 w 187"/>
                  <a:gd name="T61" fmla="*/ 2147483647 h 110"/>
                  <a:gd name="T62" fmla="*/ 2147483647 w 187"/>
                  <a:gd name="T63" fmla="*/ 2147483647 h 110"/>
                  <a:gd name="T64" fmla="*/ 2147483647 w 187"/>
                  <a:gd name="T65" fmla="*/ 2147483647 h 110"/>
                  <a:gd name="T66" fmla="*/ 2147483647 w 187"/>
                  <a:gd name="T67" fmla="*/ 2147483647 h 110"/>
                  <a:gd name="T68" fmla="*/ 2147483647 w 187"/>
                  <a:gd name="T69" fmla="*/ 2147483647 h 110"/>
                  <a:gd name="T70" fmla="*/ 2147483647 w 187"/>
                  <a:gd name="T71" fmla="*/ 2147483647 h 110"/>
                  <a:gd name="T72" fmla="*/ 2147483647 w 187"/>
                  <a:gd name="T73" fmla="*/ 2147483647 h 110"/>
                  <a:gd name="T74" fmla="*/ 2147483647 w 187"/>
                  <a:gd name="T75" fmla="*/ 2147483647 h 110"/>
                  <a:gd name="T76" fmla="*/ 2147483647 w 187"/>
                  <a:gd name="T77" fmla="*/ 2147483647 h 110"/>
                  <a:gd name="T78" fmla="*/ 2147483647 w 187"/>
                  <a:gd name="T79" fmla="*/ 2147483647 h 110"/>
                  <a:gd name="T80" fmla="*/ 2147483647 w 187"/>
                  <a:gd name="T81" fmla="*/ 2147483647 h 110"/>
                  <a:gd name="T82" fmla="*/ 2147483647 w 187"/>
                  <a:gd name="T83" fmla="*/ 2147483647 h 110"/>
                  <a:gd name="T84" fmla="*/ 2147483647 w 187"/>
                  <a:gd name="T85" fmla="*/ 2147483647 h 110"/>
                  <a:gd name="T86" fmla="*/ 2147483647 w 187"/>
                  <a:gd name="T87" fmla="*/ 2147483647 h 110"/>
                  <a:gd name="T88" fmla="*/ 2147483647 w 187"/>
                  <a:gd name="T89" fmla="*/ 2147483647 h 110"/>
                  <a:gd name="T90" fmla="*/ 2147483647 w 187"/>
                  <a:gd name="T91" fmla="*/ 2147483647 h 110"/>
                  <a:gd name="T92" fmla="*/ 2147483647 w 187"/>
                  <a:gd name="T93" fmla="*/ 2147483647 h 110"/>
                  <a:gd name="T94" fmla="*/ 2147483647 w 187"/>
                  <a:gd name="T95" fmla="*/ 2147483647 h 110"/>
                  <a:gd name="T96" fmla="*/ 2147483647 w 187"/>
                  <a:gd name="T97" fmla="*/ 2147483647 h 110"/>
                  <a:gd name="T98" fmla="*/ 2147483647 w 187"/>
                  <a:gd name="T99" fmla="*/ 2147483647 h 110"/>
                  <a:gd name="T100" fmla="*/ 2147483647 w 187"/>
                  <a:gd name="T101" fmla="*/ 2147483647 h 110"/>
                  <a:gd name="T102" fmla="*/ 2147483647 w 187"/>
                  <a:gd name="T103" fmla="*/ 2147483647 h 110"/>
                  <a:gd name="T104" fmla="*/ 2147483647 w 187"/>
                  <a:gd name="T105" fmla="*/ 2147483647 h 11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87"/>
                  <a:gd name="T160" fmla="*/ 0 h 110"/>
                  <a:gd name="T161" fmla="*/ 187 w 187"/>
                  <a:gd name="T162" fmla="*/ 110 h 11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87" h="110">
                    <a:moveTo>
                      <a:pt x="0" y="110"/>
                    </a:moveTo>
                    <a:lnTo>
                      <a:pt x="1" y="110"/>
                    </a:lnTo>
                    <a:lnTo>
                      <a:pt x="2" y="110"/>
                    </a:lnTo>
                    <a:lnTo>
                      <a:pt x="3" y="110"/>
                    </a:lnTo>
                    <a:lnTo>
                      <a:pt x="4" y="110"/>
                    </a:lnTo>
                    <a:lnTo>
                      <a:pt x="5" y="110"/>
                    </a:lnTo>
                    <a:lnTo>
                      <a:pt x="6" y="110"/>
                    </a:lnTo>
                    <a:lnTo>
                      <a:pt x="7" y="109"/>
                    </a:lnTo>
                    <a:lnTo>
                      <a:pt x="8" y="109"/>
                    </a:lnTo>
                    <a:lnTo>
                      <a:pt x="9" y="109"/>
                    </a:lnTo>
                    <a:lnTo>
                      <a:pt x="10" y="109"/>
                    </a:lnTo>
                    <a:lnTo>
                      <a:pt x="11" y="109"/>
                    </a:lnTo>
                    <a:lnTo>
                      <a:pt x="12" y="109"/>
                    </a:lnTo>
                    <a:lnTo>
                      <a:pt x="13" y="108"/>
                    </a:lnTo>
                    <a:lnTo>
                      <a:pt x="14" y="108"/>
                    </a:lnTo>
                    <a:lnTo>
                      <a:pt x="15" y="108"/>
                    </a:lnTo>
                    <a:lnTo>
                      <a:pt x="16" y="108"/>
                    </a:lnTo>
                    <a:lnTo>
                      <a:pt x="17" y="108"/>
                    </a:lnTo>
                    <a:lnTo>
                      <a:pt x="18" y="107"/>
                    </a:lnTo>
                    <a:lnTo>
                      <a:pt x="19" y="107"/>
                    </a:lnTo>
                    <a:lnTo>
                      <a:pt x="20" y="107"/>
                    </a:lnTo>
                    <a:lnTo>
                      <a:pt x="21" y="107"/>
                    </a:lnTo>
                    <a:lnTo>
                      <a:pt x="21" y="106"/>
                    </a:lnTo>
                    <a:lnTo>
                      <a:pt x="22" y="106"/>
                    </a:lnTo>
                    <a:lnTo>
                      <a:pt x="23" y="106"/>
                    </a:lnTo>
                    <a:lnTo>
                      <a:pt x="24" y="106"/>
                    </a:lnTo>
                    <a:lnTo>
                      <a:pt x="25" y="105"/>
                    </a:lnTo>
                    <a:lnTo>
                      <a:pt x="26" y="105"/>
                    </a:lnTo>
                    <a:lnTo>
                      <a:pt x="27" y="104"/>
                    </a:lnTo>
                    <a:lnTo>
                      <a:pt x="28" y="104"/>
                    </a:lnTo>
                    <a:lnTo>
                      <a:pt x="29" y="104"/>
                    </a:lnTo>
                    <a:lnTo>
                      <a:pt x="29" y="103"/>
                    </a:lnTo>
                    <a:lnTo>
                      <a:pt x="30" y="103"/>
                    </a:lnTo>
                    <a:lnTo>
                      <a:pt x="30" y="102"/>
                    </a:lnTo>
                    <a:lnTo>
                      <a:pt x="31" y="102"/>
                    </a:lnTo>
                    <a:lnTo>
                      <a:pt x="32" y="101"/>
                    </a:lnTo>
                    <a:lnTo>
                      <a:pt x="32" y="100"/>
                    </a:lnTo>
                    <a:lnTo>
                      <a:pt x="33" y="98"/>
                    </a:lnTo>
                    <a:lnTo>
                      <a:pt x="33" y="94"/>
                    </a:lnTo>
                    <a:lnTo>
                      <a:pt x="34" y="88"/>
                    </a:lnTo>
                    <a:lnTo>
                      <a:pt x="34" y="80"/>
                    </a:lnTo>
                    <a:lnTo>
                      <a:pt x="35" y="69"/>
                    </a:lnTo>
                    <a:lnTo>
                      <a:pt x="36" y="58"/>
                    </a:lnTo>
                    <a:lnTo>
                      <a:pt x="36" y="49"/>
                    </a:lnTo>
                    <a:lnTo>
                      <a:pt x="37" y="43"/>
                    </a:lnTo>
                    <a:lnTo>
                      <a:pt x="38" y="39"/>
                    </a:lnTo>
                    <a:lnTo>
                      <a:pt x="38" y="37"/>
                    </a:lnTo>
                    <a:lnTo>
                      <a:pt x="39" y="35"/>
                    </a:lnTo>
                    <a:lnTo>
                      <a:pt x="39" y="34"/>
                    </a:lnTo>
                    <a:lnTo>
                      <a:pt x="40" y="33"/>
                    </a:lnTo>
                    <a:lnTo>
                      <a:pt x="40" y="32"/>
                    </a:lnTo>
                    <a:lnTo>
                      <a:pt x="41" y="32"/>
                    </a:lnTo>
                    <a:lnTo>
                      <a:pt x="42" y="31"/>
                    </a:lnTo>
                    <a:lnTo>
                      <a:pt x="42" y="30"/>
                    </a:lnTo>
                    <a:lnTo>
                      <a:pt x="43" y="30"/>
                    </a:lnTo>
                    <a:lnTo>
                      <a:pt x="43" y="29"/>
                    </a:lnTo>
                    <a:lnTo>
                      <a:pt x="44" y="29"/>
                    </a:lnTo>
                    <a:lnTo>
                      <a:pt x="45" y="28"/>
                    </a:lnTo>
                    <a:lnTo>
                      <a:pt x="46" y="28"/>
                    </a:lnTo>
                    <a:lnTo>
                      <a:pt x="46" y="27"/>
                    </a:lnTo>
                    <a:lnTo>
                      <a:pt x="47" y="26"/>
                    </a:lnTo>
                    <a:lnTo>
                      <a:pt x="48" y="25"/>
                    </a:lnTo>
                    <a:lnTo>
                      <a:pt x="49" y="25"/>
                    </a:lnTo>
                    <a:lnTo>
                      <a:pt x="49" y="24"/>
                    </a:lnTo>
                    <a:lnTo>
                      <a:pt x="50" y="24"/>
                    </a:lnTo>
                    <a:lnTo>
                      <a:pt x="51" y="23"/>
                    </a:lnTo>
                    <a:lnTo>
                      <a:pt x="52" y="22"/>
                    </a:lnTo>
                    <a:lnTo>
                      <a:pt x="53" y="22"/>
                    </a:lnTo>
                    <a:lnTo>
                      <a:pt x="54" y="21"/>
                    </a:lnTo>
                    <a:lnTo>
                      <a:pt x="54" y="20"/>
                    </a:lnTo>
                    <a:lnTo>
                      <a:pt x="55" y="19"/>
                    </a:lnTo>
                    <a:lnTo>
                      <a:pt x="56" y="19"/>
                    </a:lnTo>
                    <a:lnTo>
                      <a:pt x="57" y="18"/>
                    </a:lnTo>
                    <a:lnTo>
                      <a:pt x="58" y="17"/>
                    </a:lnTo>
                    <a:lnTo>
                      <a:pt x="59" y="17"/>
                    </a:lnTo>
                    <a:lnTo>
                      <a:pt x="59" y="16"/>
                    </a:lnTo>
                    <a:lnTo>
                      <a:pt x="60" y="15"/>
                    </a:lnTo>
                    <a:lnTo>
                      <a:pt x="61" y="14"/>
                    </a:lnTo>
                    <a:lnTo>
                      <a:pt x="62" y="14"/>
                    </a:lnTo>
                    <a:lnTo>
                      <a:pt x="63" y="13"/>
                    </a:lnTo>
                    <a:lnTo>
                      <a:pt x="64" y="12"/>
                    </a:lnTo>
                    <a:lnTo>
                      <a:pt x="65" y="12"/>
                    </a:lnTo>
                    <a:lnTo>
                      <a:pt x="65" y="11"/>
                    </a:lnTo>
                    <a:lnTo>
                      <a:pt x="66" y="11"/>
                    </a:lnTo>
                    <a:lnTo>
                      <a:pt x="67" y="10"/>
                    </a:lnTo>
                    <a:lnTo>
                      <a:pt x="68" y="10"/>
                    </a:lnTo>
                    <a:lnTo>
                      <a:pt x="68" y="9"/>
                    </a:lnTo>
                    <a:lnTo>
                      <a:pt x="69" y="9"/>
                    </a:lnTo>
                    <a:lnTo>
                      <a:pt x="69" y="8"/>
                    </a:lnTo>
                    <a:lnTo>
                      <a:pt x="70" y="8"/>
                    </a:lnTo>
                    <a:lnTo>
                      <a:pt x="71" y="8"/>
                    </a:lnTo>
                    <a:lnTo>
                      <a:pt x="71" y="7"/>
                    </a:lnTo>
                    <a:lnTo>
                      <a:pt x="72" y="7"/>
                    </a:lnTo>
                    <a:lnTo>
                      <a:pt x="72" y="6"/>
                    </a:lnTo>
                    <a:lnTo>
                      <a:pt x="73" y="6"/>
                    </a:lnTo>
                    <a:lnTo>
                      <a:pt x="74" y="6"/>
                    </a:lnTo>
                    <a:lnTo>
                      <a:pt x="75" y="5"/>
                    </a:lnTo>
                    <a:lnTo>
                      <a:pt x="76" y="5"/>
                    </a:lnTo>
                    <a:lnTo>
                      <a:pt x="77" y="4"/>
                    </a:lnTo>
                    <a:lnTo>
                      <a:pt x="78" y="4"/>
                    </a:lnTo>
                    <a:lnTo>
                      <a:pt x="78" y="3"/>
                    </a:lnTo>
                    <a:lnTo>
                      <a:pt x="79" y="3"/>
                    </a:lnTo>
                    <a:lnTo>
                      <a:pt x="80" y="3"/>
                    </a:lnTo>
                    <a:lnTo>
                      <a:pt x="81" y="2"/>
                    </a:lnTo>
                    <a:lnTo>
                      <a:pt x="82" y="2"/>
                    </a:lnTo>
                    <a:lnTo>
                      <a:pt x="83" y="2"/>
                    </a:lnTo>
                    <a:lnTo>
                      <a:pt x="84" y="2"/>
                    </a:lnTo>
                    <a:lnTo>
                      <a:pt x="84" y="1"/>
                    </a:lnTo>
                    <a:lnTo>
                      <a:pt x="85" y="1"/>
                    </a:lnTo>
                    <a:lnTo>
                      <a:pt x="86" y="1"/>
                    </a:lnTo>
                    <a:lnTo>
                      <a:pt x="87" y="0"/>
                    </a:lnTo>
                    <a:lnTo>
                      <a:pt x="88" y="0"/>
                    </a:lnTo>
                    <a:lnTo>
                      <a:pt x="89" y="0"/>
                    </a:lnTo>
                    <a:lnTo>
                      <a:pt x="90" y="0"/>
                    </a:lnTo>
                    <a:lnTo>
                      <a:pt x="91" y="0"/>
                    </a:lnTo>
                    <a:lnTo>
                      <a:pt x="92" y="0"/>
                    </a:lnTo>
                    <a:lnTo>
                      <a:pt x="93" y="0"/>
                    </a:lnTo>
                    <a:lnTo>
                      <a:pt x="94" y="0"/>
                    </a:lnTo>
                    <a:lnTo>
                      <a:pt x="95" y="0"/>
                    </a:lnTo>
                    <a:lnTo>
                      <a:pt x="96" y="0"/>
                    </a:lnTo>
                    <a:lnTo>
                      <a:pt x="97" y="0"/>
                    </a:lnTo>
                    <a:lnTo>
                      <a:pt x="98" y="0"/>
                    </a:lnTo>
                    <a:lnTo>
                      <a:pt x="99" y="0"/>
                    </a:lnTo>
                    <a:lnTo>
                      <a:pt x="100" y="0"/>
                    </a:lnTo>
                    <a:lnTo>
                      <a:pt x="100" y="1"/>
                    </a:lnTo>
                    <a:lnTo>
                      <a:pt x="101" y="1"/>
                    </a:lnTo>
                    <a:lnTo>
                      <a:pt x="102" y="1"/>
                    </a:lnTo>
                    <a:lnTo>
                      <a:pt x="103" y="1"/>
                    </a:lnTo>
                    <a:lnTo>
                      <a:pt x="103" y="2"/>
                    </a:lnTo>
                    <a:lnTo>
                      <a:pt x="104" y="2"/>
                    </a:lnTo>
                    <a:lnTo>
                      <a:pt x="104" y="3"/>
                    </a:lnTo>
                    <a:lnTo>
                      <a:pt x="105" y="3"/>
                    </a:lnTo>
                    <a:lnTo>
                      <a:pt x="106" y="3"/>
                    </a:lnTo>
                    <a:lnTo>
                      <a:pt x="107" y="3"/>
                    </a:lnTo>
                    <a:lnTo>
                      <a:pt x="107" y="4"/>
                    </a:lnTo>
                    <a:lnTo>
                      <a:pt x="108" y="4"/>
                    </a:lnTo>
                    <a:lnTo>
                      <a:pt x="109" y="4"/>
                    </a:lnTo>
                    <a:lnTo>
                      <a:pt x="109" y="5"/>
                    </a:lnTo>
                    <a:lnTo>
                      <a:pt x="110" y="5"/>
                    </a:lnTo>
                    <a:lnTo>
                      <a:pt x="111" y="5"/>
                    </a:lnTo>
                    <a:lnTo>
                      <a:pt x="111" y="6"/>
                    </a:lnTo>
                    <a:lnTo>
                      <a:pt x="112" y="6"/>
                    </a:lnTo>
                    <a:lnTo>
                      <a:pt x="113" y="6"/>
                    </a:lnTo>
                    <a:lnTo>
                      <a:pt x="113" y="7"/>
                    </a:lnTo>
                    <a:lnTo>
                      <a:pt x="114" y="7"/>
                    </a:lnTo>
                    <a:lnTo>
                      <a:pt x="115" y="8"/>
                    </a:lnTo>
                    <a:lnTo>
                      <a:pt x="116" y="8"/>
                    </a:lnTo>
                    <a:lnTo>
                      <a:pt x="116" y="9"/>
                    </a:lnTo>
                    <a:lnTo>
                      <a:pt x="117" y="9"/>
                    </a:lnTo>
                    <a:lnTo>
                      <a:pt x="118" y="10"/>
                    </a:lnTo>
                    <a:lnTo>
                      <a:pt x="119" y="11"/>
                    </a:lnTo>
                    <a:lnTo>
                      <a:pt x="120" y="11"/>
                    </a:lnTo>
                    <a:lnTo>
                      <a:pt x="121" y="12"/>
                    </a:lnTo>
                    <a:lnTo>
                      <a:pt x="122" y="13"/>
                    </a:lnTo>
                    <a:lnTo>
                      <a:pt x="123" y="13"/>
                    </a:lnTo>
                    <a:lnTo>
                      <a:pt x="124" y="14"/>
                    </a:lnTo>
                    <a:lnTo>
                      <a:pt x="125" y="15"/>
                    </a:lnTo>
                    <a:lnTo>
                      <a:pt x="126" y="15"/>
                    </a:lnTo>
                    <a:lnTo>
                      <a:pt x="126" y="16"/>
                    </a:lnTo>
                    <a:lnTo>
                      <a:pt x="127" y="16"/>
                    </a:lnTo>
                    <a:lnTo>
                      <a:pt x="128" y="17"/>
                    </a:lnTo>
                    <a:lnTo>
                      <a:pt x="129" y="17"/>
                    </a:lnTo>
                    <a:lnTo>
                      <a:pt x="130" y="18"/>
                    </a:lnTo>
                    <a:lnTo>
                      <a:pt x="131" y="20"/>
                    </a:lnTo>
                    <a:lnTo>
                      <a:pt x="132" y="20"/>
                    </a:lnTo>
                    <a:lnTo>
                      <a:pt x="132" y="21"/>
                    </a:lnTo>
                    <a:lnTo>
                      <a:pt x="133" y="21"/>
                    </a:lnTo>
                    <a:lnTo>
                      <a:pt x="134" y="22"/>
                    </a:lnTo>
                    <a:lnTo>
                      <a:pt x="135" y="22"/>
                    </a:lnTo>
                    <a:lnTo>
                      <a:pt x="135" y="23"/>
                    </a:lnTo>
                    <a:lnTo>
                      <a:pt x="136" y="23"/>
                    </a:lnTo>
                    <a:lnTo>
                      <a:pt x="137" y="24"/>
                    </a:lnTo>
                    <a:lnTo>
                      <a:pt x="138" y="25"/>
                    </a:lnTo>
                    <a:lnTo>
                      <a:pt x="138" y="26"/>
                    </a:lnTo>
                    <a:lnTo>
                      <a:pt x="139" y="26"/>
                    </a:lnTo>
                    <a:lnTo>
                      <a:pt x="139" y="27"/>
                    </a:lnTo>
                    <a:lnTo>
                      <a:pt x="140" y="27"/>
                    </a:lnTo>
                    <a:lnTo>
                      <a:pt x="141" y="27"/>
                    </a:lnTo>
                    <a:lnTo>
                      <a:pt x="141" y="28"/>
                    </a:lnTo>
                    <a:lnTo>
                      <a:pt x="142" y="28"/>
                    </a:lnTo>
                    <a:lnTo>
                      <a:pt x="142" y="29"/>
                    </a:lnTo>
                    <a:lnTo>
                      <a:pt x="143" y="29"/>
                    </a:lnTo>
                    <a:lnTo>
                      <a:pt x="143" y="30"/>
                    </a:lnTo>
                    <a:lnTo>
                      <a:pt x="144" y="31"/>
                    </a:lnTo>
                    <a:lnTo>
                      <a:pt x="145" y="31"/>
                    </a:lnTo>
                    <a:lnTo>
                      <a:pt x="145" y="32"/>
                    </a:lnTo>
                    <a:lnTo>
                      <a:pt x="146" y="32"/>
                    </a:lnTo>
                    <a:lnTo>
                      <a:pt x="146" y="33"/>
                    </a:lnTo>
                    <a:lnTo>
                      <a:pt x="147" y="34"/>
                    </a:lnTo>
                    <a:lnTo>
                      <a:pt x="148" y="36"/>
                    </a:lnTo>
                    <a:lnTo>
                      <a:pt x="149" y="37"/>
                    </a:lnTo>
                    <a:lnTo>
                      <a:pt x="149" y="39"/>
                    </a:lnTo>
                    <a:lnTo>
                      <a:pt x="150" y="44"/>
                    </a:lnTo>
                    <a:lnTo>
                      <a:pt x="150" y="50"/>
                    </a:lnTo>
                    <a:lnTo>
                      <a:pt x="151" y="59"/>
                    </a:lnTo>
                    <a:lnTo>
                      <a:pt x="152" y="69"/>
                    </a:lnTo>
                    <a:lnTo>
                      <a:pt x="152" y="80"/>
                    </a:lnTo>
                    <a:lnTo>
                      <a:pt x="153" y="88"/>
                    </a:lnTo>
                    <a:lnTo>
                      <a:pt x="153" y="94"/>
                    </a:lnTo>
                    <a:lnTo>
                      <a:pt x="154" y="98"/>
                    </a:lnTo>
                    <a:lnTo>
                      <a:pt x="155" y="100"/>
                    </a:lnTo>
                    <a:lnTo>
                      <a:pt x="155" y="101"/>
                    </a:lnTo>
                    <a:lnTo>
                      <a:pt x="156" y="102"/>
                    </a:lnTo>
                    <a:lnTo>
                      <a:pt x="157" y="103"/>
                    </a:lnTo>
                    <a:lnTo>
                      <a:pt x="158" y="103"/>
                    </a:lnTo>
                    <a:lnTo>
                      <a:pt x="158" y="104"/>
                    </a:lnTo>
                    <a:lnTo>
                      <a:pt x="159" y="104"/>
                    </a:lnTo>
                    <a:lnTo>
                      <a:pt x="160" y="104"/>
                    </a:lnTo>
                    <a:lnTo>
                      <a:pt x="160" y="105"/>
                    </a:lnTo>
                    <a:lnTo>
                      <a:pt x="161" y="105"/>
                    </a:lnTo>
                    <a:lnTo>
                      <a:pt x="162" y="105"/>
                    </a:lnTo>
                    <a:lnTo>
                      <a:pt x="163" y="106"/>
                    </a:lnTo>
                    <a:lnTo>
                      <a:pt x="164" y="106"/>
                    </a:lnTo>
                    <a:lnTo>
                      <a:pt x="165" y="106"/>
                    </a:lnTo>
                    <a:lnTo>
                      <a:pt x="166" y="106"/>
                    </a:lnTo>
                    <a:lnTo>
                      <a:pt x="166" y="107"/>
                    </a:lnTo>
                    <a:lnTo>
                      <a:pt x="167" y="107"/>
                    </a:lnTo>
                    <a:lnTo>
                      <a:pt x="168" y="107"/>
                    </a:lnTo>
                    <a:lnTo>
                      <a:pt x="169" y="107"/>
                    </a:lnTo>
                    <a:lnTo>
                      <a:pt x="170" y="108"/>
                    </a:lnTo>
                    <a:lnTo>
                      <a:pt x="171" y="108"/>
                    </a:lnTo>
                    <a:lnTo>
                      <a:pt x="172" y="108"/>
                    </a:lnTo>
                    <a:lnTo>
                      <a:pt x="173" y="108"/>
                    </a:lnTo>
                    <a:lnTo>
                      <a:pt x="174" y="108"/>
                    </a:lnTo>
                    <a:lnTo>
                      <a:pt x="174" y="109"/>
                    </a:lnTo>
                    <a:lnTo>
                      <a:pt x="175" y="109"/>
                    </a:lnTo>
                    <a:lnTo>
                      <a:pt x="176" y="109"/>
                    </a:lnTo>
                    <a:lnTo>
                      <a:pt x="177" y="109"/>
                    </a:lnTo>
                    <a:lnTo>
                      <a:pt x="178" y="109"/>
                    </a:lnTo>
                    <a:lnTo>
                      <a:pt x="179" y="109"/>
                    </a:lnTo>
                    <a:lnTo>
                      <a:pt x="180" y="109"/>
                    </a:lnTo>
                    <a:lnTo>
                      <a:pt x="181" y="109"/>
                    </a:lnTo>
                    <a:lnTo>
                      <a:pt x="181" y="110"/>
                    </a:lnTo>
                    <a:lnTo>
                      <a:pt x="182" y="110"/>
                    </a:lnTo>
                    <a:lnTo>
                      <a:pt x="183" y="110"/>
                    </a:lnTo>
                    <a:lnTo>
                      <a:pt x="184" y="110"/>
                    </a:lnTo>
                    <a:lnTo>
                      <a:pt x="185" y="110"/>
                    </a:lnTo>
                    <a:lnTo>
                      <a:pt x="186" y="110"/>
                    </a:lnTo>
                    <a:lnTo>
                      <a:pt x="187" y="110"/>
                    </a:lnTo>
                  </a:path>
                </a:pathLst>
              </a:custGeom>
              <a:noFill/>
              <a:ln w="19050">
                <a:solidFill>
                  <a:srgbClr val="C00000"/>
                </a:solidFill>
                <a:round/>
                <a:headEnd/>
                <a:tailEnd/>
              </a:ln>
            </p:spPr>
            <p:txBody>
              <a:bodyPr/>
              <a:lstStyle/>
              <a:p>
                <a:endParaRPr lang="de-DE"/>
              </a:p>
            </p:txBody>
          </p:sp>
          <p:grpSp>
            <p:nvGrpSpPr>
              <p:cNvPr id="2061" name="Group 19"/>
              <p:cNvGrpSpPr>
                <a:grpSpLocks/>
              </p:cNvGrpSpPr>
              <p:nvPr/>
            </p:nvGrpSpPr>
            <p:grpSpPr bwMode="auto">
              <a:xfrm>
                <a:off x="3325" y="2878"/>
                <a:ext cx="1415" cy="703"/>
                <a:chOff x="3325" y="2878"/>
                <a:chExt cx="1415" cy="703"/>
              </a:xfrm>
            </p:grpSpPr>
            <p:sp>
              <p:nvSpPr>
                <p:cNvPr id="2062" name="Line 21"/>
                <p:cNvSpPr>
                  <a:spLocks noChangeShapeType="1"/>
                </p:cNvSpPr>
                <p:nvPr/>
              </p:nvSpPr>
              <p:spPr bwMode="auto">
                <a:xfrm>
                  <a:off x="4030" y="2878"/>
                  <a:ext cx="1" cy="702"/>
                </a:xfrm>
                <a:prstGeom prst="line">
                  <a:avLst/>
                </a:prstGeom>
                <a:noFill/>
                <a:ln w="0">
                  <a:solidFill>
                    <a:srgbClr val="000000"/>
                  </a:solidFill>
                  <a:prstDash val="dash"/>
                  <a:round/>
                  <a:headEnd/>
                  <a:tailEnd/>
                </a:ln>
              </p:spPr>
              <p:txBody>
                <a:bodyPr/>
                <a:lstStyle/>
                <a:p>
                  <a:endParaRPr lang="de-DE"/>
                </a:p>
              </p:txBody>
            </p:sp>
            <p:sp>
              <p:nvSpPr>
                <p:cNvPr id="2063" name="Line 22"/>
                <p:cNvSpPr>
                  <a:spLocks noChangeShapeType="1"/>
                </p:cNvSpPr>
                <p:nvPr/>
              </p:nvSpPr>
              <p:spPr bwMode="auto">
                <a:xfrm>
                  <a:off x="3325" y="3580"/>
                  <a:ext cx="1415" cy="1"/>
                </a:xfrm>
                <a:prstGeom prst="line">
                  <a:avLst/>
                </a:prstGeom>
                <a:noFill/>
                <a:ln w="0">
                  <a:solidFill>
                    <a:srgbClr val="000000"/>
                  </a:solidFill>
                  <a:round/>
                  <a:headEnd/>
                  <a:tailEnd/>
                </a:ln>
              </p:spPr>
              <p:txBody>
                <a:bodyPr/>
                <a:lstStyle/>
                <a:p>
                  <a:endParaRPr lang="de-DE"/>
                </a:p>
              </p:txBody>
            </p:sp>
            <p:sp>
              <p:nvSpPr>
                <p:cNvPr id="2064" name="Line 23"/>
                <p:cNvSpPr>
                  <a:spLocks noChangeShapeType="1"/>
                </p:cNvSpPr>
                <p:nvPr/>
              </p:nvSpPr>
              <p:spPr bwMode="auto">
                <a:xfrm>
                  <a:off x="3504" y="3562"/>
                  <a:ext cx="6" cy="1"/>
                </a:xfrm>
                <a:prstGeom prst="line">
                  <a:avLst/>
                </a:prstGeom>
                <a:noFill/>
                <a:ln w="9525">
                  <a:solidFill>
                    <a:srgbClr val="000000"/>
                  </a:solidFill>
                  <a:round/>
                  <a:headEnd/>
                  <a:tailEnd/>
                </a:ln>
              </p:spPr>
              <p:txBody>
                <a:bodyPr/>
                <a:lstStyle/>
                <a:p>
                  <a:endParaRPr lang="de-DE"/>
                </a:p>
              </p:txBody>
            </p:sp>
            <p:sp>
              <p:nvSpPr>
                <p:cNvPr id="2065" name="Line 24"/>
                <p:cNvSpPr>
                  <a:spLocks noChangeShapeType="1"/>
                </p:cNvSpPr>
                <p:nvPr/>
              </p:nvSpPr>
              <p:spPr bwMode="auto">
                <a:xfrm>
                  <a:off x="3510" y="3562"/>
                  <a:ext cx="6" cy="1"/>
                </a:xfrm>
                <a:prstGeom prst="line">
                  <a:avLst/>
                </a:prstGeom>
                <a:noFill/>
                <a:ln w="9525">
                  <a:solidFill>
                    <a:srgbClr val="000000"/>
                  </a:solidFill>
                  <a:round/>
                  <a:headEnd/>
                  <a:tailEnd/>
                </a:ln>
              </p:spPr>
              <p:txBody>
                <a:bodyPr/>
                <a:lstStyle/>
                <a:p>
                  <a:endParaRPr lang="de-DE"/>
                </a:p>
              </p:txBody>
            </p:sp>
            <p:sp>
              <p:nvSpPr>
                <p:cNvPr id="2066" name="Line 25"/>
                <p:cNvSpPr>
                  <a:spLocks noChangeShapeType="1"/>
                </p:cNvSpPr>
                <p:nvPr/>
              </p:nvSpPr>
              <p:spPr bwMode="auto">
                <a:xfrm flipV="1">
                  <a:off x="3516" y="3557"/>
                  <a:ext cx="12" cy="5"/>
                </a:xfrm>
                <a:prstGeom prst="line">
                  <a:avLst/>
                </a:prstGeom>
                <a:noFill/>
                <a:ln w="9525">
                  <a:solidFill>
                    <a:srgbClr val="000000"/>
                  </a:solidFill>
                  <a:round/>
                  <a:headEnd/>
                  <a:tailEnd/>
                </a:ln>
              </p:spPr>
              <p:txBody>
                <a:bodyPr/>
                <a:lstStyle/>
                <a:p>
                  <a:endParaRPr lang="de-DE"/>
                </a:p>
              </p:txBody>
            </p:sp>
            <p:sp>
              <p:nvSpPr>
                <p:cNvPr id="2067" name="Line 26"/>
                <p:cNvSpPr>
                  <a:spLocks noChangeShapeType="1"/>
                </p:cNvSpPr>
                <p:nvPr/>
              </p:nvSpPr>
              <p:spPr bwMode="auto">
                <a:xfrm>
                  <a:off x="3528" y="3557"/>
                  <a:ext cx="6" cy="1"/>
                </a:xfrm>
                <a:prstGeom prst="line">
                  <a:avLst/>
                </a:prstGeom>
                <a:noFill/>
                <a:ln w="9525">
                  <a:solidFill>
                    <a:srgbClr val="000000"/>
                  </a:solidFill>
                  <a:round/>
                  <a:headEnd/>
                  <a:tailEnd/>
                </a:ln>
              </p:spPr>
              <p:txBody>
                <a:bodyPr/>
                <a:lstStyle/>
                <a:p>
                  <a:endParaRPr lang="de-DE"/>
                </a:p>
              </p:txBody>
            </p:sp>
            <p:sp>
              <p:nvSpPr>
                <p:cNvPr id="2068" name="Line 27"/>
                <p:cNvSpPr>
                  <a:spLocks noChangeShapeType="1"/>
                </p:cNvSpPr>
                <p:nvPr/>
              </p:nvSpPr>
              <p:spPr bwMode="auto">
                <a:xfrm>
                  <a:off x="3534" y="3557"/>
                  <a:ext cx="6" cy="1"/>
                </a:xfrm>
                <a:prstGeom prst="line">
                  <a:avLst/>
                </a:prstGeom>
                <a:noFill/>
                <a:ln w="9525">
                  <a:solidFill>
                    <a:srgbClr val="000000"/>
                  </a:solidFill>
                  <a:round/>
                  <a:headEnd/>
                  <a:tailEnd/>
                </a:ln>
              </p:spPr>
              <p:txBody>
                <a:bodyPr/>
                <a:lstStyle/>
                <a:p>
                  <a:endParaRPr lang="de-DE"/>
                </a:p>
              </p:txBody>
            </p:sp>
            <p:sp>
              <p:nvSpPr>
                <p:cNvPr id="2069" name="Line 28"/>
                <p:cNvSpPr>
                  <a:spLocks noChangeShapeType="1"/>
                </p:cNvSpPr>
                <p:nvPr/>
              </p:nvSpPr>
              <p:spPr bwMode="auto">
                <a:xfrm>
                  <a:off x="3540" y="3557"/>
                  <a:ext cx="6" cy="1"/>
                </a:xfrm>
                <a:prstGeom prst="line">
                  <a:avLst/>
                </a:prstGeom>
                <a:noFill/>
                <a:ln w="9525">
                  <a:solidFill>
                    <a:srgbClr val="000000"/>
                  </a:solidFill>
                  <a:round/>
                  <a:headEnd/>
                  <a:tailEnd/>
                </a:ln>
              </p:spPr>
              <p:txBody>
                <a:bodyPr/>
                <a:lstStyle/>
                <a:p>
                  <a:endParaRPr lang="de-DE"/>
                </a:p>
              </p:txBody>
            </p:sp>
            <p:sp>
              <p:nvSpPr>
                <p:cNvPr id="2070" name="Line 29"/>
                <p:cNvSpPr>
                  <a:spLocks noChangeShapeType="1"/>
                </p:cNvSpPr>
                <p:nvPr/>
              </p:nvSpPr>
              <p:spPr bwMode="auto">
                <a:xfrm>
                  <a:off x="3546" y="3557"/>
                  <a:ext cx="6" cy="1"/>
                </a:xfrm>
                <a:prstGeom prst="line">
                  <a:avLst/>
                </a:prstGeom>
                <a:noFill/>
                <a:ln w="9525">
                  <a:solidFill>
                    <a:srgbClr val="000000"/>
                  </a:solidFill>
                  <a:round/>
                  <a:headEnd/>
                  <a:tailEnd/>
                </a:ln>
              </p:spPr>
              <p:txBody>
                <a:bodyPr/>
                <a:lstStyle/>
                <a:p>
                  <a:endParaRPr lang="de-DE"/>
                </a:p>
              </p:txBody>
            </p:sp>
            <p:sp>
              <p:nvSpPr>
                <p:cNvPr id="2071" name="Line 30"/>
                <p:cNvSpPr>
                  <a:spLocks noChangeShapeType="1"/>
                </p:cNvSpPr>
                <p:nvPr/>
              </p:nvSpPr>
              <p:spPr bwMode="auto">
                <a:xfrm flipV="1">
                  <a:off x="3552" y="3551"/>
                  <a:ext cx="6" cy="6"/>
                </a:xfrm>
                <a:prstGeom prst="line">
                  <a:avLst/>
                </a:prstGeom>
                <a:noFill/>
                <a:ln w="9525">
                  <a:solidFill>
                    <a:srgbClr val="000000"/>
                  </a:solidFill>
                  <a:round/>
                  <a:headEnd/>
                  <a:tailEnd/>
                </a:ln>
              </p:spPr>
              <p:txBody>
                <a:bodyPr/>
                <a:lstStyle/>
                <a:p>
                  <a:endParaRPr lang="de-DE"/>
                </a:p>
              </p:txBody>
            </p:sp>
            <p:sp>
              <p:nvSpPr>
                <p:cNvPr id="2072" name="Line 31"/>
                <p:cNvSpPr>
                  <a:spLocks noChangeShapeType="1"/>
                </p:cNvSpPr>
                <p:nvPr/>
              </p:nvSpPr>
              <p:spPr bwMode="auto">
                <a:xfrm>
                  <a:off x="3558" y="3551"/>
                  <a:ext cx="12" cy="1"/>
                </a:xfrm>
                <a:prstGeom prst="line">
                  <a:avLst/>
                </a:prstGeom>
                <a:noFill/>
                <a:ln w="9525">
                  <a:solidFill>
                    <a:srgbClr val="000000"/>
                  </a:solidFill>
                  <a:round/>
                  <a:headEnd/>
                  <a:tailEnd/>
                </a:ln>
              </p:spPr>
              <p:txBody>
                <a:bodyPr/>
                <a:lstStyle/>
                <a:p>
                  <a:endParaRPr lang="de-DE"/>
                </a:p>
              </p:txBody>
            </p:sp>
            <p:sp>
              <p:nvSpPr>
                <p:cNvPr id="2073" name="Line 32"/>
                <p:cNvSpPr>
                  <a:spLocks noChangeShapeType="1"/>
                </p:cNvSpPr>
                <p:nvPr/>
              </p:nvSpPr>
              <p:spPr bwMode="auto">
                <a:xfrm>
                  <a:off x="3570" y="3551"/>
                  <a:ext cx="6" cy="1"/>
                </a:xfrm>
                <a:prstGeom prst="line">
                  <a:avLst/>
                </a:prstGeom>
                <a:noFill/>
                <a:ln w="9525">
                  <a:solidFill>
                    <a:srgbClr val="000000"/>
                  </a:solidFill>
                  <a:round/>
                  <a:headEnd/>
                  <a:tailEnd/>
                </a:ln>
              </p:spPr>
              <p:txBody>
                <a:bodyPr/>
                <a:lstStyle/>
                <a:p>
                  <a:endParaRPr lang="de-DE"/>
                </a:p>
              </p:txBody>
            </p:sp>
            <p:sp>
              <p:nvSpPr>
                <p:cNvPr id="2074" name="Line 33"/>
                <p:cNvSpPr>
                  <a:spLocks noChangeShapeType="1"/>
                </p:cNvSpPr>
                <p:nvPr/>
              </p:nvSpPr>
              <p:spPr bwMode="auto">
                <a:xfrm flipV="1">
                  <a:off x="3576" y="3545"/>
                  <a:ext cx="6" cy="6"/>
                </a:xfrm>
                <a:prstGeom prst="line">
                  <a:avLst/>
                </a:prstGeom>
                <a:noFill/>
                <a:ln w="9525">
                  <a:solidFill>
                    <a:srgbClr val="000000"/>
                  </a:solidFill>
                  <a:round/>
                  <a:headEnd/>
                  <a:tailEnd/>
                </a:ln>
              </p:spPr>
              <p:txBody>
                <a:bodyPr/>
                <a:lstStyle/>
                <a:p>
                  <a:endParaRPr lang="de-DE"/>
                </a:p>
              </p:txBody>
            </p:sp>
            <p:sp>
              <p:nvSpPr>
                <p:cNvPr id="2075" name="Line 34"/>
                <p:cNvSpPr>
                  <a:spLocks noChangeShapeType="1"/>
                </p:cNvSpPr>
                <p:nvPr/>
              </p:nvSpPr>
              <p:spPr bwMode="auto">
                <a:xfrm>
                  <a:off x="3582" y="3545"/>
                  <a:ext cx="6" cy="1"/>
                </a:xfrm>
                <a:prstGeom prst="line">
                  <a:avLst/>
                </a:prstGeom>
                <a:noFill/>
                <a:ln w="9525">
                  <a:solidFill>
                    <a:srgbClr val="000000"/>
                  </a:solidFill>
                  <a:round/>
                  <a:headEnd/>
                  <a:tailEnd/>
                </a:ln>
              </p:spPr>
              <p:txBody>
                <a:bodyPr/>
                <a:lstStyle/>
                <a:p>
                  <a:endParaRPr lang="de-DE"/>
                </a:p>
              </p:txBody>
            </p:sp>
            <p:sp>
              <p:nvSpPr>
                <p:cNvPr id="2076" name="Line 35"/>
                <p:cNvSpPr>
                  <a:spLocks noChangeShapeType="1"/>
                </p:cNvSpPr>
                <p:nvPr/>
              </p:nvSpPr>
              <p:spPr bwMode="auto">
                <a:xfrm>
                  <a:off x="3588" y="3545"/>
                  <a:ext cx="6" cy="1"/>
                </a:xfrm>
                <a:prstGeom prst="line">
                  <a:avLst/>
                </a:prstGeom>
                <a:noFill/>
                <a:ln w="9525">
                  <a:solidFill>
                    <a:srgbClr val="000000"/>
                  </a:solidFill>
                  <a:round/>
                  <a:headEnd/>
                  <a:tailEnd/>
                </a:ln>
              </p:spPr>
              <p:txBody>
                <a:bodyPr/>
                <a:lstStyle/>
                <a:p>
                  <a:endParaRPr lang="de-DE"/>
                </a:p>
              </p:txBody>
            </p:sp>
            <p:sp>
              <p:nvSpPr>
                <p:cNvPr id="2077" name="Line 36"/>
                <p:cNvSpPr>
                  <a:spLocks noChangeShapeType="1"/>
                </p:cNvSpPr>
                <p:nvPr/>
              </p:nvSpPr>
              <p:spPr bwMode="auto">
                <a:xfrm>
                  <a:off x="3594" y="3545"/>
                  <a:ext cx="6" cy="1"/>
                </a:xfrm>
                <a:prstGeom prst="line">
                  <a:avLst/>
                </a:prstGeom>
                <a:noFill/>
                <a:ln w="9525">
                  <a:solidFill>
                    <a:srgbClr val="000000"/>
                  </a:solidFill>
                  <a:round/>
                  <a:headEnd/>
                  <a:tailEnd/>
                </a:ln>
              </p:spPr>
              <p:txBody>
                <a:bodyPr/>
                <a:lstStyle/>
                <a:p>
                  <a:endParaRPr lang="de-DE"/>
                </a:p>
              </p:txBody>
            </p:sp>
            <p:sp>
              <p:nvSpPr>
                <p:cNvPr id="2078" name="Line 37"/>
                <p:cNvSpPr>
                  <a:spLocks noChangeShapeType="1"/>
                </p:cNvSpPr>
                <p:nvPr/>
              </p:nvSpPr>
              <p:spPr bwMode="auto">
                <a:xfrm flipV="1">
                  <a:off x="3600" y="3539"/>
                  <a:ext cx="12" cy="6"/>
                </a:xfrm>
                <a:prstGeom prst="line">
                  <a:avLst/>
                </a:prstGeom>
                <a:noFill/>
                <a:ln w="9525">
                  <a:solidFill>
                    <a:srgbClr val="000000"/>
                  </a:solidFill>
                  <a:round/>
                  <a:headEnd/>
                  <a:tailEnd/>
                </a:ln>
              </p:spPr>
              <p:txBody>
                <a:bodyPr/>
                <a:lstStyle/>
                <a:p>
                  <a:endParaRPr lang="de-DE"/>
                </a:p>
              </p:txBody>
            </p:sp>
            <p:sp>
              <p:nvSpPr>
                <p:cNvPr id="2079" name="Line 38"/>
                <p:cNvSpPr>
                  <a:spLocks noChangeShapeType="1"/>
                </p:cNvSpPr>
                <p:nvPr/>
              </p:nvSpPr>
              <p:spPr bwMode="auto">
                <a:xfrm>
                  <a:off x="3612" y="3539"/>
                  <a:ext cx="5" cy="1"/>
                </a:xfrm>
                <a:prstGeom prst="line">
                  <a:avLst/>
                </a:prstGeom>
                <a:noFill/>
                <a:ln w="9525">
                  <a:solidFill>
                    <a:srgbClr val="000000"/>
                  </a:solidFill>
                  <a:round/>
                  <a:headEnd/>
                  <a:tailEnd/>
                </a:ln>
              </p:spPr>
              <p:txBody>
                <a:bodyPr/>
                <a:lstStyle/>
                <a:p>
                  <a:endParaRPr lang="de-DE"/>
                </a:p>
              </p:txBody>
            </p:sp>
            <p:sp>
              <p:nvSpPr>
                <p:cNvPr id="2080" name="Line 39"/>
                <p:cNvSpPr>
                  <a:spLocks noChangeShapeType="1"/>
                </p:cNvSpPr>
                <p:nvPr/>
              </p:nvSpPr>
              <p:spPr bwMode="auto">
                <a:xfrm flipV="1">
                  <a:off x="3617" y="3533"/>
                  <a:ext cx="6" cy="6"/>
                </a:xfrm>
                <a:prstGeom prst="line">
                  <a:avLst/>
                </a:prstGeom>
                <a:noFill/>
                <a:ln w="9525">
                  <a:solidFill>
                    <a:srgbClr val="000000"/>
                  </a:solidFill>
                  <a:round/>
                  <a:headEnd/>
                  <a:tailEnd/>
                </a:ln>
              </p:spPr>
              <p:txBody>
                <a:bodyPr/>
                <a:lstStyle/>
                <a:p>
                  <a:endParaRPr lang="de-DE"/>
                </a:p>
              </p:txBody>
            </p:sp>
            <p:sp>
              <p:nvSpPr>
                <p:cNvPr id="2081" name="Line 40"/>
                <p:cNvSpPr>
                  <a:spLocks noChangeShapeType="1"/>
                </p:cNvSpPr>
                <p:nvPr/>
              </p:nvSpPr>
              <p:spPr bwMode="auto">
                <a:xfrm>
                  <a:off x="3623" y="3533"/>
                  <a:ext cx="6" cy="1"/>
                </a:xfrm>
                <a:prstGeom prst="line">
                  <a:avLst/>
                </a:prstGeom>
                <a:noFill/>
                <a:ln w="9525">
                  <a:solidFill>
                    <a:srgbClr val="000000"/>
                  </a:solidFill>
                  <a:round/>
                  <a:headEnd/>
                  <a:tailEnd/>
                </a:ln>
              </p:spPr>
              <p:txBody>
                <a:bodyPr/>
                <a:lstStyle/>
                <a:p>
                  <a:endParaRPr lang="de-DE"/>
                </a:p>
              </p:txBody>
            </p:sp>
            <p:sp>
              <p:nvSpPr>
                <p:cNvPr id="2082" name="Freeform 41"/>
                <p:cNvSpPr>
                  <a:spLocks/>
                </p:cNvSpPr>
                <p:nvPr/>
              </p:nvSpPr>
              <p:spPr bwMode="auto">
                <a:xfrm>
                  <a:off x="3629" y="3527"/>
                  <a:ext cx="6" cy="6"/>
                </a:xfrm>
                <a:custGeom>
                  <a:avLst/>
                  <a:gdLst>
                    <a:gd name="T0" fmla="*/ 0 w 6"/>
                    <a:gd name="T1" fmla="*/ 6 h 6"/>
                    <a:gd name="T2" fmla="*/ 6 w 6"/>
                    <a:gd name="T3" fmla="*/ 6 h 6"/>
                    <a:gd name="T4" fmla="*/ 6 w 6"/>
                    <a:gd name="T5" fmla="*/ 0 h 6"/>
                    <a:gd name="T6" fmla="*/ 0 60000 65536"/>
                    <a:gd name="T7" fmla="*/ 0 60000 65536"/>
                    <a:gd name="T8" fmla="*/ 0 60000 65536"/>
                    <a:gd name="T9" fmla="*/ 0 w 6"/>
                    <a:gd name="T10" fmla="*/ 0 h 6"/>
                    <a:gd name="T11" fmla="*/ 6 w 6"/>
                    <a:gd name="T12" fmla="*/ 6 h 6"/>
                  </a:gdLst>
                  <a:ahLst/>
                  <a:cxnLst>
                    <a:cxn ang="T6">
                      <a:pos x="T0" y="T1"/>
                    </a:cxn>
                    <a:cxn ang="T7">
                      <a:pos x="T2" y="T3"/>
                    </a:cxn>
                    <a:cxn ang="T8">
                      <a:pos x="T4" y="T5"/>
                    </a:cxn>
                  </a:cxnLst>
                  <a:rect l="T9" t="T10" r="T11" b="T12"/>
                  <a:pathLst>
                    <a:path w="6" h="6">
                      <a:moveTo>
                        <a:pt x="0" y="6"/>
                      </a:moveTo>
                      <a:lnTo>
                        <a:pt x="6" y="6"/>
                      </a:lnTo>
                      <a:lnTo>
                        <a:pt x="6" y="0"/>
                      </a:lnTo>
                    </a:path>
                  </a:pathLst>
                </a:custGeom>
                <a:noFill/>
                <a:ln w="9525">
                  <a:solidFill>
                    <a:srgbClr val="000000"/>
                  </a:solidFill>
                  <a:round/>
                  <a:headEnd/>
                  <a:tailEnd/>
                </a:ln>
              </p:spPr>
              <p:txBody>
                <a:bodyPr/>
                <a:lstStyle/>
                <a:p>
                  <a:endParaRPr lang="de-DE"/>
                </a:p>
              </p:txBody>
            </p:sp>
            <p:sp>
              <p:nvSpPr>
                <p:cNvPr id="2083" name="Line 42"/>
                <p:cNvSpPr>
                  <a:spLocks noChangeShapeType="1"/>
                </p:cNvSpPr>
                <p:nvPr/>
              </p:nvSpPr>
              <p:spPr bwMode="auto">
                <a:xfrm flipV="1">
                  <a:off x="3635" y="3521"/>
                  <a:ext cx="12" cy="6"/>
                </a:xfrm>
                <a:prstGeom prst="line">
                  <a:avLst/>
                </a:prstGeom>
                <a:noFill/>
                <a:ln w="9525">
                  <a:solidFill>
                    <a:srgbClr val="000000"/>
                  </a:solidFill>
                  <a:round/>
                  <a:headEnd/>
                  <a:tailEnd/>
                </a:ln>
              </p:spPr>
              <p:txBody>
                <a:bodyPr/>
                <a:lstStyle/>
                <a:p>
                  <a:endParaRPr lang="de-DE"/>
                </a:p>
              </p:txBody>
            </p:sp>
            <p:sp>
              <p:nvSpPr>
                <p:cNvPr id="2084" name="Freeform 43"/>
                <p:cNvSpPr>
                  <a:spLocks/>
                </p:cNvSpPr>
                <p:nvPr/>
              </p:nvSpPr>
              <p:spPr bwMode="auto">
                <a:xfrm>
                  <a:off x="3647" y="3515"/>
                  <a:ext cx="6" cy="6"/>
                </a:xfrm>
                <a:custGeom>
                  <a:avLst/>
                  <a:gdLst>
                    <a:gd name="T0" fmla="*/ 0 w 6"/>
                    <a:gd name="T1" fmla="*/ 6 h 6"/>
                    <a:gd name="T2" fmla="*/ 0 w 6"/>
                    <a:gd name="T3" fmla="*/ 6 h 6"/>
                    <a:gd name="T4" fmla="*/ 6 w 6"/>
                    <a:gd name="T5" fmla="*/ 0 h 6"/>
                    <a:gd name="T6" fmla="*/ 0 60000 65536"/>
                    <a:gd name="T7" fmla="*/ 0 60000 65536"/>
                    <a:gd name="T8" fmla="*/ 0 60000 65536"/>
                    <a:gd name="T9" fmla="*/ 0 w 6"/>
                    <a:gd name="T10" fmla="*/ 0 h 6"/>
                    <a:gd name="T11" fmla="*/ 6 w 6"/>
                    <a:gd name="T12" fmla="*/ 6 h 6"/>
                  </a:gdLst>
                  <a:ahLst/>
                  <a:cxnLst>
                    <a:cxn ang="T6">
                      <a:pos x="T0" y="T1"/>
                    </a:cxn>
                    <a:cxn ang="T7">
                      <a:pos x="T2" y="T3"/>
                    </a:cxn>
                    <a:cxn ang="T8">
                      <a:pos x="T4" y="T5"/>
                    </a:cxn>
                  </a:cxnLst>
                  <a:rect l="T9" t="T10" r="T11" b="T12"/>
                  <a:pathLst>
                    <a:path w="6" h="6">
                      <a:moveTo>
                        <a:pt x="0" y="6"/>
                      </a:moveTo>
                      <a:lnTo>
                        <a:pt x="0" y="6"/>
                      </a:lnTo>
                      <a:lnTo>
                        <a:pt x="6" y="0"/>
                      </a:lnTo>
                    </a:path>
                  </a:pathLst>
                </a:custGeom>
                <a:noFill/>
                <a:ln w="9525">
                  <a:solidFill>
                    <a:srgbClr val="000000"/>
                  </a:solidFill>
                  <a:round/>
                  <a:headEnd/>
                  <a:tailEnd/>
                </a:ln>
              </p:spPr>
              <p:txBody>
                <a:bodyPr/>
                <a:lstStyle/>
                <a:p>
                  <a:endParaRPr lang="de-DE"/>
                </a:p>
              </p:txBody>
            </p:sp>
            <p:sp>
              <p:nvSpPr>
                <p:cNvPr id="2085" name="Freeform 44"/>
                <p:cNvSpPr>
                  <a:spLocks/>
                </p:cNvSpPr>
                <p:nvPr/>
              </p:nvSpPr>
              <p:spPr bwMode="auto">
                <a:xfrm>
                  <a:off x="3653" y="3503"/>
                  <a:ext cx="6" cy="12"/>
                </a:xfrm>
                <a:custGeom>
                  <a:avLst/>
                  <a:gdLst>
                    <a:gd name="T0" fmla="*/ 0 w 6"/>
                    <a:gd name="T1" fmla="*/ 12 h 12"/>
                    <a:gd name="T2" fmla="*/ 0 w 6"/>
                    <a:gd name="T3" fmla="*/ 6 h 12"/>
                    <a:gd name="T4" fmla="*/ 6 w 6"/>
                    <a:gd name="T5" fmla="*/ 6 h 12"/>
                    <a:gd name="T6" fmla="*/ 6 w 6"/>
                    <a:gd name="T7" fmla="*/ 0 h 12"/>
                    <a:gd name="T8" fmla="*/ 0 60000 65536"/>
                    <a:gd name="T9" fmla="*/ 0 60000 65536"/>
                    <a:gd name="T10" fmla="*/ 0 60000 65536"/>
                    <a:gd name="T11" fmla="*/ 0 60000 65536"/>
                    <a:gd name="T12" fmla="*/ 0 w 6"/>
                    <a:gd name="T13" fmla="*/ 0 h 12"/>
                    <a:gd name="T14" fmla="*/ 6 w 6"/>
                    <a:gd name="T15" fmla="*/ 12 h 12"/>
                  </a:gdLst>
                  <a:ahLst/>
                  <a:cxnLst>
                    <a:cxn ang="T8">
                      <a:pos x="T0" y="T1"/>
                    </a:cxn>
                    <a:cxn ang="T9">
                      <a:pos x="T2" y="T3"/>
                    </a:cxn>
                    <a:cxn ang="T10">
                      <a:pos x="T4" y="T5"/>
                    </a:cxn>
                    <a:cxn ang="T11">
                      <a:pos x="T6" y="T7"/>
                    </a:cxn>
                  </a:cxnLst>
                  <a:rect l="T12" t="T13" r="T14" b="T15"/>
                  <a:pathLst>
                    <a:path w="6" h="12">
                      <a:moveTo>
                        <a:pt x="0" y="12"/>
                      </a:moveTo>
                      <a:lnTo>
                        <a:pt x="0" y="6"/>
                      </a:lnTo>
                      <a:lnTo>
                        <a:pt x="6" y="6"/>
                      </a:lnTo>
                      <a:lnTo>
                        <a:pt x="6" y="0"/>
                      </a:lnTo>
                    </a:path>
                  </a:pathLst>
                </a:custGeom>
                <a:noFill/>
                <a:ln w="9525">
                  <a:solidFill>
                    <a:srgbClr val="000000"/>
                  </a:solidFill>
                  <a:round/>
                  <a:headEnd/>
                  <a:tailEnd/>
                </a:ln>
              </p:spPr>
              <p:txBody>
                <a:bodyPr/>
                <a:lstStyle/>
                <a:p>
                  <a:endParaRPr lang="de-DE"/>
                </a:p>
              </p:txBody>
            </p:sp>
            <p:sp>
              <p:nvSpPr>
                <p:cNvPr id="2086" name="Freeform 45"/>
                <p:cNvSpPr>
                  <a:spLocks/>
                </p:cNvSpPr>
                <p:nvPr/>
              </p:nvSpPr>
              <p:spPr bwMode="auto">
                <a:xfrm>
                  <a:off x="3659" y="3473"/>
                  <a:ext cx="6" cy="30"/>
                </a:xfrm>
                <a:custGeom>
                  <a:avLst/>
                  <a:gdLst>
                    <a:gd name="T0" fmla="*/ 0 w 6"/>
                    <a:gd name="T1" fmla="*/ 30 h 30"/>
                    <a:gd name="T2" fmla="*/ 0 w 6"/>
                    <a:gd name="T3" fmla="*/ 24 h 30"/>
                    <a:gd name="T4" fmla="*/ 0 w 6"/>
                    <a:gd name="T5" fmla="*/ 18 h 30"/>
                    <a:gd name="T6" fmla="*/ 6 w 6"/>
                    <a:gd name="T7" fmla="*/ 6 h 30"/>
                    <a:gd name="T8" fmla="*/ 6 w 6"/>
                    <a:gd name="T9" fmla="*/ 0 h 30"/>
                    <a:gd name="T10" fmla="*/ 0 60000 65536"/>
                    <a:gd name="T11" fmla="*/ 0 60000 65536"/>
                    <a:gd name="T12" fmla="*/ 0 60000 65536"/>
                    <a:gd name="T13" fmla="*/ 0 60000 65536"/>
                    <a:gd name="T14" fmla="*/ 0 60000 65536"/>
                    <a:gd name="T15" fmla="*/ 0 w 6"/>
                    <a:gd name="T16" fmla="*/ 0 h 30"/>
                    <a:gd name="T17" fmla="*/ 6 w 6"/>
                    <a:gd name="T18" fmla="*/ 30 h 30"/>
                  </a:gdLst>
                  <a:ahLst/>
                  <a:cxnLst>
                    <a:cxn ang="T10">
                      <a:pos x="T0" y="T1"/>
                    </a:cxn>
                    <a:cxn ang="T11">
                      <a:pos x="T2" y="T3"/>
                    </a:cxn>
                    <a:cxn ang="T12">
                      <a:pos x="T4" y="T5"/>
                    </a:cxn>
                    <a:cxn ang="T13">
                      <a:pos x="T6" y="T7"/>
                    </a:cxn>
                    <a:cxn ang="T14">
                      <a:pos x="T8" y="T9"/>
                    </a:cxn>
                  </a:cxnLst>
                  <a:rect l="T15" t="T16" r="T17" b="T18"/>
                  <a:pathLst>
                    <a:path w="6" h="30">
                      <a:moveTo>
                        <a:pt x="0" y="30"/>
                      </a:moveTo>
                      <a:lnTo>
                        <a:pt x="0" y="24"/>
                      </a:lnTo>
                      <a:lnTo>
                        <a:pt x="0" y="18"/>
                      </a:lnTo>
                      <a:lnTo>
                        <a:pt x="6" y="6"/>
                      </a:lnTo>
                      <a:lnTo>
                        <a:pt x="6" y="0"/>
                      </a:lnTo>
                    </a:path>
                  </a:pathLst>
                </a:custGeom>
                <a:noFill/>
                <a:ln w="9525">
                  <a:solidFill>
                    <a:srgbClr val="000000"/>
                  </a:solidFill>
                  <a:round/>
                  <a:headEnd/>
                  <a:tailEnd/>
                </a:ln>
              </p:spPr>
              <p:txBody>
                <a:bodyPr/>
                <a:lstStyle/>
                <a:p>
                  <a:endParaRPr lang="de-DE"/>
                </a:p>
              </p:txBody>
            </p:sp>
            <p:sp>
              <p:nvSpPr>
                <p:cNvPr id="2087" name="Freeform 46"/>
                <p:cNvSpPr>
                  <a:spLocks/>
                </p:cNvSpPr>
                <p:nvPr/>
              </p:nvSpPr>
              <p:spPr bwMode="auto">
                <a:xfrm>
                  <a:off x="3665" y="3408"/>
                  <a:ext cx="6" cy="65"/>
                </a:xfrm>
                <a:custGeom>
                  <a:avLst/>
                  <a:gdLst>
                    <a:gd name="T0" fmla="*/ 0 w 6"/>
                    <a:gd name="T1" fmla="*/ 65 h 65"/>
                    <a:gd name="T2" fmla="*/ 0 w 6"/>
                    <a:gd name="T3" fmla="*/ 48 h 65"/>
                    <a:gd name="T4" fmla="*/ 6 w 6"/>
                    <a:gd name="T5" fmla="*/ 36 h 65"/>
                    <a:gd name="T6" fmla="*/ 6 w 6"/>
                    <a:gd name="T7" fmla="*/ 18 h 65"/>
                    <a:gd name="T8" fmla="*/ 6 w 6"/>
                    <a:gd name="T9" fmla="*/ 0 h 65"/>
                    <a:gd name="T10" fmla="*/ 0 60000 65536"/>
                    <a:gd name="T11" fmla="*/ 0 60000 65536"/>
                    <a:gd name="T12" fmla="*/ 0 60000 65536"/>
                    <a:gd name="T13" fmla="*/ 0 60000 65536"/>
                    <a:gd name="T14" fmla="*/ 0 60000 65536"/>
                    <a:gd name="T15" fmla="*/ 0 w 6"/>
                    <a:gd name="T16" fmla="*/ 0 h 65"/>
                    <a:gd name="T17" fmla="*/ 6 w 6"/>
                    <a:gd name="T18" fmla="*/ 65 h 65"/>
                  </a:gdLst>
                  <a:ahLst/>
                  <a:cxnLst>
                    <a:cxn ang="T10">
                      <a:pos x="T0" y="T1"/>
                    </a:cxn>
                    <a:cxn ang="T11">
                      <a:pos x="T2" y="T3"/>
                    </a:cxn>
                    <a:cxn ang="T12">
                      <a:pos x="T4" y="T5"/>
                    </a:cxn>
                    <a:cxn ang="T13">
                      <a:pos x="T6" y="T7"/>
                    </a:cxn>
                    <a:cxn ang="T14">
                      <a:pos x="T8" y="T9"/>
                    </a:cxn>
                  </a:cxnLst>
                  <a:rect l="T15" t="T16" r="T17" b="T18"/>
                  <a:pathLst>
                    <a:path w="6" h="65">
                      <a:moveTo>
                        <a:pt x="0" y="65"/>
                      </a:moveTo>
                      <a:lnTo>
                        <a:pt x="0" y="48"/>
                      </a:lnTo>
                      <a:lnTo>
                        <a:pt x="6" y="36"/>
                      </a:lnTo>
                      <a:lnTo>
                        <a:pt x="6" y="18"/>
                      </a:lnTo>
                      <a:lnTo>
                        <a:pt x="6" y="0"/>
                      </a:lnTo>
                    </a:path>
                  </a:pathLst>
                </a:custGeom>
                <a:noFill/>
                <a:ln w="9525">
                  <a:solidFill>
                    <a:srgbClr val="000000"/>
                  </a:solidFill>
                  <a:round/>
                  <a:headEnd/>
                  <a:tailEnd/>
                </a:ln>
              </p:spPr>
              <p:txBody>
                <a:bodyPr/>
                <a:lstStyle/>
                <a:p>
                  <a:endParaRPr lang="de-DE"/>
                </a:p>
              </p:txBody>
            </p:sp>
            <p:sp>
              <p:nvSpPr>
                <p:cNvPr id="2088" name="Freeform 47"/>
                <p:cNvSpPr>
                  <a:spLocks/>
                </p:cNvSpPr>
                <p:nvPr/>
              </p:nvSpPr>
              <p:spPr bwMode="auto">
                <a:xfrm>
                  <a:off x="3671" y="3313"/>
                  <a:ext cx="12" cy="95"/>
                </a:xfrm>
                <a:custGeom>
                  <a:avLst/>
                  <a:gdLst>
                    <a:gd name="T0" fmla="*/ 0 w 12"/>
                    <a:gd name="T1" fmla="*/ 95 h 95"/>
                    <a:gd name="T2" fmla="*/ 6 w 12"/>
                    <a:gd name="T3" fmla="*/ 71 h 95"/>
                    <a:gd name="T4" fmla="*/ 6 w 12"/>
                    <a:gd name="T5" fmla="*/ 47 h 95"/>
                    <a:gd name="T6" fmla="*/ 6 w 12"/>
                    <a:gd name="T7" fmla="*/ 24 h 95"/>
                    <a:gd name="T8" fmla="*/ 12 w 12"/>
                    <a:gd name="T9" fmla="*/ 0 h 95"/>
                    <a:gd name="T10" fmla="*/ 0 60000 65536"/>
                    <a:gd name="T11" fmla="*/ 0 60000 65536"/>
                    <a:gd name="T12" fmla="*/ 0 60000 65536"/>
                    <a:gd name="T13" fmla="*/ 0 60000 65536"/>
                    <a:gd name="T14" fmla="*/ 0 60000 65536"/>
                    <a:gd name="T15" fmla="*/ 0 w 12"/>
                    <a:gd name="T16" fmla="*/ 0 h 95"/>
                    <a:gd name="T17" fmla="*/ 12 w 12"/>
                    <a:gd name="T18" fmla="*/ 95 h 95"/>
                  </a:gdLst>
                  <a:ahLst/>
                  <a:cxnLst>
                    <a:cxn ang="T10">
                      <a:pos x="T0" y="T1"/>
                    </a:cxn>
                    <a:cxn ang="T11">
                      <a:pos x="T2" y="T3"/>
                    </a:cxn>
                    <a:cxn ang="T12">
                      <a:pos x="T4" y="T5"/>
                    </a:cxn>
                    <a:cxn ang="T13">
                      <a:pos x="T6" y="T7"/>
                    </a:cxn>
                    <a:cxn ang="T14">
                      <a:pos x="T8" y="T9"/>
                    </a:cxn>
                  </a:cxnLst>
                  <a:rect l="T15" t="T16" r="T17" b="T18"/>
                  <a:pathLst>
                    <a:path w="12" h="95">
                      <a:moveTo>
                        <a:pt x="0" y="95"/>
                      </a:moveTo>
                      <a:lnTo>
                        <a:pt x="6" y="71"/>
                      </a:lnTo>
                      <a:lnTo>
                        <a:pt x="6" y="47"/>
                      </a:lnTo>
                      <a:lnTo>
                        <a:pt x="6" y="24"/>
                      </a:lnTo>
                      <a:lnTo>
                        <a:pt x="12" y="0"/>
                      </a:lnTo>
                    </a:path>
                  </a:pathLst>
                </a:custGeom>
                <a:noFill/>
                <a:ln w="9525">
                  <a:solidFill>
                    <a:srgbClr val="000000"/>
                  </a:solidFill>
                  <a:round/>
                  <a:headEnd/>
                  <a:tailEnd/>
                </a:ln>
              </p:spPr>
              <p:txBody>
                <a:bodyPr/>
                <a:lstStyle/>
                <a:p>
                  <a:endParaRPr lang="de-DE"/>
                </a:p>
              </p:txBody>
            </p:sp>
            <p:sp>
              <p:nvSpPr>
                <p:cNvPr id="2089" name="Freeform 48"/>
                <p:cNvSpPr>
                  <a:spLocks/>
                </p:cNvSpPr>
                <p:nvPr/>
              </p:nvSpPr>
              <p:spPr bwMode="auto">
                <a:xfrm>
                  <a:off x="3683" y="3218"/>
                  <a:ext cx="6" cy="95"/>
                </a:xfrm>
                <a:custGeom>
                  <a:avLst/>
                  <a:gdLst>
                    <a:gd name="T0" fmla="*/ 0 w 6"/>
                    <a:gd name="T1" fmla="*/ 95 h 95"/>
                    <a:gd name="T2" fmla="*/ 0 w 6"/>
                    <a:gd name="T3" fmla="*/ 71 h 95"/>
                    <a:gd name="T4" fmla="*/ 0 w 6"/>
                    <a:gd name="T5" fmla="*/ 47 h 95"/>
                    <a:gd name="T6" fmla="*/ 6 w 6"/>
                    <a:gd name="T7" fmla="*/ 24 h 95"/>
                    <a:gd name="T8" fmla="*/ 6 w 6"/>
                    <a:gd name="T9" fmla="*/ 12 h 95"/>
                    <a:gd name="T10" fmla="*/ 6 w 6"/>
                    <a:gd name="T11" fmla="*/ 0 h 95"/>
                    <a:gd name="T12" fmla="*/ 0 60000 65536"/>
                    <a:gd name="T13" fmla="*/ 0 60000 65536"/>
                    <a:gd name="T14" fmla="*/ 0 60000 65536"/>
                    <a:gd name="T15" fmla="*/ 0 60000 65536"/>
                    <a:gd name="T16" fmla="*/ 0 60000 65536"/>
                    <a:gd name="T17" fmla="*/ 0 60000 65536"/>
                    <a:gd name="T18" fmla="*/ 0 w 6"/>
                    <a:gd name="T19" fmla="*/ 0 h 95"/>
                    <a:gd name="T20" fmla="*/ 6 w 6"/>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6" h="95">
                      <a:moveTo>
                        <a:pt x="0" y="95"/>
                      </a:moveTo>
                      <a:lnTo>
                        <a:pt x="0" y="71"/>
                      </a:lnTo>
                      <a:lnTo>
                        <a:pt x="0" y="47"/>
                      </a:lnTo>
                      <a:lnTo>
                        <a:pt x="6" y="24"/>
                      </a:lnTo>
                      <a:lnTo>
                        <a:pt x="6" y="12"/>
                      </a:lnTo>
                      <a:lnTo>
                        <a:pt x="6" y="0"/>
                      </a:lnTo>
                    </a:path>
                  </a:pathLst>
                </a:custGeom>
                <a:noFill/>
                <a:ln w="9525">
                  <a:solidFill>
                    <a:srgbClr val="000000"/>
                  </a:solidFill>
                  <a:round/>
                  <a:headEnd/>
                  <a:tailEnd/>
                </a:ln>
              </p:spPr>
              <p:txBody>
                <a:bodyPr/>
                <a:lstStyle/>
                <a:p>
                  <a:endParaRPr lang="de-DE"/>
                </a:p>
              </p:txBody>
            </p:sp>
            <p:sp>
              <p:nvSpPr>
                <p:cNvPr id="2090" name="Freeform 49"/>
                <p:cNvSpPr>
                  <a:spLocks/>
                </p:cNvSpPr>
                <p:nvPr/>
              </p:nvSpPr>
              <p:spPr bwMode="auto">
                <a:xfrm>
                  <a:off x="3689" y="3153"/>
                  <a:ext cx="6" cy="65"/>
                </a:xfrm>
                <a:custGeom>
                  <a:avLst/>
                  <a:gdLst>
                    <a:gd name="T0" fmla="*/ 0 w 6"/>
                    <a:gd name="T1" fmla="*/ 65 h 65"/>
                    <a:gd name="T2" fmla="*/ 0 w 6"/>
                    <a:gd name="T3" fmla="*/ 47 h 65"/>
                    <a:gd name="T4" fmla="*/ 0 w 6"/>
                    <a:gd name="T5" fmla="*/ 29 h 65"/>
                    <a:gd name="T6" fmla="*/ 6 w 6"/>
                    <a:gd name="T7" fmla="*/ 17 h 65"/>
                    <a:gd name="T8" fmla="*/ 6 w 6"/>
                    <a:gd name="T9" fmla="*/ 0 h 65"/>
                    <a:gd name="T10" fmla="*/ 0 60000 65536"/>
                    <a:gd name="T11" fmla="*/ 0 60000 65536"/>
                    <a:gd name="T12" fmla="*/ 0 60000 65536"/>
                    <a:gd name="T13" fmla="*/ 0 60000 65536"/>
                    <a:gd name="T14" fmla="*/ 0 60000 65536"/>
                    <a:gd name="T15" fmla="*/ 0 w 6"/>
                    <a:gd name="T16" fmla="*/ 0 h 65"/>
                    <a:gd name="T17" fmla="*/ 6 w 6"/>
                    <a:gd name="T18" fmla="*/ 65 h 65"/>
                  </a:gdLst>
                  <a:ahLst/>
                  <a:cxnLst>
                    <a:cxn ang="T10">
                      <a:pos x="T0" y="T1"/>
                    </a:cxn>
                    <a:cxn ang="T11">
                      <a:pos x="T2" y="T3"/>
                    </a:cxn>
                    <a:cxn ang="T12">
                      <a:pos x="T4" y="T5"/>
                    </a:cxn>
                    <a:cxn ang="T13">
                      <a:pos x="T6" y="T7"/>
                    </a:cxn>
                    <a:cxn ang="T14">
                      <a:pos x="T8" y="T9"/>
                    </a:cxn>
                  </a:cxnLst>
                  <a:rect l="T15" t="T16" r="T17" b="T18"/>
                  <a:pathLst>
                    <a:path w="6" h="65">
                      <a:moveTo>
                        <a:pt x="0" y="65"/>
                      </a:moveTo>
                      <a:lnTo>
                        <a:pt x="0" y="47"/>
                      </a:lnTo>
                      <a:lnTo>
                        <a:pt x="0" y="29"/>
                      </a:lnTo>
                      <a:lnTo>
                        <a:pt x="6" y="17"/>
                      </a:lnTo>
                      <a:lnTo>
                        <a:pt x="6" y="0"/>
                      </a:lnTo>
                    </a:path>
                  </a:pathLst>
                </a:custGeom>
                <a:noFill/>
                <a:ln w="9525">
                  <a:solidFill>
                    <a:srgbClr val="000000"/>
                  </a:solidFill>
                  <a:round/>
                  <a:headEnd/>
                  <a:tailEnd/>
                </a:ln>
              </p:spPr>
              <p:txBody>
                <a:bodyPr/>
                <a:lstStyle/>
                <a:p>
                  <a:endParaRPr lang="de-DE"/>
                </a:p>
              </p:txBody>
            </p:sp>
            <p:sp>
              <p:nvSpPr>
                <p:cNvPr id="2091" name="Freeform 50"/>
                <p:cNvSpPr>
                  <a:spLocks/>
                </p:cNvSpPr>
                <p:nvPr/>
              </p:nvSpPr>
              <p:spPr bwMode="auto">
                <a:xfrm>
                  <a:off x="3695" y="3123"/>
                  <a:ext cx="6" cy="30"/>
                </a:xfrm>
                <a:custGeom>
                  <a:avLst/>
                  <a:gdLst>
                    <a:gd name="T0" fmla="*/ 0 w 6"/>
                    <a:gd name="T1" fmla="*/ 30 h 30"/>
                    <a:gd name="T2" fmla="*/ 0 w 6"/>
                    <a:gd name="T3" fmla="*/ 24 h 30"/>
                    <a:gd name="T4" fmla="*/ 0 w 6"/>
                    <a:gd name="T5" fmla="*/ 12 h 30"/>
                    <a:gd name="T6" fmla="*/ 6 w 6"/>
                    <a:gd name="T7" fmla="*/ 6 h 30"/>
                    <a:gd name="T8" fmla="*/ 6 w 6"/>
                    <a:gd name="T9" fmla="*/ 0 h 30"/>
                    <a:gd name="T10" fmla="*/ 0 60000 65536"/>
                    <a:gd name="T11" fmla="*/ 0 60000 65536"/>
                    <a:gd name="T12" fmla="*/ 0 60000 65536"/>
                    <a:gd name="T13" fmla="*/ 0 60000 65536"/>
                    <a:gd name="T14" fmla="*/ 0 60000 65536"/>
                    <a:gd name="T15" fmla="*/ 0 w 6"/>
                    <a:gd name="T16" fmla="*/ 0 h 30"/>
                    <a:gd name="T17" fmla="*/ 6 w 6"/>
                    <a:gd name="T18" fmla="*/ 30 h 30"/>
                  </a:gdLst>
                  <a:ahLst/>
                  <a:cxnLst>
                    <a:cxn ang="T10">
                      <a:pos x="T0" y="T1"/>
                    </a:cxn>
                    <a:cxn ang="T11">
                      <a:pos x="T2" y="T3"/>
                    </a:cxn>
                    <a:cxn ang="T12">
                      <a:pos x="T4" y="T5"/>
                    </a:cxn>
                    <a:cxn ang="T13">
                      <a:pos x="T6" y="T7"/>
                    </a:cxn>
                    <a:cxn ang="T14">
                      <a:pos x="T8" y="T9"/>
                    </a:cxn>
                  </a:cxnLst>
                  <a:rect l="T15" t="T16" r="T17" b="T18"/>
                  <a:pathLst>
                    <a:path w="6" h="30">
                      <a:moveTo>
                        <a:pt x="0" y="30"/>
                      </a:moveTo>
                      <a:lnTo>
                        <a:pt x="0" y="24"/>
                      </a:lnTo>
                      <a:lnTo>
                        <a:pt x="0" y="12"/>
                      </a:lnTo>
                      <a:lnTo>
                        <a:pt x="6" y="6"/>
                      </a:lnTo>
                      <a:lnTo>
                        <a:pt x="6" y="0"/>
                      </a:lnTo>
                    </a:path>
                  </a:pathLst>
                </a:custGeom>
                <a:noFill/>
                <a:ln w="9525">
                  <a:solidFill>
                    <a:srgbClr val="000000"/>
                  </a:solidFill>
                  <a:round/>
                  <a:headEnd/>
                  <a:tailEnd/>
                </a:ln>
              </p:spPr>
              <p:txBody>
                <a:bodyPr/>
                <a:lstStyle/>
                <a:p>
                  <a:endParaRPr lang="de-DE"/>
                </a:p>
              </p:txBody>
            </p:sp>
            <p:sp>
              <p:nvSpPr>
                <p:cNvPr id="2092" name="Freeform 51"/>
                <p:cNvSpPr>
                  <a:spLocks/>
                </p:cNvSpPr>
                <p:nvPr/>
              </p:nvSpPr>
              <p:spPr bwMode="auto">
                <a:xfrm>
                  <a:off x="3701" y="3111"/>
                  <a:ext cx="6" cy="12"/>
                </a:xfrm>
                <a:custGeom>
                  <a:avLst/>
                  <a:gdLst>
                    <a:gd name="T0" fmla="*/ 0 w 6"/>
                    <a:gd name="T1" fmla="*/ 12 h 12"/>
                    <a:gd name="T2" fmla="*/ 0 w 6"/>
                    <a:gd name="T3" fmla="*/ 6 h 12"/>
                    <a:gd name="T4" fmla="*/ 6 w 6"/>
                    <a:gd name="T5" fmla="*/ 6 h 12"/>
                    <a:gd name="T6" fmla="*/ 6 w 6"/>
                    <a:gd name="T7" fmla="*/ 0 h 12"/>
                    <a:gd name="T8" fmla="*/ 0 60000 65536"/>
                    <a:gd name="T9" fmla="*/ 0 60000 65536"/>
                    <a:gd name="T10" fmla="*/ 0 60000 65536"/>
                    <a:gd name="T11" fmla="*/ 0 60000 65536"/>
                    <a:gd name="T12" fmla="*/ 0 w 6"/>
                    <a:gd name="T13" fmla="*/ 0 h 12"/>
                    <a:gd name="T14" fmla="*/ 6 w 6"/>
                    <a:gd name="T15" fmla="*/ 12 h 12"/>
                  </a:gdLst>
                  <a:ahLst/>
                  <a:cxnLst>
                    <a:cxn ang="T8">
                      <a:pos x="T0" y="T1"/>
                    </a:cxn>
                    <a:cxn ang="T9">
                      <a:pos x="T2" y="T3"/>
                    </a:cxn>
                    <a:cxn ang="T10">
                      <a:pos x="T4" y="T5"/>
                    </a:cxn>
                    <a:cxn ang="T11">
                      <a:pos x="T6" y="T7"/>
                    </a:cxn>
                  </a:cxnLst>
                  <a:rect l="T12" t="T13" r="T14" b="T15"/>
                  <a:pathLst>
                    <a:path w="6" h="12">
                      <a:moveTo>
                        <a:pt x="0" y="12"/>
                      </a:moveTo>
                      <a:lnTo>
                        <a:pt x="0" y="6"/>
                      </a:lnTo>
                      <a:lnTo>
                        <a:pt x="6" y="6"/>
                      </a:lnTo>
                      <a:lnTo>
                        <a:pt x="6" y="0"/>
                      </a:lnTo>
                    </a:path>
                  </a:pathLst>
                </a:custGeom>
                <a:noFill/>
                <a:ln w="9525">
                  <a:solidFill>
                    <a:srgbClr val="000000"/>
                  </a:solidFill>
                  <a:round/>
                  <a:headEnd/>
                  <a:tailEnd/>
                </a:ln>
              </p:spPr>
              <p:txBody>
                <a:bodyPr/>
                <a:lstStyle/>
                <a:p>
                  <a:endParaRPr lang="de-DE"/>
                </a:p>
              </p:txBody>
            </p:sp>
            <p:sp>
              <p:nvSpPr>
                <p:cNvPr id="2093" name="Freeform 52"/>
                <p:cNvSpPr>
                  <a:spLocks/>
                </p:cNvSpPr>
                <p:nvPr/>
              </p:nvSpPr>
              <p:spPr bwMode="auto">
                <a:xfrm>
                  <a:off x="3707" y="3105"/>
                  <a:ext cx="6" cy="6"/>
                </a:xfrm>
                <a:custGeom>
                  <a:avLst/>
                  <a:gdLst>
                    <a:gd name="T0" fmla="*/ 0 w 6"/>
                    <a:gd name="T1" fmla="*/ 6 h 6"/>
                    <a:gd name="T2" fmla="*/ 6 w 6"/>
                    <a:gd name="T3" fmla="*/ 0 h 6"/>
                    <a:gd name="T4" fmla="*/ 6 w 6"/>
                    <a:gd name="T5" fmla="*/ 0 h 6"/>
                    <a:gd name="T6" fmla="*/ 0 60000 65536"/>
                    <a:gd name="T7" fmla="*/ 0 60000 65536"/>
                    <a:gd name="T8" fmla="*/ 0 60000 65536"/>
                    <a:gd name="T9" fmla="*/ 0 w 6"/>
                    <a:gd name="T10" fmla="*/ 0 h 6"/>
                    <a:gd name="T11" fmla="*/ 6 w 6"/>
                    <a:gd name="T12" fmla="*/ 6 h 6"/>
                  </a:gdLst>
                  <a:ahLst/>
                  <a:cxnLst>
                    <a:cxn ang="T6">
                      <a:pos x="T0" y="T1"/>
                    </a:cxn>
                    <a:cxn ang="T7">
                      <a:pos x="T2" y="T3"/>
                    </a:cxn>
                    <a:cxn ang="T8">
                      <a:pos x="T4" y="T5"/>
                    </a:cxn>
                  </a:cxnLst>
                  <a:rect l="T9" t="T10" r="T11" b="T12"/>
                  <a:pathLst>
                    <a:path w="6" h="6">
                      <a:moveTo>
                        <a:pt x="0" y="6"/>
                      </a:moveTo>
                      <a:lnTo>
                        <a:pt x="6" y="0"/>
                      </a:lnTo>
                    </a:path>
                  </a:pathLst>
                </a:custGeom>
                <a:noFill/>
                <a:ln w="9525">
                  <a:solidFill>
                    <a:srgbClr val="000000"/>
                  </a:solidFill>
                  <a:round/>
                  <a:headEnd/>
                  <a:tailEnd/>
                </a:ln>
              </p:spPr>
              <p:txBody>
                <a:bodyPr/>
                <a:lstStyle/>
                <a:p>
                  <a:endParaRPr lang="de-DE"/>
                </a:p>
              </p:txBody>
            </p:sp>
            <p:sp>
              <p:nvSpPr>
                <p:cNvPr id="2094" name="Freeform 53"/>
                <p:cNvSpPr>
                  <a:spLocks/>
                </p:cNvSpPr>
                <p:nvPr/>
              </p:nvSpPr>
              <p:spPr bwMode="auto">
                <a:xfrm>
                  <a:off x="3713" y="3099"/>
                  <a:ext cx="12" cy="6"/>
                </a:xfrm>
                <a:custGeom>
                  <a:avLst/>
                  <a:gdLst>
                    <a:gd name="T0" fmla="*/ 0 w 12"/>
                    <a:gd name="T1" fmla="*/ 6 h 6"/>
                    <a:gd name="T2" fmla="*/ 6 w 12"/>
                    <a:gd name="T3" fmla="*/ 0 h 6"/>
                    <a:gd name="T4" fmla="*/ 12 w 12"/>
                    <a:gd name="T5" fmla="*/ 0 h 6"/>
                    <a:gd name="T6" fmla="*/ 0 60000 65536"/>
                    <a:gd name="T7" fmla="*/ 0 60000 65536"/>
                    <a:gd name="T8" fmla="*/ 0 60000 65536"/>
                    <a:gd name="T9" fmla="*/ 0 w 12"/>
                    <a:gd name="T10" fmla="*/ 0 h 6"/>
                    <a:gd name="T11" fmla="*/ 12 w 12"/>
                    <a:gd name="T12" fmla="*/ 6 h 6"/>
                  </a:gdLst>
                  <a:ahLst/>
                  <a:cxnLst>
                    <a:cxn ang="T6">
                      <a:pos x="T0" y="T1"/>
                    </a:cxn>
                    <a:cxn ang="T7">
                      <a:pos x="T2" y="T3"/>
                    </a:cxn>
                    <a:cxn ang="T8">
                      <a:pos x="T4" y="T5"/>
                    </a:cxn>
                  </a:cxnLst>
                  <a:rect l="T9" t="T10" r="T11" b="T12"/>
                  <a:pathLst>
                    <a:path w="12" h="6">
                      <a:moveTo>
                        <a:pt x="0" y="6"/>
                      </a:moveTo>
                      <a:lnTo>
                        <a:pt x="6" y="0"/>
                      </a:lnTo>
                      <a:lnTo>
                        <a:pt x="12" y="0"/>
                      </a:lnTo>
                    </a:path>
                  </a:pathLst>
                </a:custGeom>
                <a:noFill/>
                <a:ln w="9525">
                  <a:solidFill>
                    <a:srgbClr val="000000"/>
                  </a:solidFill>
                  <a:round/>
                  <a:headEnd/>
                  <a:tailEnd/>
                </a:ln>
              </p:spPr>
              <p:txBody>
                <a:bodyPr/>
                <a:lstStyle/>
                <a:p>
                  <a:endParaRPr lang="de-DE"/>
                </a:p>
              </p:txBody>
            </p:sp>
            <p:sp>
              <p:nvSpPr>
                <p:cNvPr id="2095" name="Freeform 54"/>
                <p:cNvSpPr>
                  <a:spLocks/>
                </p:cNvSpPr>
                <p:nvPr/>
              </p:nvSpPr>
              <p:spPr bwMode="auto">
                <a:xfrm>
                  <a:off x="3725" y="3099"/>
                  <a:ext cx="6" cy="1"/>
                </a:xfrm>
                <a:custGeom>
                  <a:avLst/>
                  <a:gdLst>
                    <a:gd name="T0" fmla="*/ 0 w 6"/>
                    <a:gd name="T1" fmla="*/ 0 h 1"/>
                    <a:gd name="T2" fmla="*/ 0 w 6"/>
                    <a:gd name="T3" fmla="*/ 0 h 1"/>
                    <a:gd name="T4" fmla="*/ 6 w 6"/>
                    <a:gd name="T5" fmla="*/ 0 h 1"/>
                    <a:gd name="T6" fmla="*/ 0 60000 65536"/>
                    <a:gd name="T7" fmla="*/ 0 60000 65536"/>
                    <a:gd name="T8" fmla="*/ 0 60000 65536"/>
                    <a:gd name="T9" fmla="*/ 0 w 6"/>
                    <a:gd name="T10" fmla="*/ 0 h 1"/>
                    <a:gd name="T11" fmla="*/ 6 w 6"/>
                    <a:gd name="T12" fmla="*/ 1 h 1"/>
                  </a:gdLst>
                  <a:ahLst/>
                  <a:cxnLst>
                    <a:cxn ang="T6">
                      <a:pos x="T0" y="T1"/>
                    </a:cxn>
                    <a:cxn ang="T7">
                      <a:pos x="T2" y="T3"/>
                    </a:cxn>
                    <a:cxn ang="T8">
                      <a:pos x="T4" y="T5"/>
                    </a:cxn>
                  </a:cxnLst>
                  <a:rect l="T9" t="T10" r="T11" b="T12"/>
                  <a:pathLst>
                    <a:path w="6" h="1">
                      <a:moveTo>
                        <a:pt x="0" y="0"/>
                      </a:moveTo>
                      <a:lnTo>
                        <a:pt x="0" y="0"/>
                      </a:lnTo>
                      <a:lnTo>
                        <a:pt x="6" y="0"/>
                      </a:lnTo>
                    </a:path>
                  </a:pathLst>
                </a:custGeom>
                <a:noFill/>
                <a:ln w="9525">
                  <a:solidFill>
                    <a:srgbClr val="000000"/>
                  </a:solidFill>
                  <a:round/>
                  <a:headEnd/>
                  <a:tailEnd/>
                </a:ln>
              </p:spPr>
              <p:txBody>
                <a:bodyPr/>
                <a:lstStyle/>
                <a:p>
                  <a:endParaRPr lang="de-DE"/>
                </a:p>
              </p:txBody>
            </p:sp>
            <p:sp>
              <p:nvSpPr>
                <p:cNvPr id="2096" name="Freeform 55"/>
                <p:cNvSpPr>
                  <a:spLocks/>
                </p:cNvSpPr>
                <p:nvPr/>
              </p:nvSpPr>
              <p:spPr bwMode="auto">
                <a:xfrm>
                  <a:off x="3731" y="3099"/>
                  <a:ext cx="6" cy="1"/>
                </a:xfrm>
                <a:custGeom>
                  <a:avLst/>
                  <a:gdLst>
                    <a:gd name="T0" fmla="*/ 0 w 6"/>
                    <a:gd name="T1" fmla="*/ 0 h 1"/>
                    <a:gd name="T2" fmla="*/ 6 w 6"/>
                    <a:gd name="T3" fmla="*/ 0 h 1"/>
                    <a:gd name="T4" fmla="*/ 6 w 6"/>
                    <a:gd name="T5" fmla="*/ 0 h 1"/>
                    <a:gd name="T6" fmla="*/ 0 60000 65536"/>
                    <a:gd name="T7" fmla="*/ 0 60000 65536"/>
                    <a:gd name="T8" fmla="*/ 0 60000 65536"/>
                    <a:gd name="T9" fmla="*/ 0 w 6"/>
                    <a:gd name="T10" fmla="*/ 0 h 1"/>
                    <a:gd name="T11" fmla="*/ 6 w 6"/>
                    <a:gd name="T12" fmla="*/ 1 h 1"/>
                  </a:gdLst>
                  <a:ahLst/>
                  <a:cxnLst>
                    <a:cxn ang="T6">
                      <a:pos x="T0" y="T1"/>
                    </a:cxn>
                    <a:cxn ang="T7">
                      <a:pos x="T2" y="T3"/>
                    </a:cxn>
                    <a:cxn ang="T8">
                      <a:pos x="T4" y="T5"/>
                    </a:cxn>
                  </a:cxnLst>
                  <a:rect l="T9" t="T10" r="T11" b="T12"/>
                  <a:pathLst>
                    <a:path w="6" h="1">
                      <a:moveTo>
                        <a:pt x="0" y="0"/>
                      </a:moveTo>
                      <a:lnTo>
                        <a:pt x="6" y="0"/>
                      </a:lnTo>
                    </a:path>
                  </a:pathLst>
                </a:custGeom>
                <a:noFill/>
                <a:ln w="9525">
                  <a:solidFill>
                    <a:srgbClr val="000000"/>
                  </a:solidFill>
                  <a:round/>
                  <a:headEnd/>
                  <a:tailEnd/>
                </a:ln>
              </p:spPr>
              <p:txBody>
                <a:bodyPr/>
                <a:lstStyle/>
                <a:p>
                  <a:endParaRPr lang="de-DE"/>
                </a:p>
              </p:txBody>
            </p:sp>
            <p:sp>
              <p:nvSpPr>
                <p:cNvPr id="2097" name="Line 56"/>
                <p:cNvSpPr>
                  <a:spLocks noChangeShapeType="1"/>
                </p:cNvSpPr>
                <p:nvPr/>
              </p:nvSpPr>
              <p:spPr bwMode="auto">
                <a:xfrm flipV="1">
                  <a:off x="3737" y="3093"/>
                  <a:ext cx="6" cy="6"/>
                </a:xfrm>
                <a:prstGeom prst="line">
                  <a:avLst/>
                </a:prstGeom>
                <a:noFill/>
                <a:ln w="9525">
                  <a:solidFill>
                    <a:srgbClr val="000000"/>
                  </a:solidFill>
                  <a:round/>
                  <a:headEnd/>
                  <a:tailEnd/>
                </a:ln>
              </p:spPr>
              <p:txBody>
                <a:bodyPr/>
                <a:lstStyle/>
                <a:p>
                  <a:endParaRPr lang="de-DE"/>
                </a:p>
              </p:txBody>
            </p:sp>
            <p:sp>
              <p:nvSpPr>
                <p:cNvPr id="2098" name="Line 57"/>
                <p:cNvSpPr>
                  <a:spLocks noChangeShapeType="1"/>
                </p:cNvSpPr>
                <p:nvPr/>
              </p:nvSpPr>
              <p:spPr bwMode="auto">
                <a:xfrm>
                  <a:off x="3743" y="3093"/>
                  <a:ext cx="6" cy="1"/>
                </a:xfrm>
                <a:prstGeom prst="line">
                  <a:avLst/>
                </a:prstGeom>
                <a:noFill/>
                <a:ln w="9525">
                  <a:solidFill>
                    <a:srgbClr val="000000"/>
                  </a:solidFill>
                  <a:round/>
                  <a:headEnd/>
                  <a:tailEnd/>
                </a:ln>
              </p:spPr>
              <p:txBody>
                <a:bodyPr/>
                <a:lstStyle/>
                <a:p>
                  <a:endParaRPr lang="de-DE"/>
                </a:p>
              </p:txBody>
            </p:sp>
            <p:sp>
              <p:nvSpPr>
                <p:cNvPr id="2099" name="Line 58"/>
                <p:cNvSpPr>
                  <a:spLocks noChangeShapeType="1"/>
                </p:cNvSpPr>
                <p:nvPr/>
              </p:nvSpPr>
              <p:spPr bwMode="auto">
                <a:xfrm>
                  <a:off x="3749" y="3093"/>
                  <a:ext cx="12" cy="1"/>
                </a:xfrm>
                <a:prstGeom prst="line">
                  <a:avLst/>
                </a:prstGeom>
                <a:noFill/>
                <a:ln w="9525">
                  <a:solidFill>
                    <a:srgbClr val="000000"/>
                  </a:solidFill>
                  <a:round/>
                  <a:headEnd/>
                  <a:tailEnd/>
                </a:ln>
              </p:spPr>
              <p:txBody>
                <a:bodyPr/>
                <a:lstStyle/>
                <a:p>
                  <a:endParaRPr lang="de-DE"/>
                </a:p>
              </p:txBody>
            </p:sp>
            <p:sp>
              <p:nvSpPr>
                <p:cNvPr id="2100" name="Line 59"/>
                <p:cNvSpPr>
                  <a:spLocks noChangeShapeType="1"/>
                </p:cNvSpPr>
                <p:nvPr/>
              </p:nvSpPr>
              <p:spPr bwMode="auto">
                <a:xfrm>
                  <a:off x="3761" y="3093"/>
                  <a:ext cx="6" cy="1"/>
                </a:xfrm>
                <a:prstGeom prst="line">
                  <a:avLst/>
                </a:prstGeom>
                <a:noFill/>
                <a:ln w="9525">
                  <a:solidFill>
                    <a:srgbClr val="000000"/>
                  </a:solidFill>
                  <a:round/>
                  <a:headEnd/>
                  <a:tailEnd/>
                </a:ln>
              </p:spPr>
              <p:txBody>
                <a:bodyPr/>
                <a:lstStyle/>
                <a:p>
                  <a:endParaRPr lang="de-DE"/>
                </a:p>
              </p:txBody>
            </p:sp>
            <p:sp>
              <p:nvSpPr>
                <p:cNvPr id="2101" name="Freeform 60"/>
                <p:cNvSpPr>
                  <a:spLocks/>
                </p:cNvSpPr>
                <p:nvPr/>
              </p:nvSpPr>
              <p:spPr bwMode="auto">
                <a:xfrm>
                  <a:off x="3767" y="3087"/>
                  <a:ext cx="6" cy="6"/>
                </a:xfrm>
                <a:custGeom>
                  <a:avLst/>
                  <a:gdLst>
                    <a:gd name="T0" fmla="*/ 0 w 6"/>
                    <a:gd name="T1" fmla="*/ 6 h 6"/>
                    <a:gd name="T2" fmla="*/ 0 w 6"/>
                    <a:gd name="T3" fmla="*/ 0 h 6"/>
                    <a:gd name="T4" fmla="*/ 6 w 6"/>
                    <a:gd name="T5" fmla="*/ 0 h 6"/>
                    <a:gd name="T6" fmla="*/ 0 60000 65536"/>
                    <a:gd name="T7" fmla="*/ 0 60000 65536"/>
                    <a:gd name="T8" fmla="*/ 0 60000 65536"/>
                    <a:gd name="T9" fmla="*/ 0 w 6"/>
                    <a:gd name="T10" fmla="*/ 0 h 6"/>
                    <a:gd name="T11" fmla="*/ 6 w 6"/>
                    <a:gd name="T12" fmla="*/ 6 h 6"/>
                  </a:gdLst>
                  <a:ahLst/>
                  <a:cxnLst>
                    <a:cxn ang="T6">
                      <a:pos x="T0" y="T1"/>
                    </a:cxn>
                    <a:cxn ang="T7">
                      <a:pos x="T2" y="T3"/>
                    </a:cxn>
                    <a:cxn ang="T8">
                      <a:pos x="T4" y="T5"/>
                    </a:cxn>
                  </a:cxnLst>
                  <a:rect l="T9" t="T10" r="T11" b="T12"/>
                  <a:pathLst>
                    <a:path w="6" h="6">
                      <a:moveTo>
                        <a:pt x="0" y="6"/>
                      </a:moveTo>
                      <a:lnTo>
                        <a:pt x="0" y="0"/>
                      </a:lnTo>
                      <a:lnTo>
                        <a:pt x="6" y="0"/>
                      </a:lnTo>
                    </a:path>
                  </a:pathLst>
                </a:custGeom>
                <a:noFill/>
                <a:ln w="9525">
                  <a:solidFill>
                    <a:srgbClr val="000000"/>
                  </a:solidFill>
                  <a:round/>
                  <a:headEnd/>
                  <a:tailEnd/>
                </a:ln>
              </p:spPr>
              <p:txBody>
                <a:bodyPr/>
                <a:lstStyle/>
                <a:p>
                  <a:endParaRPr lang="de-DE"/>
                </a:p>
              </p:txBody>
            </p:sp>
            <p:sp>
              <p:nvSpPr>
                <p:cNvPr id="2102" name="Freeform 61"/>
                <p:cNvSpPr>
                  <a:spLocks/>
                </p:cNvSpPr>
                <p:nvPr/>
              </p:nvSpPr>
              <p:spPr bwMode="auto">
                <a:xfrm>
                  <a:off x="3773" y="3087"/>
                  <a:ext cx="6" cy="1"/>
                </a:xfrm>
                <a:custGeom>
                  <a:avLst/>
                  <a:gdLst>
                    <a:gd name="T0" fmla="*/ 0 w 6"/>
                    <a:gd name="T1" fmla="*/ 0 h 1"/>
                    <a:gd name="T2" fmla="*/ 0 w 6"/>
                    <a:gd name="T3" fmla="*/ 0 h 1"/>
                    <a:gd name="T4" fmla="*/ 6 w 6"/>
                    <a:gd name="T5" fmla="*/ 0 h 1"/>
                    <a:gd name="T6" fmla="*/ 0 60000 65536"/>
                    <a:gd name="T7" fmla="*/ 0 60000 65536"/>
                    <a:gd name="T8" fmla="*/ 0 60000 65536"/>
                    <a:gd name="T9" fmla="*/ 0 w 6"/>
                    <a:gd name="T10" fmla="*/ 0 h 1"/>
                    <a:gd name="T11" fmla="*/ 6 w 6"/>
                    <a:gd name="T12" fmla="*/ 1 h 1"/>
                  </a:gdLst>
                  <a:ahLst/>
                  <a:cxnLst>
                    <a:cxn ang="T6">
                      <a:pos x="T0" y="T1"/>
                    </a:cxn>
                    <a:cxn ang="T7">
                      <a:pos x="T2" y="T3"/>
                    </a:cxn>
                    <a:cxn ang="T8">
                      <a:pos x="T4" y="T5"/>
                    </a:cxn>
                  </a:cxnLst>
                  <a:rect l="T9" t="T10" r="T11" b="T12"/>
                  <a:pathLst>
                    <a:path w="6" h="1">
                      <a:moveTo>
                        <a:pt x="0" y="0"/>
                      </a:moveTo>
                      <a:lnTo>
                        <a:pt x="0" y="0"/>
                      </a:lnTo>
                      <a:lnTo>
                        <a:pt x="6" y="0"/>
                      </a:lnTo>
                    </a:path>
                  </a:pathLst>
                </a:custGeom>
                <a:noFill/>
                <a:ln w="9525">
                  <a:solidFill>
                    <a:srgbClr val="000000"/>
                  </a:solidFill>
                  <a:round/>
                  <a:headEnd/>
                  <a:tailEnd/>
                </a:ln>
              </p:spPr>
              <p:txBody>
                <a:bodyPr/>
                <a:lstStyle/>
                <a:p>
                  <a:endParaRPr lang="de-DE"/>
                </a:p>
              </p:txBody>
            </p:sp>
            <p:sp>
              <p:nvSpPr>
                <p:cNvPr id="2103" name="Line 62"/>
                <p:cNvSpPr>
                  <a:spLocks noChangeShapeType="1"/>
                </p:cNvSpPr>
                <p:nvPr/>
              </p:nvSpPr>
              <p:spPr bwMode="auto">
                <a:xfrm>
                  <a:off x="3779" y="3087"/>
                  <a:ext cx="6" cy="1"/>
                </a:xfrm>
                <a:prstGeom prst="line">
                  <a:avLst/>
                </a:prstGeom>
                <a:noFill/>
                <a:ln w="9525">
                  <a:solidFill>
                    <a:srgbClr val="000000"/>
                  </a:solidFill>
                  <a:round/>
                  <a:headEnd/>
                  <a:tailEnd/>
                </a:ln>
              </p:spPr>
              <p:txBody>
                <a:bodyPr/>
                <a:lstStyle/>
                <a:p>
                  <a:endParaRPr lang="de-DE"/>
                </a:p>
              </p:txBody>
            </p:sp>
            <p:sp>
              <p:nvSpPr>
                <p:cNvPr id="2104" name="Line 63"/>
                <p:cNvSpPr>
                  <a:spLocks noChangeShapeType="1"/>
                </p:cNvSpPr>
                <p:nvPr/>
              </p:nvSpPr>
              <p:spPr bwMode="auto">
                <a:xfrm>
                  <a:off x="3785" y="3087"/>
                  <a:ext cx="12" cy="1"/>
                </a:xfrm>
                <a:prstGeom prst="line">
                  <a:avLst/>
                </a:prstGeom>
                <a:noFill/>
                <a:ln w="9525">
                  <a:solidFill>
                    <a:srgbClr val="000000"/>
                  </a:solidFill>
                  <a:round/>
                  <a:headEnd/>
                  <a:tailEnd/>
                </a:ln>
              </p:spPr>
              <p:txBody>
                <a:bodyPr/>
                <a:lstStyle/>
                <a:p>
                  <a:endParaRPr lang="de-DE"/>
                </a:p>
              </p:txBody>
            </p:sp>
            <p:sp>
              <p:nvSpPr>
                <p:cNvPr id="2105" name="Line 64"/>
                <p:cNvSpPr>
                  <a:spLocks noChangeShapeType="1"/>
                </p:cNvSpPr>
                <p:nvPr/>
              </p:nvSpPr>
              <p:spPr bwMode="auto">
                <a:xfrm>
                  <a:off x="3797" y="3087"/>
                  <a:ext cx="6" cy="1"/>
                </a:xfrm>
                <a:prstGeom prst="line">
                  <a:avLst/>
                </a:prstGeom>
                <a:noFill/>
                <a:ln w="9525">
                  <a:solidFill>
                    <a:srgbClr val="000000"/>
                  </a:solidFill>
                  <a:round/>
                  <a:headEnd/>
                  <a:tailEnd/>
                </a:ln>
              </p:spPr>
              <p:txBody>
                <a:bodyPr/>
                <a:lstStyle/>
                <a:p>
                  <a:endParaRPr lang="de-DE"/>
                </a:p>
              </p:txBody>
            </p:sp>
            <p:sp>
              <p:nvSpPr>
                <p:cNvPr id="2106" name="Line 65"/>
                <p:cNvSpPr>
                  <a:spLocks noChangeShapeType="1"/>
                </p:cNvSpPr>
                <p:nvPr/>
              </p:nvSpPr>
              <p:spPr bwMode="auto">
                <a:xfrm>
                  <a:off x="3803" y="3087"/>
                  <a:ext cx="6" cy="1"/>
                </a:xfrm>
                <a:prstGeom prst="line">
                  <a:avLst/>
                </a:prstGeom>
                <a:noFill/>
                <a:ln w="9525">
                  <a:solidFill>
                    <a:srgbClr val="000000"/>
                  </a:solidFill>
                  <a:round/>
                  <a:headEnd/>
                  <a:tailEnd/>
                </a:ln>
              </p:spPr>
              <p:txBody>
                <a:bodyPr/>
                <a:lstStyle/>
                <a:p>
                  <a:endParaRPr lang="de-DE"/>
                </a:p>
              </p:txBody>
            </p:sp>
            <p:sp>
              <p:nvSpPr>
                <p:cNvPr id="2107" name="Line 66"/>
                <p:cNvSpPr>
                  <a:spLocks noChangeShapeType="1"/>
                </p:cNvSpPr>
                <p:nvPr/>
              </p:nvSpPr>
              <p:spPr bwMode="auto">
                <a:xfrm flipV="1">
                  <a:off x="3809" y="3081"/>
                  <a:ext cx="6" cy="6"/>
                </a:xfrm>
                <a:prstGeom prst="line">
                  <a:avLst/>
                </a:prstGeom>
                <a:noFill/>
                <a:ln w="9525">
                  <a:solidFill>
                    <a:srgbClr val="000000"/>
                  </a:solidFill>
                  <a:round/>
                  <a:headEnd/>
                  <a:tailEnd/>
                </a:ln>
              </p:spPr>
              <p:txBody>
                <a:bodyPr/>
                <a:lstStyle/>
                <a:p>
                  <a:endParaRPr lang="de-DE"/>
                </a:p>
              </p:txBody>
            </p:sp>
            <p:sp>
              <p:nvSpPr>
                <p:cNvPr id="2108" name="Line 67"/>
                <p:cNvSpPr>
                  <a:spLocks noChangeShapeType="1"/>
                </p:cNvSpPr>
                <p:nvPr/>
              </p:nvSpPr>
              <p:spPr bwMode="auto">
                <a:xfrm>
                  <a:off x="3815" y="3081"/>
                  <a:ext cx="6" cy="1"/>
                </a:xfrm>
                <a:prstGeom prst="line">
                  <a:avLst/>
                </a:prstGeom>
                <a:noFill/>
                <a:ln w="9525">
                  <a:solidFill>
                    <a:srgbClr val="000000"/>
                  </a:solidFill>
                  <a:round/>
                  <a:headEnd/>
                  <a:tailEnd/>
                </a:ln>
              </p:spPr>
              <p:txBody>
                <a:bodyPr/>
                <a:lstStyle/>
                <a:p>
                  <a:endParaRPr lang="de-DE"/>
                </a:p>
              </p:txBody>
            </p:sp>
            <p:sp>
              <p:nvSpPr>
                <p:cNvPr id="2109" name="Line 68"/>
                <p:cNvSpPr>
                  <a:spLocks noChangeShapeType="1"/>
                </p:cNvSpPr>
                <p:nvPr/>
              </p:nvSpPr>
              <p:spPr bwMode="auto">
                <a:xfrm>
                  <a:off x="3821" y="3081"/>
                  <a:ext cx="5" cy="1"/>
                </a:xfrm>
                <a:prstGeom prst="line">
                  <a:avLst/>
                </a:prstGeom>
                <a:noFill/>
                <a:ln w="9525">
                  <a:solidFill>
                    <a:srgbClr val="000000"/>
                  </a:solidFill>
                  <a:round/>
                  <a:headEnd/>
                  <a:tailEnd/>
                </a:ln>
              </p:spPr>
              <p:txBody>
                <a:bodyPr/>
                <a:lstStyle/>
                <a:p>
                  <a:endParaRPr lang="de-DE"/>
                </a:p>
              </p:txBody>
            </p:sp>
            <p:sp>
              <p:nvSpPr>
                <p:cNvPr id="2110" name="Line 69"/>
                <p:cNvSpPr>
                  <a:spLocks noChangeShapeType="1"/>
                </p:cNvSpPr>
                <p:nvPr/>
              </p:nvSpPr>
              <p:spPr bwMode="auto">
                <a:xfrm>
                  <a:off x="3826" y="3081"/>
                  <a:ext cx="12" cy="1"/>
                </a:xfrm>
                <a:prstGeom prst="line">
                  <a:avLst/>
                </a:prstGeom>
                <a:noFill/>
                <a:ln w="9525">
                  <a:solidFill>
                    <a:srgbClr val="000000"/>
                  </a:solidFill>
                  <a:round/>
                  <a:headEnd/>
                  <a:tailEnd/>
                </a:ln>
              </p:spPr>
              <p:txBody>
                <a:bodyPr/>
                <a:lstStyle/>
                <a:p>
                  <a:endParaRPr lang="de-DE"/>
                </a:p>
              </p:txBody>
            </p:sp>
            <p:sp>
              <p:nvSpPr>
                <p:cNvPr id="2111" name="Line 70"/>
                <p:cNvSpPr>
                  <a:spLocks noChangeShapeType="1"/>
                </p:cNvSpPr>
                <p:nvPr/>
              </p:nvSpPr>
              <p:spPr bwMode="auto">
                <a:xfrm>
                  <a:off x="3838" y="3081"/>
                  <a:ext cx="6" cy="1"/>
                </a:xfrm>
                <a:prstGeom prst="line">
                  <a:avLst/>
                </a:prstGeom>
                <a:noFill/>
                <a:ln w="9525">
                  <a:solidFill>
                    <a:srgbClr val="000000"/>
                  </a:solidFill>
                  <a:round/>
                  <a:headEnd/>
                  <a:tailEnd/>
                </a:ln>
              </p:spPr>
              <p:txBody>
                <a:bodyPr/>
                <a:lstStyle/>
                <a:p>
                  <a:endParaRPr lang="de-DE"/>
                </a:p>
              </p:txBody>
            </p:sp>
            <p:sp>
              <p:nvSpPr>
                <p:cNvPr id="2112" name="Line 71"/>
                <p:cNvSpPr>
                  <a:spLocks noChangeShapeType="1"/>
                </p:cNvSpPr>
                <p:nvPr/>
              </p:nvSpPr>
              <p:spPr bwMode="auto">
                <a:xfrm flipV="1">
                  <a:off x="3844" y="3075"/>
                  <a:ext cx="6" cy="6"/>
                </a:xfrm>
                <a:prstGeom prst="line">
                  <a:avLst/>
                </a:prstGeom>
                <a:noFill/>
                <a:ln w="9525">
                  <a:solidFill>
                    <a:srgbClr val="000000"/>
                  </a:solidFill>
                  <a:round/>
                  <a:headEnd/>
                  <a:tailEnd/>
                </a:ln>
              </p:spPr>
              <p:txBody>
                <a:bodyPr/>
                <a:lstStyle/>
                <a:p>
                  <a:endParaRPr lang="de-DE"/>
                </a:p>
              </p:txBody>
            </p:sp>
            <p:sp>
              <p:nvSpPr>
                <p:cNvPr id="2113" name="Line 72"/>
                <p:cNvSpPr>
                  <a:spLocks noChangeShapeType="1"/>
                </p:cNvSpPr>
                <p:nvPr/>
              </p:nvSpPr>
              <p:spPr bwMode="auto">
                <a:xfrm>
                  <a:off x="3850" y="3075"/>
                  <a:ext cx="6" cy="1"/>
                </a:xfrm>
                <a:prstGeom prst="line">
                  <a:avLst/>
                </a:prstGeom>
                <a:noFill/>
                <a:ln w="9525">
                  <a:solidFill>
                    <a:srgbClr val="000000"/>
                  </a:solidFill>
                  <a:round/>
                  <a:headEnd/>
                  <a:tailEnd/>
                </a:ln>
              </p:spPr>
              <p:txBody>
                <a:bodyPr/>
                <a:lstStyle/>
                <a:p>
                  <a:endParaRPr lang="de-DE"/>
                </a:p>
              </p:txBody>
            </p:sp>
            <p:sp>
              <p:nvSpPr>
                <p:cNvPr id="2114" name="Line 73"/>
                <p:cNvSpPr>
                  <a:spLocks noChangeShapeType="1"/>
                </p:cNvSpPr>
                <p:nvPr/>
              </p:nvSpPr>
              <p:spPr bwMode="auto">
                <a:xfrm>
                  <a:off x="3856" y="3075"/>
                  <a:ext cx="6" cy="1"/>
                </a:xfrm>
                <a:prstGeom prst="line">
                  <a:avLst/>
                </a:prstGeom>
                <a:noFill/>
                <a:ln w="9525">
                  <a:solidFill>
                    <a:srgbClr val="000000"/>
                  </a:solidFill>
                  <a:round/>
                  <a:headEnd/>
                  <a:tailEnd/>
                </a:ln>
              </p:spPr>
              <p:txBody>
                <a:bodyPr/>
                <a:lstStyle/>
                <a:p>
                  <a:endParaRPr lang="de-DE"/>
                </a:p>
              </p:txBody>
            </p:sp>
            <p:sp>
              <p:nvSpPr>
                <p:cNvPr id="2115" name="Line 74"/>
                <p:cNvSpPr>
                  <a:spLocks noChangeShapeType="1"/>
                </p:cNvSpPr>
                <p:nvPr/>
              </p:nvSpPr>
              <p:spPr bwMode="auto">
                <a:xfrm>
                  <a:off x="3862" y="3075"/>
                  <a:ext cx="12" cy="1"/>
                </a:xfrm>
                <a:prstGeom prst="line">
                  <a:avLst/>
                </a:prstGeom>
                <a:noFill/>
                <a:ln w="9525">
                  <a:solidFill>
                    <a:srgbClr val="000000"/>
                  </a:solidFill>
                  <a:round/>
                  <a:headEnd/>
                  <a:tailEnd/>
                </a:ln>
              </p:spPr>
              <p:txBody>
                <a:bodyPr/>
                <a:lstStyle/>
                <a:p>
                  <a:endParaRPr lang="de-DE"/>
                </a:p>
              </p:txBody>
            </p:sp>
            <p:sp>
              <p:nvSpPr>
                <p:cNvPr id="2116" name="Line 75"/>
                <p:cNvSpPr>
                  <a:spLocks noChangeShapeType="1"/>
                </p:cNvSpPr>
                <p:nvPr/>
              </p:nvSpPr>
              <p:spPr bwMode="auto">
                <a:xfrm>
                  <a:off x="3874" y="3075"/>
                  <a:ext cx="6" cy="1"/>
                </a:xfrm>
                <a:prstGeom prst="line">
                  <a:avLst/>
                </a:prstGeom>
                <a:noFill/>
                <a:ln w="9525">
                  <a:solidFill>
                    <a:srgbClr val="000000"/>
                  </a:solidFill>
                  <a:round/>
                  <a:headEnd/>
                  <a:tailEnd/>
                </a:ln>
              </p:spPr>
              <p:txBody>
                <a:bodyPr/>
                <a:lstStyle/>
                <a:p>
                  <a:endParaRPr lang="de-DE"/>
                </a:p>
              </p:txBody>
            </p:sp>
            <p:sp>
              <p:nvSpPr>
                <p:cNvPr id="2117" name="Line 76"/>
                <p:cNvSpPr>
                  <a:spLocks noChangeShapeType="1"/>
                </p:cNvSpPr>
                <p:nvPr/>
              </p:nvSpPr>
              <p:spPr bwMode="auto">
                <a:xfrm>
                  <a:off x="3880" y="3075"/>
                  <a:ext cx="6" cy="1"/>
                </a:xfrm>
                <a:prstGeom prst="line">
                  <a:avLst/>
                </a:prstGeom>
                <a:noFill/>
                <a:ln w="9525">
                  <a:solidFill>
                    <a:srgbClr val="000000"/>
                  </a:solidFill>
                  <a:round/>
                  <a:headEnd/>
                  <a:tailEnd/>
                </a:ln>
              </p:spPr>
              <p:txBody>
                <a:bodyPr/>
                <a:lstStyle/>
                <a:p>
                  <a:endParaRPr lang="de-DE"/>
                </a:p>
              </p:txBody>
            </p:sp>
            <p:sp>
              <p:nvSpPr>
                <p:cNvPr id="2118" name="Line 77"/>
                <p:cNvSpPr>
                  <a:spLocks noChangeShapeType="1"/>
                </p:cNvSpPr>
                <p:nvPr/>
              </p:nvSpPr>
              <p:spPr bwMode="auto">
                <a:xfrm>
                  <a:off x="3886" y="3075"/>
                  <a:ext cx="6" cy="1"/>
                </a:xfrm>
                <a:prstGeom prst="line">
                  <a:avLst/>
                </a:prstGeom>
                <a:noFill/>
                <a:ln w="9525">
                  <a:solidFill>
                    <a:srgbClr val="000000"/>
                  </a:solidFill>
                  <a:round/>
                  <a:headEnd/>
                  <a:tailEnd/>
                </a:ln>
              </p:spPr>
              <p:txBody>
                <a:bodyPr/>
                <a:lstStyle/>
                <a:p>
                  <a:endParaRPr lang="de-DE"/>
                </a:p>
              </p:txBody>
            </p:sp>
            <p:sp>
              <p:nvSpPr>
                <p:cNvPr id="2119" name="Line 78"/>
                <p:cNvSpPr>
                  <a:spLocks noChangeShapeType="1"/>
                </p:cNvSpPr>
                <p:nvPr/>
              </p:nvSpPr>
              <p:spPr bwMode="auto">
                <a:xfrm>
                  <a:off x="3892" y="3075"/>
                  <a:ext cx="6" cy="1"/>
                </a:xfrm>
                <a:prstGeom prst="line">
                  <a:avLst/>
                </a:prstGeom>
                <a:noFill/>
                <a:ln w="9525">
                  <a:solidFill>
                    <a:srgbClr val="000000"/>
                  </a:solidFill>
                  <a:round/>
                  <a:headEnd/>
                  <a:tailEnd/>
                </a:ln>
              </p:spPr>
              <p:txBody>
                <a:bodyPr/>
                <a:lstStyle/>
                <a:p>
                  <a:endParaRPr lang="de-DE"/>
                </a:p>
              </p:txBody>
            </p:sp>
            <p:sp>
              <p:nvSpPr>
                <p:cNvPr id="2120" name="Line 79"/>
                <p:cNvSpPr>
                  <a:spLocks noChangeShapeType="1"/>
                </p:cNvSpPr>
                <p:nvPr/>
              </p:nvSpPr>
              <p:spPr bwMode="auto">
                <a:xfrm>
                  <a:off x="3898" y="3075"/>
                  <a:ext cx="6" cy="1"/>
                </a:xfrm>
                <a:prstGeom prst="line">
                  <a:avLst/>
                </a:prstGeom>
                <a:noFill/>
                <a:ln w="9525">
                  <a:solidFill>
                    <a:srgbClr val="000000"/>
                  </a:solidFill>
                  <a:round/>
                  <a:headEnd/>
                  <a:tailEnd/>
                </a:ln>
              </p:spPr>
              <p:txBody>
                <a:bodyPr/>
                <a:lstStyle/>
                <a:p>
                  <a:endParaRPr lang="de-DE"/>
                </a:p>
              </p:txBody>
            </p:sp>
            <p:sp>
              <p:nvSpPr>
                <p:cNvPr id="2121" name="Freeform 80"/>
                <p:cNvSpPr>
                  <a:spLocks/>
                </p:cNvSpPr>
                <p:nvPr/>
              </p:nvSpPr>
              <p:spPr bwMode="auto">
                <a:xfrm>
                  <a:off x="3904" y="3075"/>
                  <a:ext cx="12" cy="1"/>
                </a:xfrm>
                <a:custGeom>
                  <a:avLst/>
                  <a:gdLst>
                    <a:gd name="T0" fmla="*/ 0 w 12"/>
                    <a:gd name="T1" fmla="*/ 0 h 1"/>
                    <a:gd name="T2" fmla="*/ 6 w 12"/>
                    <a:gd name="T3" fmla="*/ 0 h 1"/>
                    <a:gd name="T4" fmla="*/ 12 w 12"/>
                    <a:gd name="T5" fmla="*/ 0 h 1"/>
                    <a:gd name="T6" fmla="*/ 0 60000 65536"/>
                    <a:gd name="T7" fmla="*/ 0 60000 65536"/>
                    <a:gd name="T8" fmla="*/ 0 60000 65536"/>
                    <a:gd name="T9" fmla="*/ 0 w 12"/>
                    <a:gd name="T10" fmla="*/ 0 h 1"/>
                    <a:gd name="T11" fmla="*/ 12 w 12"/>
                    <a:gd name="T12" fmla="*/ 1 h 1"/>
                  </a:gdLst>
                  <a:ahLst/>
                  <a:cxnLst>
                    <a:cxn ang="T6">
                      <a:pos x="T0" y="T1"/>
                    </a:cxn>
                    <a:cxn ang="T7">
                      <a:pos x="T2" y="T3"/>
                    </a:cxn>
                    <a:cxn ang="T8">
                      <a:pos x="T4" y="T5"/>
                    </a:cxn>
                  </a:cxnLst>
                  <a:rect l="T9" t="T10" r="T11" b="T12"/>
                  <a:pathLst>
                    <a:path w="12" h="1">
                      <a:moveTo>
                        <a:pt x="0" y="0"/>
                      </a:moveTo>
                      <a:lnTo>
                        <a:pt x="6" y="0"/>
                      </a:lnTo>
                      <a:lnTo>
                        <a:pt x="12" y="0"/>
                      </a:lnTo>
                    </a:path>
                  </a:pathLst>
                </a:custGeom>
                <a:noFill/>
                <a:ln w="9525">
                  <a:solidFill>
                    <a:srgbClr val="000000"/>
                  </a:solidFill>
                  <a:round/>
                  <a:headEnd/>
                  <a:tailEnd/>
                </a:ln>
              </p:spPr>
              <p:txBody>
                <a:bodyPr/>
                <a:lstStyle/>
                <a:p>
                  <a:endParaRPr lang="de-DE"/>
                </a:p>
              </p:txBody>
            </p:sp>
            <p:sp>
              <p:nvSpPr>
                <p:cNvPr id="2122" name="Line 81"/>
                <p:cNvSpPr>
                  <a:spLocks noChangeShapeType="1"/>
                </p:cNvSpPr>
                <p:nvPr/>
              </p:nvSpPr>
              <p:spPr bwMode="auto">
                <a:xfrm>
                  <a:off x="3916" y="3075"/>
                  <a:ext cx="6" cy="1"/>
                </a:xfrm>
                <a:prstGeom prst="line">
                  <a:avLst/>
                </a:prstGeom>
                <a:noFill/>
                <a:ln w="9525">
                  <a:solidFill>
                    <a:srgbClr val="000000"/>
                  </a:solidFill>
                  <a:round/>
                  <a:headEnd/>
                  <a:tailEnd/>
                </a:ln>
              </p:spPr>
              <p:txBody>
                <a:bodyPr/>
                <a:lstStyle/>
                <a:p>
                  <a:endParaRPr lang="de-DE"/>
                </a:p>
              </p:txBody>
            </p:sp>
            <p:sp>
              <p:nvSpPr>
                <p:cNvPr id="2123" name="Freeform 82"/>
                <p:cNvSpPr>
                  <a:spLocks/>
                </p:cNvSpPr>
                <p:nvPr/>
              </p:nvSpPr>
              <p:spPr bwMode="auto">
                <a:xfrm>
                  <a:off x="3922" y="3075"/>
                  <a:ext cx="6" cy="1"/>
                </a:xfrm>
                <a:custGeom>
                  <a:avLst/>
                  <a:gdLst>
                    <a:gd name="T0" fmla="*/ 0 w 6"/>
                    <a:gd name="T1" fmla="*/ 0 h 1"/>
                    <a:gd name="T2" fmla="*/ 0 w 6"/>
                    <a:gd name="T3" fmla="*/ 0 h 1"/>
                    <a:gd name="T4" fmla="*/ 6 w 6"/>
                    <a:gd name="T5" fmla="*/ 0 h 1"/>
                    <a:gd name="T6" fmla="*/ 0 60000 65536"/>
                    <a:gd name="T7" fmla="*/ 0 60000 65536"/>
                    <a:gd name="T8" fmla="*/ 0 60000 65536"/>
                    <a:gd name="T9" fmla="*/ 0 w 6"/>
                    <a:gd name="T10" fmla="*/ 0 h 1"/>
                    <a:gd name="T11" fmla="*/ 6 w 6"/>
                    <a:gd name="T12" fmla="*/ 1 h 1"/>
                  </a:gdLst>
                  <a:ahLst/>
                  <a:cxnLst>
                    <a:cxn ang="T6">
                      <a:pos x="T0" y="T1"/>
                    </a:cxn>
                    <a:cxn ang="T7">
                      <a:pos x="T2" y="T3"/>
                    </a:cxn>
                    <a:cxn ang="T8">
                      <a:pos x="T4" y="T5"/>
                    </a:cxn>
                  </a:cxnLst>
                  <a:rect l="T9" t="T10" r="T11" b="T12"/>
                  <a:pathLst>
                    <a:path w="6" h="1">
                      <a:moveTo>
                        <a:pt x="0" y="0"/>
                      </a:moveTo>
                      <a:lnTo>
                        <a:pt x="0" y="0"/>
                      </a:lnTo>
                      <a:lnTo>
                        <a:pt x="6" y="0"/>
                      </a:lnTo>
                    </a:path>
                  </a:pathLst>
                </a:custGeom>
                <a:noFill/>
                <a:ln w="9525">
                  <a:solidFill>
                    <a:srgbClr val="000000"/>
                  </a:solidFill>
                  <a:round/>
                  <a:headEnd/>
                  <a:tailEnd/>
                </a:ln>
              </p:spPr>
              <p:txBody>
                <a:bodyPr/>
                <a:lstStyle/>
                <a:p>
                  <a:endParaRPr lang="de-DE"/>
                </a:p>
              </p:txBody>
            </p:sp>
            <p:sp>
              <p:nvSpPr>
                <p:cNvPr id="2124" name="Line 83"/>
                <p:cNvSpPr>
                  <a:spLocks noChangeShapeType="1"/>
                </p:cNvSpPr>
                <p:nvPr/>
              </p:nvSpPr>
              <p:spPr bwMode="auto">
                <a:xfrm>
                  <a:off x="3928" y="3075"/>
                  <a:ext cx="6" cy="1"/>
                </a:xfrm>
                <a:prstGeom prst="line">
                  <a:avLst/>
                </a:prstGeom>
                <a:noFill/>
                <a:ln w="9525">
                  <a:solidFill>
                    <a:srgbClr val="000000"/>
                  </a:solidFill>
                  <a:round/>
                  <a:headEnd/>
                  <a:tailEnd/>
                </a:ln>
              </p:spPr>
              <p:txBody>
                <a:bodyPr/>
                <a:lstStyle/>
                <a:p>
                  <a:endParaRPr lang="de-DE"/>
                </a:p>
              </p:txBody>
            </p:sp>
            <p:sp>
              <p:nvSpPr>
                <p:cNvPr id="2125" name="Line 84"/>
                <p:cNvSpPr>
                  <a:spLocks noChangeShapeType="1"/>
                </p:cNvSpPr>
                <p:nvPr/>
              </p:nvSpPr>
              <p:spPr bwMode="auto">
                <a:xfrm>
                  <a:off x="3934" y="3075"/>
                  <a:ext cx="6" cy="1"/>
                </a:xfrm>
                <a:prstGeom prst="line">
                  <a:avLst/>
                </a:prstGeom>
                <a:noFill/>
                <a:ln w="9525">
                  <a:solidFill>
                    <a:srgbClr val="000000"/>
                  </a:solidFill>
                  <a:round/>
                  <a:headEnd/>
                  <a:tailEnd/>
                </a:ln>
              </p:spPr>
              <p:txBody>
                <a:bodyPr/>
                <a:lstStyle/>
                <a:p>
                  <a:endParaRPr lang="de-DE"/>
                </a:p>
              </p:txBody>
            </p:sp>
            <p:sp>
              <p:nvSpPr>
                <p:cNvPr id="2126" name="Line 85"/>
                <p:cNvSpPr>
                  <a:spLocks noChangeShapeType="1"/>
                </p:cNvSpPr>
                <p:nvPr/>
              </p:nvSpPr>
              <p:spPr bwMode="auto">
                <a:xfrm>
                  <a:off x="3940" y="3075"/>
                  <a:ext cx="12" cy="1"/>
                </a:xfrm>
                <a:prstGeom prst="line">
                  <a:avLst/>
                </a:prstGeom>
                <a:noFill/>
                <a:ln w="9525">
                  <a:solidFill>
                    <a:srgbClr val="000000"/>
                  </a:solidFill>
                  <a:round/>
                  <a:headEnd/>
                  <a:tailEnd/>
                </a:ln>
              </p:spPr>
              <p:txBody>
                <a:bodyPr/>
                <a:lstStyle/>
                <a:p>
                  <a:endParaRPr lang="de-DE"/>
                </a:p>
              </p:txBody>
            </p:sp>
            <p:sp>
              <p:nvSpPr>
                <p:cNvPr id="2127" name="Freeform 86"/>
                <p:cNvSpPr>
                  <a:spLocks/>
                </p:cNvSpPr>
                <p:nvPr/>
              </p:nvSpPr>
              <p:spPr bwMode="auto">
                <a:xfrm>
                  <a:off x="3952" y="3075"/>
                  <a:ext cx="6" cy="1"/>
                </a:xfrm>
                <a:custGeom>
                  <a:avLst/>
                  <a:gdLst>
                    <a:gd name="T0" fmla="*/ 0 w 6"/>
                    <a:gd name="T1" fmla="*/ 0 h 1"/>
                    <a:gd name="T2" fmla="*/ 0 w 6"/>
                    <a:gd name="T3" fmla="*/ 0 h 1"/>
                    <a:gd name="T4" fmla="*/ 6 w 6"/>
                    <a:gd name="T5" fmla="*/ 0 h 1"/>
                    <a:gd name="T6" fmla="*/ 0 60000 65536"/>
                    <a:gd name="T7" fmla="*/ 0 60000 65536"/>
                    <a:gd name="T8" fmla="*/ 0 60000 65536"/>
                    <a:gd name="T9" fmla="*/ 0 w 6"/>
                    <a:gd name="T10" fmla="*/ 0 h 1"/>
                    <a:gd name="T11" fmla="*/ 6 w 6"/>
                    <a:gd name="T12" fmla="*/ 1 h 1"/>
                  </a:gdLst>
                  <a:ahLst/>
                  <a:cxnLst>
                    <a:cxn ang="T6">
                      <a:pos x="T0" y="T1"/>
                    </a:cxn>
                    <a:cxn ang="T7">
                      <a:pos x="T2" y="T3"/>
                    </a:cxn>
                    <a:cxn ang="T8">
                      <a:pos x="T4" y="T5"/>
                    </a:cxn>
                  </a:cxnLst>
                  <a:rect l="T9" t="T10" r="T11" b="T12"/>
                  <a:pathLst>
                    <a:path w="6" h="1">
                      <a:moveTo>
                        <a:pt x="0" y="0"/>
                      </a:moveTo>
                      <a:lnTo>
                        <a:pt x="0" y="0"/>
                      </a:lnTo>
                      <a:lnTo>
                        <a:pt x="6" y="0"/>
                      </a:lnTo>
                    </a:path>
                  </a:pathLst>
                </a:custGeom>
                <a:noFill/>
                <a:ln w="9525">
                  <a:solidFill>
                    <a:srgbClr val="000000"/>
                  </a:solidFill>
                  <a:round/>
                  <a:headEnd/>
                  <a:tailEnd/>
                </a:ln>
              </p:spPr>
              <p:txBody>
                <a:bodyPr/>
                <a:lstStyle/>
                <a:p>
                  <a:endParaRPr lang="de-DE"/>
                </a:p>
              </p:txBody>
            </p:sp>
            <p:sp>
              <p:nvSpPr>
                <p:cNvPr id="2128" name="Line 87"/>
                <p:cNvSpPr>
                  <a:spLocks noChangeShapeType="1"/>
                </p:cNvSpPr>
                <p:nvPr/>
              </p:nvSpPr>
              <p:spPr bwMode="auto">
                <a:xfrm>
                  <a:off x="3958" y="3075"/>
                  <a:ext cx="6" cy="1"/>
                </a:xfrm>
                <a:prstGeom prst="line">
                  <a:avLst/>
                </a:prstGeom>
                <a:noFill/>
                <a:ln w="9525">
                  <a:solidFill>
                    <a:srgbClr val="000000"/>
                  </a:solidFill>
                  <a:round/>
                  <a:headEnd/>
                  <a:tailEnd/>
                </a:ln>
              </p:spPr>
              <p:txBody>
                <a:bodyPr/>
                <a:lstStyle/>
                <a:p>
                  <a:endParaRPr lang="de-DE"/>
                </a:p>
              </p:txBody>
            </p:sp>
            <p:sp>
              <p:nvSpPr>
                <p:cNvPr id="2129" name="Line 88"/>
                <p:cNvSpPr>
                  <a:spLocks noChangeShapeType="1"/>
                </p:cNvSpPr>
                <p:nvPr/>
              </p:nvSpPr>
              <p:spPr bwMode="auto">
                <a:xfrm>
                  <a:off x="3964" y="3075"/>
                  <a:ext cx="6" cy="1"/>
                </a:xfrm>
                <a:prstGeom prst="line">
                  <a:avLst/>
                </a:prstGeom>
                <a:noFill/>
                <a:ln w="9525">
                  <a:solidFill>
                    <a:srgbClr val="000000"/>
                  </a:solidFill>
                  <a:round/>
                  <a:headEnd/>
                  <a:tailEnd/>
                </a:ln>
              </p:spPr>
              <p:txBody>
                <a:bodyPr/>
                <a:lstStyle/>
                <a:p>
                  <a:endParaRPr lang="de-DE"/>
                </a:p>
              </p:txBody>
            </p:sp>
            <p:sp>
              <p:nvSpPr>
                <p:cNvPr id="2130" name="Freeform 89"/>
                <p:cNvSpPr>
                  <a:spLocks/>
                </p:cNvSpPr>
                <p:nvPr/>
              </p:nvSpPr>
              <p:spPr bwMode="auto">
                <a:xfrm>
                  <a:off x="3970" y="3075"/>
                  <a:ext cx="6" cy="1"/>
                </a:xfrm>
                <a:custGeom>
                  <a:avLst/>
                  <a:gdLst>
                    <a:gd name="T0" fmla="*/ 0 w 6"/>
                    <a:gd name="T1" fmla="*/ 0 h 1"/>
                    <a:gd name="T2" fmla="*/ 6 w 6"/>
                    <a:gd name="T3" fmla="*/ 0 h 1"/>
                    <a:gd name="T4" fmla="*/ 6 w 6"/>
                    <a:gd name="T5" fmla="*/ 0 h 1"/>
                    <a:gd name="T6" fmla="*/ 0 60000 65536"/>
                    <a:gd name="T7" fmla="*/ 0 60000 65536"/>
                    <a:gd name="T8" fmla="*/ 0 60000 65536"/>
                    <a:gd name="T9" fmla="*/ 0 w 6"/>
                    <a:gd name="T10" fmla="*/ 0 h 1"/>
                    <a:gd name="T11" fmla="*/ 6 w 6"/>
                    <a:gd name="T12" fmla="*/ 1 h 1"/>
                  </a:gdLst>
                  <a:ahLst/>
                  <a:cxnLst>
                    <a:cxn ang="T6">
                      <a:pos x="T0" y="T1"/>
                    </a:cxn>
                    <a:cxn ang="T7">
                      <a:pos x="T2" y="T3"/>
                    </a:cxn>
                    <a:cxn ang="T8">
                      <a:pos x="T4" y="T5"/>
                    </a:cxn>
                  </a:cxnLst>
                  <a:rect l="T9" t="T10" r="T11" b="T12"/>
                  <a:pathLst>
                    <a:path w="6" h="1">
                      <a:moveTo>
                        <a:pt x="0" y="0"/>
                      </a:moveTo>
                      <a:lnTo>
                        <a:pt x="6" y="0"/>
                      </a:lnTo>
                    </a:path>
                  </a:pathLst>
                </a:custGeom>
                <a:noFill/>
                <a:ln w="9525">
                  <a:solidFill>
                    <a:srgbClr val="000000"/>
                  </a:solidFill>
                  <a:round/>
                  <a:headEnd/>
                  <a:tailEnd/>
                </a:ln>
              </p:spPr>
              <p:txBody>
                <a:bodyPr/>
                <a:lstStyle/>
                <a:p>
                  <a:endParaRPr lang="de-DE"/>
                </a:p>
              </p:txBody>
            </p:sp>
            <p:sp>
              <p:nvSpPr>
                <p:cNvPr id="2131" name="Freeform 90"/>
                <p:cNvSpPr>
                  <a:spLocks/>
                </p:cNvSpPr>
                <p:nvPr/>
              </p:nvSpPr>
              <p:spPr bwMode="auto">
                <a:xfrm>
                  <a:off x="3976" y="3075"/>
                  <a:ext cx="12" cy="1"/>
                </a:xfrm>
                <a:custGeom>
                  <a:avLst/>
                  <a:gdLst>
                    <a:gd name="T0" fmla="*/ 0 w 12"/>
                    <a:gd name="T1" fmla="*/ 0 h 1"/>
                    <a:gd name="T2" fmla="*/ 6 w 12"/>
                    <a:gd name="T3" fmla="*/ 0 h 1"/>
                    <a:gd name="T4" fmla="*/ 12 w 12"/>
                    <a:gd name="T5" fmla="*/ 0 h 1"/>
                    <a:gd name="T6" fmla="*/ 0 60000 65536"/>
                    <a:gd name="T7" fmla="*/ 0 60000 65536"/>
                    <a:gd name="T8" fmla="*/ 0 60000 65536"/>
                    <a:gd name="T9" fmla="*/ 0 w 12"/>
                    <a:gd name="T10" fmla="*/ 0 h 1"/>
                    <a:gd name="T11" fmla="*/ 12 w 12"/>
                    <a:gd name="T12" fmla="*/ 1 h 1"/>
                  </a:gdLst>
                  <a:ahLst/>
                  <a:cxnLst>
                    <a:cxn ang="T6">
                      <a:pos x="T0" y="T1"/>
                    </a:cxn>
                    <a:cxn ang="T7">
                      <a:pos x="T2" y="T3"/>
                    </a:cxn>
                    <a:cxn ang="T8">
                      <a:pos x="T4" y="T5"/>
                    </a:cxn>
                  </a:cxnLst>
                  <a:rect l="T9" t="T10" r="T11" b="T12"/>
                  <a:pathLst>
                    <a:path w="12" h="1">
                      <a:moveTo>
                        <a:pt x="0" y="0"/>
                      </a:moveTo>
                      <a:lnTo>
                        <a:pt x="6" y="0"/>
                      </a:lnTo>
                      <a:lnTo>
                        <a:pt x="12" y="0"/>
                      </a:lnTo>
                    </a:path>
                  </a:pathLst>
                </a:custGeom>
                <a:noFill/>
                <a:ln w="9525">
                  <a:solidFill>
                    <a:srgbClr val="000000"/>
                  </a:solidFill>
                  <a:round/>
                  <a:headEnd/>
                  <a:tailEnd/>
                </a:ln>
              </p:spPr>
              <p:txBody>
                <a:bodyPr/>
                <a:lstStyle/>
                <a:p>
                  <a:endParaRPr lang="de-DE"/>
                </a:p>
              </p:txBody>
            </p:sp>
            <p:sp>
              <p:nvSpPr>
                <p:cNvPr id="2132" name="Freeform 91"/>
                <p:cNvSpPr>
                  <a:spLocks/>
                </p:cNvSpPr>
                <p:nvPr/>
              </p:nvSpPr>
              <p:spPr bwMode="auto">
                <a:xfrm>
                  <a:off x="3988" y="3075"/>
                  <a:ext cx="6" cy="1"/>
                </a:xfrm>
                <a:custGeom>
                  <a:avLst/>
                  <a:gdLst>
                    <a:gd name="T0" fmla="*/ 0 w 6"/>
                    <a:gd name="T1" fmla="*/ 0 h 1"/>
                    <a:gd name="T2" fmla="*/ 0 w 6"/>
                    <a:gd name="T3" fmla="*/ 0 h 1"/>
                    <a:gd name="T4" fmla="*/ 6 w 6"/>
                    <a:gd name="T5" fmla="*/ 0 h 1"/>
                    <a:gd name="T6" fmla="*/ 0 60000 65536"/>
                    <a:gd name="T7" fmla="*/ 0 60000 65536"/>
                    <a:gd name="T8" fmla="*/ 0 60000 65536"/>
                    <a:gd name="T9" fmla="*/ 0 w 6"/>
                    <a:gd name="T10" fmla="*/ 0 h 1"/>
                    <a:gd name="T11" fmla="*/ 6 w 6"/>
                    <a:gd name="T12" fmla="*/ 1 h 1"/>
                  </a:gdLst>
                  <a:ahLst/>
                  <a:cxnLst>
                    <a:cxn ang="T6">
                      <a:pos x="T0" y="T1"/>
                    </a:cxn>
                    <a:cxn ang="T7">
                      <a:pos x="T2" y="T3"/>
                    </a:cxn>
                    <a:cxn ang="T8">
                      <a:pos x="T4" y="T5"/>
                    </a:cxn>
                  </a:cxnLst>
                  <a:rect l="T9" t="T10" r="T11" b="T12"/>
                  <a:pathLst>
                    <a:path w="6" h="1">
                      <a:moveTo>
                        <a:pt x="0" y="0"/>
                      </a:moveTo>
                      <a:lnTo>
                        <a:pt x="0" y="0"/>
                      </a:lnTo>
                      <a:lnTo>
                        <a:pt x="6" y="0"/>
                      </a:lnTo>
                    </a:path>
                  </a:pathLst>
                </a:custGeom>
                <a:noFill/>
                <a:ln w="9525">
                  <a:solidFill>
                    <a:srgbClr val="000000"/>
                  </a:solidFill>
                  <a:round/>
                  <a:headEnd/>
                  <a:tailEnd/>
                </a:ln>
              </p:spPr>
              <p:txBody>
                <a:bodyPr/>
                <a:lstStyle/>
                <a:p>
                  <a:endParaRPr lang="de-DE"/>
                </a:p>
              </p:txBody>
            </p:sp>
            <p:sp>
              <p:nvSpPr>
                <p:cNvPr id="2133" name="Line 92"/>
                <p:cNvSpPr>
                  <a:spLocks noChangeShapeType="1"/>
                </p:cNvSpPr>
                <p:nvPr/>
              </p:nvSpPr>
              <p:spPr bwMode="auto">
                <a:xfrm>
                  <a:off x="3994" y="3075"/>
                  <a:ext cx="6" cy="1"/>
                </a:xfrm>
                <a:prstGeom prst="line">
                  <a:avLst/>
                </a:prstGeom>
                <a:noFill/>
                <a:ln w="9525">
                  <a:solidFill>
                    <a:srgbClr val="000000"/>
                  </a:solidFill>
                  <a:round/>
                  <a:headEnd/>
                  <a:tailEnd/>
                </a:ln>
              </p:spPr>
              <p:txBody>
                <a:bodyPr/>
                <a:lstStyle/>
                <a:p>
                  <a:endParaRPr lang="de-DE"/>
                </a:p>
              </p:txBody>
            </p:sp>
            <p:sp>
              <p:nvSpPr>
                <p:cNvPr id="2134" name="Line 93"/>
                <p:cNvSpPr>
                  <a:spLocks noChangeShapeType="1"/>
                </p:cNvSpPr>
                <p:nvPr/>
              </p:nvSpPr>
              <p:spPr bwMode="auto">
                <a:xfrm>
                  <a:off x="4000" y="3075"/>
                  <a:ext cx="6" cy="1"/>
                </a:xfrm>
                <a:prstGeom prst="line">
                  <a:avLst/>
                </a:prstGeom>
                <a:noFill/>
                <a:ln w="9525">
                  <a:solidFill>
                    <a:srgbClr val="000000"/>
                  </a:solidFill>
                  <a:round/>
                  <a:headEnd/>
                  <a:tailEnd/>
                </a:ln>
              </p:spPr>
              <p:txBody>
                <a:bodyPr/>
                <a:lstStyle/>
                <a:p>
                  <a:endParaRPr lang="de-DE"/>
                </a:p>
              </p:txBody>
            </p:sp>
            <p:sp>
              <p:nvSpPr>
                <p:cNvPr id="2135" name="Line 94"/>
                <p:cNvSpPr>
                  <a:spLocks noChangeShapeType="1"/>
                </p:cNvSpPr>
                <p:nvPr/>
              </p:nvSpPr>
              <p:spPr bwMode="auto">
                <a:xfrm>
                  <a:off x="4006" y="3075"/>
                  <a:ext cx="6" cy="1"/>
                </a:xfrm>
                <a:prstGeom prst="line">
                  <a:avLst/>
                </a:prstGeom>
                <a:noFill/>
                <a:ln w="9525">
                  <a:solidFill>
                    <a:srgbClr val="000000"/>
                  </a:solidFill>
                  <a:round/>
                  <a:headEnd/>
                  <a:tailEnd/>
                </a:ln>
              </p:spPr>
              <p:txBody>
                <a:bodyPr/>
                <a:lstStyle/>
                <a:p>
                  <a:endParaRPr lang="de-DE"/>
                </a:p>
              </p:txBody>
            </p:sp>
            <p:sp>
              <p:nvSpPr>
                <p:cNvPr id="2136" name="Line 95"/>
                <p:cNvSpPr>
                  <a:spLocks noChangeShapeType="1"/>
                </p:cNvSpPr>
                <p:nvPr/>
              </p:nvSpPr>
              <p:spPr bwMode="auto">
                <a:xfrm>
                  <a:off x="4012" y="3075"/>
                  <a:ext cx="6" cy="1"/>
                </a:xfrm>
                <a:prstGeom prst="line">
                  <a:avLst/>
                </a:prstGeom>
                <a:noFill/>
                <a:ln w="9525">
                  <a:solidFill>
                    <a:srgbClr val="000000"/>
                  </a:solidFill>
                  <a:round/>
                  <a:headEnd/>
                  <a:tailEnd/>
                </a:ln>
              </p:spPr>
              <p:txBody>
                <a:bodyPr/>
                <a:lstStyle/>
                <a:p>
                  <a:endParaRPr lang="de-DE"/>
                </a:p>
              </p:txBody>
            </p:sp>
            <p:sp>
              <p:nvSpPr>
                <p:cNvPr id="2137" name="Line 96"/>
                <p:cNvSpPr>
                  <a:spLocks noChangeShapeType="1"/>
                </p:cNvSpPr>
                <p:nvPr/>
              </p:nvSpPr>
              <p:spPr bwMode="auto">
                <a:xfrm>
                  <a:off x="4018" y="3075"/>
                  <a:ext cx="12" cy="1"/>
                </a:xfrm>
                <a:prstGeom prst="line">
                  <a:avLst/>
                </a:prstGeom>
                <a:noFill/>
                <a:ln w="9525">
                  <a:solidFill>
                    <a:srgbClr val="000000"/>
                  </a:solidFill>
                  <a:round/>
                  <a:headEnd/>
                  <a:tailEnd/>
                </a:ln>
              </p:spPr>
              <p:txBody>
                <a:bodyPr/>
                <a:lstStyle/>
                <a:p>
                  <a:endParaRPr lang="de-DE"/>
                </a:p>
              </p:txBody>
            </p:sp>
            <p:sp>
              <p:nvSpPr>
                <p:cNvPr id="2138" name="Line 97"/>
                <p:cNvSpPr>
                  <a:spLocks noChangeShapeType="1"/>
                </p:cNvSpPr>
                <p:nvPr/>
              </p:nvSpPr>
              <p:spPr bwMode="auto">
                <a:xfrm>
                  <a:off x="4030" y="3075"/>
                  <a:ext cx="5" cy="1"/>
                </a:xfrm>
                <a:prstGeom prst="line">
                  <a:avLst/>
                </a:prstGeom>
                <a:noFill/>
                <a:ln w="9525">
                  <a:solidFill>
                    <a:srgbClr val="000000"/>
                  </a:solidFill>
                  <a:round/>
                  <a:headEnd/>
                  <a:tailEnd/>
                </a:ln>
              </p:spPr>
              <p:txBody>
                <a:bodyPr/>
                <a:lstStyle/>
                <a:p>
                  <a:endParaRPr lang="de-DE"/>
                </a:p>
              </p:txBody>
            </p:sp>
            <p:sp>
              <p:nvSpPr>
                <p:cNvPr id="2139" name="Line 98"/>
                <p:cNvSpPr>
                  <a:spLocks noChangeShapeType="1"/>
                </p:cNvSpPr>
                <p:nvPr/>
              </p:nvSpPr>
              <p:spPr bwMode="auto">
                <a:xfrm>
                  <a:off x="4035" y="3075"/>
                  <a:ext cx="6" cy="1"/>
                </a:xfrm>
                <a:prstGeom prst="line">
                  <a:avLst/>
                </a:prstGeom>
                <a:noFill/>
                <a:ln w="9525">
                  <a:solidFill>
                    <a:srgbClr val="000000"/>
                  </a:solidFill>
                  <a:round/>
                  <a:headEnd/>
                  <a:tailEnd/>
                </a:ln>
              </p:spPr>
              <p:txBody>
                <a:bodyPr/>
                <a:lstStyle/>
                <a:p>
                  <a:endParaRPr lang="de-DE"/>
                </a:p>
              </p:txBody>
            </p:sp>
            <p:sp>
              <p:nvSpPr>
                <p:cNvPr id="2140" name="Line 99"/>
                <p:cNvSpPr>
                  <a:spLocks noChangeShapeType="1"/>
                </p:cNvSpPr>
                <p:nvPr/>
              </p:nvSpPr>
              <p:spPr bwMode="auto">
                <a:xfrm>
                  <a:off x="4041" y="3075"/>
                  <a:ext cx="6" cy="1"/>
                </a:xfrm>
                <a:prstGeom prst="line">
                  <a:avLst/>
                </a:prstGeom>
                <a:noFill/>
                <a:ln w="9525">
                  <a:solidFill>
                    <a:srgbClr val="000000"/>
                  </a:solidFill>
                  <a:round/>
                  <a:headEnd/>
                  <a:tailEnd/>
                </a:ln>
              </p:spPr>
              <p:txBody>
                <a:bodyPr/>
                <a:lstStyle/>
                <a:p>
                  <a:endParaRPr lang="de-DE"/>
                </a:p>
              </p:txBody>
            </p:sp>
            <p:sp>
              <p:nvSpPr>
                <p:cNvPr id="2141" name="Line 100"/>
                <p:cNvSpPr>
                  <a:spLocks noChangeShapeType="1"/>
                </p:cNvSpPr>
                <p:nvPr/>
              </p:nvSpPr>
              <p:spPr bwMode="auto">
                <a:xfrm>
                  <a:off x="4047" y="3075"/>
                  <a:ext cx="6" cy="1"/>
                </a:xfrm>
                <a:prstGeom prst="line">
                  <a:avLst/>
                </a:prstGeom>
                <a:noFill/>
                <a:ln w="9525">
                  <a:solidFill>
                    <a:srgbClr val="000000"/>
                  </a:solidFill>
                  <a:round/>
                  <a:headEnd/>
                  <a:tailEnd/>
                </a:ln>
              </p:spPr>
              <p:txBody>
                <a:bodyPr/>
                <a:lstStyle/>
                <a:p>
                  <a:endParaRPr lang="de-DE"/>
                </a:p>
              </p:txBody>
            </p:sp>
            <p:sp>
              <p:nvSpPr>
                <p:cNvPr id="2142" name="Line 101"/>
                <p:cNvSpPr>
                  <a:spLocks noChangeShapeType="1"/>
                </p:cNvSpPr>
                <p:nvPr/>
              </p:nvSpPr>
              <p:spPr bwMode="auto">
                <a:xfrm>
                  <a:off x="4053" y="3075"/>
                  <a:ext cx="6" cy="1"/>
                </a:xfrm>
                <a:prstGeom prst="line">
                  <a:avLst/>
                </a:prstGeom>
                <a:noFill/>
                <a:ln w="9525">
                  <a:solidFill>
                    <a:srgbClr val="000000"/>
                  </a:solidFill>
                  <a:round/>
                  <a:headEnd/>
                  <a:tailEnd/>
                </a:ln>
              </p:spPr>
              <p:txBody>
                <a:bodyPr/>
                <a:lstStyle/>
                <a:p>
                  <a:endParaRPr lang="de-DE"/>
                </a:p>
              </p:txBody>
            </p:sp>
            <p:sp>
              <p:nvSpPr>
                <p:cNvPr id="2143" name="Line 102"/>
                <p:cNvSpPr>
                  <a:spLocks noChangeShapeType="1"/>
                </p:cNvSpPr>
                <p:nvPr/>
              </p:nvSpPr>
              <p:spPr bwMode="auto">
                <a:xfrm>
                  <a:off x="4059" y="3075"/>
                  <a:ext cx="12" cy="1"/>
                </a:xfrm>
                <a:prstGeom prst="line">
                  <a:avLst/>
                </a:prstGeom>
                <a:noFill/>
                <a:ln w="9525">
                  <a:solidFill>
                    <a:srgbClr val="000000"/>
                  </a:solidFill>
                  <a:round/>
                  <a:headEnd/>
                  <a:tailEnd/>
                </a:ln>
              </p:spPr>
              <p:txBody>
                <a:bodyPr/>
                <a:lstStyle/>
                <a:p>
                  <a:endParaRPr lang="de-DE"/>
                </a:p>
              </p:txBody>
            </p:sp>
            <p:sp>
              <p:nvSpPr>
                <p:cNvPr id="2144" name="Line 103"/>
                <p:cNvSpPr>
                  <a:spLocks noChangeShapeType="1"/>
                </p:cNvSpPr>
                <p:nvPr/>
              </p:nvSpPr>
              <p:spPr bwMode="auto">
                <a:xfrm>
                  <a:off x="4071" y="3075"/>
                  <a:ext cx="6" cy="1"/>
                </a:xfrm>
                <a:prstGeom prst="line">
                  <a:avLst/>
                </a:prstGeom>
                <a:noFill/>
                <a:ln w="9525">
                  <a:solidFill>
                    <a:srgbClr val="000000"/>
                  </a:solidFill>
                  <a:round/>
                  <a:headEnd/>
                  <a:tailEnd/>
                </a:ln>
              </p:spPr>
              <p:txBody>
                <a:bodyPr/>
                <a:lstStyle/>
                <a:p>
                  <a:endParaRPr lang="de-DE"/>
                </a:p>
              </p:txBody>
            </p:sp>
            <p:sp>
              <p:nvSpPr>
                <p:cNvPr id="2145" name="Line 104"/>
                <p:cNvSpPr>
                  <a:spLocks noChangeShapeType="1"/>
                </p:cNvSpPr>
                <p:nvPr/>
              </p:nvSpPr>
              <p:spPr bwMode="auto">
                <a:xfrm>
                  <a:off x="4077" y="3075"/>
                  <a:ext cx="6" cy="1"/>
                </a:xfrm>
                <a:prstGeom prst="line">
                  <a:avLst/>
                </a:prstGeom>
                <a:noFill/>
                <a:ln w="9525">
                  <a:solidFill>
                    <a:srgbClr val="000000"/>
                  </a:solidFill>
                  <a:round/>
                  <a:headEnd/>
                  <a:tailEnd/>
                </a:ln>
              </p:spPr>
              <p:txBody>
                <a:bodyPr/>
                <a:lstStyle/>
                <a:p>
                  <a:endParaRPr lang="de-DE"/>
                </a:p>
              </p:txBody>
            </p:sp>
            <p:sp>
              <p:nvSpPr>
                <p:cNvPr id="2146" name="Line 105"/>
                <p:cNvSpPr>
                  <a:spLocks noChangeShapeType="1"/>
                </p:cNvSpPr>
                <p:nvPr/>
              </p:nvSpPr>
              <p:spPr bwMode="auto">
                <a:xfrm>
                  <a:off x="4083" y="3075"/>
                  <a:ext cx="6" cy="1"/>
                </a:xfrm>
                <a:prstGeom prst="line">
                  <a:avLst/>
                </a:prstGeom>
                <a:noFill/>
                <a:ln w="9525">
                  <a:solidFill>
                    <a:srgbClr val="000000"/>
                  </a:solidFill>
                  <a:round/>
                  <a:headEnd/>
                  <a:tailEnd/>
                </a:ln>
              </p:spPr>
              <p:txBody>
                <a:bodyPr/>
                <a:lstStyle/>
                <a:p>
                  <a:endParaRPr lang="de-DE"/>
                </a:p>
              </p:txBody>
            </p:sp>
            <p:sp>
              <p:nvSpPr>
                <p:cNvPr id="2147" name="Freeform 106"/>
                <p:cNvSpPr>
                  <a:spLocks/>
                </p:cNvSpPr>
                <p:nvPr/>
              </p:nvSpPr>
              <p:spPr bwMode="auto">
                <a:xfrm>
                  <a:off x="4089" y="3075"/>
                  <a:ext cx="12" cy="1"/>
                </a:xfrm>
                <a:custGeom>
                  <a:avLst/>
                  <a:gdLst>
                    <a:gd name="T0" fmla="*/ 0 w 12"/>
                    <a:gd name="T1" fmla="*/ 0 h 1"/>
                    <a:gd name="T2" fmla="*/ 6 w 12"/>
                    <a:gd name="T3" fmla="*/ 0 h 1"/>
                    <a:gd name="T4" fmla="*/ 12 w 12"/>
                    <a:gd name="T5" fmla="*/ 0 h 1"/>
                    <a:gd name="T6" fmla="*/ 0 60000 65536"/>
                    <a:gd name="T7" fmla="*/ 0 60000 65536"/>
                    <a:gd name="T8" fmla="*/ 0 60000 65536"/>
                    <a:gd name="T9" fmla="*/ 0 w 12"/>
                    <a:gd name="T10" fmla="*/ 0 h 1"/>
                    <a:gd name="T11" fmla="*/ 12 w 12"/>
                    <a:gd name="T12" fmla="*/ 1 h 1"/>
                  </a:gdLst>
                  <a:ahLst/>
                  <a:cxnLst>
                    <a:cxn ang="T6">
                      <a:pos x="T0" y="T1"/>
                    </a:cxn>
                    <a:cxn ang="T7">
                      <a:pos x="T2" y="T3"/>
                    </a:cxn>
                    <a:cxn ang="T8">
                      <a:pos x="T4" y="T5"/>
                    </a:cxn>
                  </a:cxnLst>
                  <a:rect l="T9" t="T10" r="T11" b="T12"/>
                  <a:pathLst>
                    <a:path w="12" h="1">
                      <a:moveTo>
                        <a:pt x="0" y="0"/>
                      </a:moveTo>
                      <a:lnTo>
                        <a:pt x="6" y="0"/>
                      </a:lnTo>
                      <a:lnTo>
                        <a:pt x="12" y="0"/>
                      </a:lnTo>
                    </a:path>
                  </a:pathLst>
                </a:custGeom>
                <a:noFill/>
                <a:ln w="9525">
                  <a:solidFill>
                    <a:srgbClr val="000000"/>
                  </a:solidFill>
                  <a:round/>
                  <a:headEnd/>
                  <a:tailEnd/>
                </a:ln>
              </p:spPr>
              <p:txBody>
                <a:bodyPr/>
                <a:lstStyle/>
                <a:p>
                  <a:endParaRPr lang="de-DE"/>
                </a:p>
              </p:txBody>
            </p:sp>
            <p:sp>
              <p:nvSpPr>
                <p:cNvPr id="2148" name="Line 107"/>
                <p:cNvSpPr>
                  <a:spLocks noChangeShapeType="1"/>
                </p:cNvSpPr>
                <p:nvPr/>
              </p:nvSpPr>
              <p:spPr bwMode="auto">
                <a:xfrm>
                  <a:off x="4101" y="3075"/>
                  <a:ext cx="6" cy="1"/>
                </a:xfrm>
                <a:prstGeom prst="line">
                  <a:avLst/>
                </a:prstGeom>
                <a:noFill/>
                <a:ln w="9525">
                  <a:solidFill>
                    <a:srgbClr val="000000"/>
                  </a:solidFill>
                  <a:round/>
                  <a:headEnd/>
                  <a:tailEnd/>
                </a:ln>
              </p:spPr>
              <p:txBody>
                <a:bodyPr/>
                <a:lstStyle/>
                <a:p>
                  <a:endParaRPr lang="de-DE"/>
                </a:p>
              </p:txBody>
            </p:sp>
            <p:sp>
              <p:nvSpPr>
                <p:cNvPr id="2149" name="Line 108"/>
                <p:cNvSpPr>
                  <a:spLocks noChangeShapeType="1"/>
                </p:cNvSpPr>
                <p:nvPr/>
              </p:nvSpPr>
              <p:spPr bwMode="auto">
                <a:xfrm>
                  <a:off x="4107" y="3075"/>
                  <a:ext cx="6" cy="1"/>
                </a:xfrm>
                <a:prstGeom prst="line">
                  <a:avLst/>
                </a:prstGeom>
                <a:noFill/>
                <a:ln w="9525">
                  <a:solidFill>
                    <a:srgbClr val="000000"/>
                  </a:solidFill>
                  <a:round/>
                  <a:headEnd/>
                  <a:tailEnd/>
                </a:ln>
              </p:spPr>
              <p:txBody>
                <a:bodyPr/>
                <a:lstStyle/>
                <a:p>
                  <a:endParaRPr lang="de-DE"/>
                </a:p>
              </p:txBody>
            </p:sp>
            <p:sp>
              <p:nvSpPr>
                <p:cNvPr id="2150" name="Freeform 109"/>
                <p:cNvSpPr>
                  <a:spLocks/>
                </p:cNvSpPr>
                <p:nvPr/>
              </p:nvSpPr>
              <p:spPr bwMode="auto">
                <a:xfrm>
                  <a:off x="4113" y="3075"/>
                  <a:ext cx="6" cy="1"/>
                </a:xfrm>
                <a:custGeom>
                  <a:avLst/>
                  <a:gdLst>
                    <a:gd name="T0" fmla="*/ 0 w 6"/>
                    <a:gd name="T1" fmla="*/ 0 h 1"/>
                    <a:gd name="T2" fmla="*/ 0 w 6"/>
                    <a:gd name="T3" fmla="*/ 0 h 1"/>
                    <a:gd name="T4" fmla="*/ 6 w 6"/>
                    <a:gd name="T5" fmla="*/ 0 h 1"/>
                    <a:gd name="T6" fmla="*/ 0 60000 65536"/>
                    <a:gd name="T7" fmla="*/ 0 60000 65536"/>
                    <a:gd name="T8" fmla="*/ 0 60000 65536"/>
                    <a:gd name="T9" fmla="*/ 0 w 6"/>
                    <a:gd name="T10" fmla="*/ 0 h 1"/>
                    <a:gd name="T11" fmla="*/ 6 w 6"/>
                    <a:gd name="T12" fmla="*/ 1 h 1"/>
                  </a:gdLst>
                  <a:ahLst/>
                  <a:cxnLst>
                    <a:cxn ang="T6">
                      <a:pos x="T0" y="T1"/>
                    </a:cxn>
                    <a:cxn ang="T7">
                      <a:pos x="T2" y="T3"/>
                    </a:cxn>
                    <a:cxn ang="T8">
                      <a:pos x="T4" y="T5"/>
                    </a:cxn>
                  </a:cxnLst>
                  <a:rect l="T9" t="T10" r="T11" b="T12"/>
                  <a:pathLst>
                    <a:path w="6" h="1">
                      <a:moveTo>
                        <a:pt x="0" y="0"/>
                      </a:moveTo>
                      <a:lnTo>
                        <a:pt x="0" y="0"/>
                      </a:lnTo>
                      <a:lnTo>
                        <a:pt x="6" y="0"/>
                      </a:lnTo>
                    </a:path>
                  </a:pathLst>
                </a:custGeom>
                <a:noFill/>
                <a:ln w="9525">
                  <a:solidFill>
                    <a:srgbClr val="000000"/>
                  </a:solidFill>
                  <a:round/>
                  <a:headEnd/>
                  <a:tailEnd/>
                </a:ln>
              </p:spPr>
              <p:txBody>
                <a:bodyPr/>
                <a:lstStyle/>
                <a:p>
                  <a:endParaRPr lang="de-DE"/>
                </a:p>
              </p:txBody>
            </p:sp>
            <p:sp>
              <p:nvSpPr>
                <p:cNvPr id="2151" name="Line 110"/>
                <p:cNvSpPr>
                  <a:spLocks noChangeShapeType="1"/>
                </p:cNvSpPr>
                <p:nvPr/>
              </p:nvSpPr>
              <p:spPr bwMode="auto">
                <a:xfrm>
                  <a:off x="4119" y="3075"/>
                  <a:ext cx="6" cy="1"/>
                </a:xfrm>
                <a:prstGeom prst="line">
                  <a:avLst/>
                </a:prstGeom>
                <a:noFill/>
                <a:ln w="9525">
                  <a:solidFill>
                    <a:srgbClr val="000000"/>
                  </a:solidFill>
                  <a:round/>
                  <a:headEnd/>
                  <a:tailEnd/>
                </a:ln>
              </p:spPr>
              <p:txBody>
                <a:bodyPr/>
                <a:lstStyle/>
                <a:p>
                  <a:endParaRPr lang="de-DE"/>
                </a:p>
              </p:txBody>
            </p:sp>
            <p:sp>
              <p:nvSpPr>
                <p:cNvPr id="2152" name="Freeform 111"/>
                <p:cNvSpPr>
                  <a:spLocks/>
                </p:cNvSpPr>
                <p:nvPr/>
              </p:nvSpPr>
              <p:spPr bwMode="auto">
                <a:xfrm>
                  <a:off x="4125" y="3075"/>
                  <a:ext cx="6" cy="1"/>
                </a:xfrm>
                <a:custGeom>
                  <a:avLst/>
                  <a:gdLst>
                    <a:gd name="T0" fmla="*/ 0 w 6"/>
                    <a:gd name="T1" fmla="*/ 0 h 1"/>
                    <a:gd name="T2" fmla="*/ 6 w 6"/>
                    <a:gd name="T3" fmla="*/ 0 h 1"/>
                    <a:gd name="T4" fmla="*/ 6 w 6"/>
                    <a:gd name="T5" fmla="*/ 0 h 1"/>
                    <a:gd name="T6" fmla="*/ 0 60000 65536"/>
                    <a:gd name="T7" fmla="*/ 0 60000 65536"/>
                    <a:gd name="T8" fmla="*/ 0 60000 65536"/>
                    <a:gd name="T9" fmla="*/ 0 w 6"/>
                    <a:gd name="T10" fmla="*/ 0 h 1"/>
                    <a:gd name="T11" fmla="*/ 6 w 6"/>
                    <a:gd name="T12" fmla="*/ 1 h 1"/>
                  </a:gdLst>
                  <a:ahLst/>
                  <a:cxnLst>
                    <a:cxn ang="T6">
                      <a:pos x="T0" y="T1"/>
                    </a:cxn>
                    <a:cxn ang="T7">
                      <a:pos x="T2" y="T3"/>
                    </a:cxn>
                    <a:cxn ang="T8">
                      <a:pos x="T4" y="T5"/>
                    </a:cxn>
                  </a:cxnLst>
                  <a:rect l="T9" t="T10" r="T11" b="T12"/>
                  <a:pathLst>
                    <a:path w="6" h="1">
                      <a:moveTo>
                        <a:pt x="0" y="0"/>
                      </a:moveTo>
                      <a:lnTo>
                        <a:pt x="6" y="0"/>
                      </a:lnTo>
                    </a:path>
                  </a:pathLst>
                </a:custGeom>
                <a:noFill/>
                <a:ln w="9525">
                  <a:solidFill>
                    <a:srgbClr val="000000"/>
                  </a:solidFill>
                  <a:round/>
                  <a:headEnd/>
                  <a:tailEnd/>
                </a:ln>
              </p:spPr>
              <p:txBody>
                <a:bodyPr/>
                <a:lstStyle/>
                <a:p>
                  <a:endParaRPr lang="de-DE"/>
                </a:p>
              </p:txBody>
            </p:sp>
            <p:sp>
              <p:nvSpPr>
                <p:cNvPr id="2153" name="Line 112"/>
                <p:cNvSpPr>
                  <a:spLocks noChangeShapeType="1"/>
                </p:cNvSpPr>
                <p:nvPr/>
              </p:nvSpPr>
              <p:spPr bwMode="auto">
                <a:xfrm>
                  <a:off x="4131" y="3075"/>
                  <a:ext cx="12" cy="1"/>
                </a:xfrm>
                <a:prstGeom prst="line">
                  <a:avLst/>
                </a:prstGeom>
                <a:noFill/>
                <a:ln w="9525">
                  <a:solidFill>
                    <a:srgbClr val="000000"/>
                  </a:solidFill>
                  <a:round/>
                  <a:headEnd/>
                  <a:tailEnd/>
                </a:ln>
              </p:spPr>
              <p:txBody>
                <a:bodyPr/>
                <a:lstStyle/>
                <a:p>
                  <a:endParaRPr lang="de-DE"/>
                </a:p>
              </p:txBody>
            </p:sp>
            <p:sp>
              <p:nvSpPr>
                <p:cNvPr id="2154" name="Line 113"/>
                <p:cNvSpPr>
                  <a:spLocks noChangeShapeType="1"/>
                </p:cNvSpPr>
                <p:nvPr/>
              </p:nvSpPr>
              <p:spPr bwMode="auto">
                <a:xfrm>
                  <a:off x="4143" y="3075"/>
                  <a:ext cx="6" cy="1"/>
                </a:xfrm>
                <a:prstGeom prst="line">
                  <a:avLst/>
                </a:prstGeom>
                <a:noFill/>
                <a:ln w="9525">
                  <a:solidFill>
                    <a:srgbClr val="000000"/>
                  </a:solidFill>
                  <a:round/>
                  <a:headEnd/>
                  <a:tailEnd/>
                </a:ln>
              </p:spPr>
              <p:txBody>
                <a:bodyPr/>
                <a:lstStyle/>
                <a:p>
                  <a:endParaRPr lang="de-DE"/>
                </a:p>
              </p:txBody>
            </p:sp>
            <p:sp>
              <p:nvSpPr>
                <p:cNvPr id="2155" name="Line 114"/>
                <p:cNvSpPr>
                  <a:spLocks noChangeShapeType="1"/>
                </p:cNvSpPr>
                <p:nvPr/>
              </p:nvSpPr>
              <p:spPr bwMode="auto">
                <a:xfrm>
                  <a:off x="4149" y="3075"/>
                  <a:ext cx="6" cy="1"/>
                </a:xfrm>
                <a:prstGeom prst="line">
                  <a:avLst/>
                </a:prstGeom>
                <a:noFill/>
                <a:ln w="9525">
                  <a:solidFill>
                    <a:srgbClr val="000000"/>
                  </a:solidFill>
                  <a:round/>
                  <a:headEnd/>
                  <a:tailEnd/>
                </a:ln>
              </p:spPr>
              <p:txBody>
                <a:bodyPr/>
                <a:lstStyle/>
                <a:p>
                  <a:endParaRPr lang="de-DE"/>
                </a:p>
              </p:txBody>
            </p:sp>
            <p:sp>
              <p:nvSpPr>
                <p:cNvPr id="2156" name="Line 115"/>
                <p:cNvSpPr>
                  <a:spLocks noChangeShapeType="1"/>
                </p:cNvSpPr>
                <p:nvPr/>
              </p:nvSpPr>
              <p:spPr bwMode="auto">
                <a:xfrm>
                  <a:off x="4155" y="3075"/>
                  <a:ext cx="6" cy="1"/>
                </a:xfrm>
                <a:prstGeom prst="line">
                  <a:avLst/>
                </a:prstGeom>
                <a:noFill/>
                <a:ln w="9525">
                  <a:solidFill>
                    <a:srgbClr val="000000"/>
                  </a:solidFill>
                  <a:round/>
                  <a:headEnd/>
                  <a:tailEnd/>
                </a:ln>
              </p:spPr>
              <p:txBody>
                <a:bodyPr/>
                <a:lstStyle/>
                <a:p>
                  <a:endParaRPr lang="de-DE"/>
                </a:p>
              </p:txBody>
            </p:sp>
            <p:sp>
              <p:nvSpPr>
                <p:cNvPr id="2157" name="Line 116"/>
                <p:cNvSpPr>
                  <a:spLocks noChangeShapeType="1"/>
                </p:cNvSpPr>
                <p:nvPr/>
              </p:nvSpPr>
              <p:spPr bwMode="auto">
                <a:xfrm>
                  <a:off x="4161" y="3075"/>
                  <a:ext cx="6" cy="1"/>
                </a:xfrm>
                <a:prstGeom prst="line">
                  <a:avLst/>
                </a:prstGeom>
                <a:noFill/>
                <a:ln w="9525">
                  <a:solidFill>
                    <a:srgbClr val="000000"/>
                  </a:solidFill>
                  <a:round/>
                  <a:headEnd/>
                  <a:tailEnd/>
                </a:ln>
              </p:spPr>
              <p:txBody>
                <a:bodyPr/>
                <a:lstStyle/>
                <a:p>
                  <a:endParaRPr lang="de-DE"/>
                </a:p>
              </p:txBody>
            </p:sp>
            <p:sp>
              <p:nvSpPr>
                <p:cNvPr id="2158" name="Line 117"/>
                <p:cNvSpPr>
                  <a:spLocks noChangeShapeType="1"/>
                </p:cNvSpPr>
                <p:nvPr/>
              </p:nvSpPr>
              <p:spPr bwMode="auto">
                <a:xfrm>
                  <a:off x="4167" y="3075"/>
                  <a:ext cx="6" cy="1"/>
                </a:xfrm>
                <a:prstGeom prst="line">
                  <a:avLst/>
                </a:prstGeom>
                <a:noFill/>
                <a:ln w="9525">
                  <a:solidFill>
                    <a:srgbClr val="000000"/>
                  </a:solidFill>
                  <a:round/>
                  <a:headEnd/>
                  <a:tailEnd/>
                </a:ln>
              </p:spPr>
              <p:txBody>
                <a:bodyPr/>
                <a:lstStyle/>
                <a:p>
                  <a:endParaRPr lang="de-DE"/>
                </a:p>
              </p:txBody>
            </p:sp>
            <p:sp>
              <p:nvSpPr>
                <p:cNvPr id="2159" name="Line 118"/>
                <p:cNvSpPr>
                  <a:spLocks noChangeShapeType="1"/>
                </p:cNvSpPr>
                <p:nvPr/>
              </p:nvSpPr>
              <p:spPr bwMode="auto">
                <a:xfrm>
                  <a:off x="4173" y="3075"/>
                  <a:ext cx="12" cy="1"/>
                </a:xfrm>
                <a:prstGeom prst="line">
                  <a:avLst/>
                </a:prstGeom>
                <a:noFill/>
                <a:ln w="9525">
                  <a:solidFill>
                    <a:srgbClr val="000000"/>
                  </a:solidFill>
                  <a:round/>
                  <a:headEnd/>
                  <a:tailEnd/>
                </a:ln>
              </p:spPr>
              <p:txBody>
                <a:bodyPr/>
                <a:lstStyle/>
                <a:p>
                  <a:endParaRPr lang="de-DE"/>
                </a:p>
              </p:txBody>
            </p:sp>
            <p:sp>
              <p:nvSpPr>
                <p:cNvPr id="2160" name="Line 119"/>
                <p:cNvSpPr>
                  <a:spLocks noChangeShapeType="1"/>
                </p:cNvSpPr>
                <p:nvPr/>
              </p:nvSpPr>
              <p:spPr bwMode="auto">
                <a:xfrm>
                  <a:off x="4185" y="3075"/>
                  <a:ext cx="6" cy="1"/>
                </a:xfrm>
                <a:prstGeom prst="line">
                  <a:avLst/>
                </a:prstGeom>
                <a:noFill/>
                <a:ln w="9525">
                  <a:solidFill>
                    <a:srgbClr val="000000"/>
                  </a:solidFill>
                  <a:round/>
                  <a:headEnd/>
                  <a:tailEnd/>
                </a:ln>
              </p:spPr>
              <p:txBody>
                <a:bodyPr/>
                <a:lstStyle/>
                <a:p>
                  <a:endParaRPr lang="de-DE"/>
                </a:p>
              </p:txBody>
            </p:sp>
            <p:sp>
              <p:nvSpPr>
                <p:cNvPr id="2161" name="Freeform 120"/>
                <p:cNvSpPr>
                  <a:spLocks/>
                </p:cNvSpPr>
                <p:nvPr/>
              </p:nvSpPr>
              <p:spPr bwMode="auto">
                <a:xfrm>
                  <a:off x="4191" y="3075"/>
                  <a:ext cx="6" cy="1"/>
                </a:xfrm>
                <a:custGeom>
                  <a:avLst/>
                  <a:gdLst>
                    <a:gd name="T0" fmla="*/ 0 w 6"/>
                    <a:gd name="T1" fmla="*/ 0 h 1"/>
                    <a:gd name="T2" fmla="*/ 0 w 6"/>
                    <a:gd name="T3" fmla="*/ 0 h 1"/>
                    <a:gd name="T4" fmla="*/ 6 w 6"/>
                    <a:gd name="T5" fmla="*/ 0 h 1"/>
                    <a:gd name="T6" fmla="*/ 0 60000 65536"/>
                    <a:gd name="T7" fmla="*/ 0 60000 65536"/>
                    <a:gd name="T8" fmla="*/ 0 60000 65536"/>
                    <a:gd name="T9" fmla="*/ 0 w 6"/>
                    <a:gd name="T10" fmla="*/ 0 h 1"/>
                    <a:gd name="T11" fmla="*/ 6 w 6"/>
                    <a:gd name="T12" fmla="*/ 1 h 1"/>
                  </a:gdLst>
                  <a:ahLst/>
                  <a:cxnLst>
                    <a:cxn ang="T6">
                      <a:pos x="T0" y="T1"/>
                    </a:cxn>
                    <a:cxn ang="T7">
                      <a:pos x="T2" y="T3"/>
                    </a:cxn>
                    <a:cxn ang="T8">
                      <a:pos x="T4" y="T5"/>
                    </a:cxn>
                  </a:cxnLst>
                  <a:rect l="T9" t="T10" r="T11" b="T12"/>
                  <a:pathLst>
                    <a:path w="6" h="1">
                      <a:moveTo>
                        <a:pt x="0" y="0"/>
                      </a:moveTo>
                      <a:lnTo>
                        <a:pt x="0" y="0"/>
                      </a:lnTo>
                      <a:lnTo>
                        <a:pt x="6" y="0"/>
                      </a:lnTo>
                    </a:path>
                  </a:pathLst>
                </a:custGeom>
                <a:noFill/>
                <a:ln w="9525">
                  <a:solidFill>
                    <a:srgbClr val="000000"/>
                  </a:solidFill>
                  <a:round/>
                  <a:headEnd/>
                  <a:tailEnd/>
                </a:ln>
              </p:spPr>
              <p:txBody>
                <a:bodyPr/>
                <a:lstStyle/>
                <a:p>
                  <a:endParaRPr lang="de-DE"/>
                </a:p>
              </p:txBody>
            </p:sp>
            <p:sp>
              <p:nvSpPr>
                <p:cNvPr id="2162" name="Line 121"/>
                <p:cNvSpPr>
                  <a:spLocks noChangeShapeType="1"/>
                </p:cNvSpPr>
                <p:nvPr/>
              </p:nvSpPr>
              <p:spPr bwMode="auto">
                <a:xfrm>
                  <a:off x="4197" y="3075"/>
                  <a:ext cx="6" cy="1"/>
                </a:xfrm>
                <a:prstGeom prst="line">
                  <a:avLst/>
                </a:prstGeom>
                <a:noFill/>
                <a:ln w="9525">
                  <a:solidFill>
                    <a:srgbClr val="000000"/>
                  </a:solidFill>
                  <a:round/>
                  <a:headEnd/>
                  <a:tailEnd/>
                </a:ln>
              </p:spPr>
              <p:txBody>
                <a:bodyPr/>
                <a:lstStyle/>
                <a:p>
                  <a:endParaRPr lang="de-DE"/>
                </a:p>
              </p:txBody>
            </p:sp>
            <p:sp>
              <p:nvSpPr>
                <p:cNvPr id="2163" name="Line 122"/>
                <p:cNvSpPr>
                  <a:spLocks noChangeShapeType="1"/>
                </p:cNvSpPr>
                <p:nvPr/>
              </p:nvSpPr>
              <p:spPr bwMode="auto">
                <a:xfrm>
                  <a:off x="4203" y="3075"/>
                  <a:ext cx="12" cy="1"/>
                </a:xfrm>
                <a:prstGeom prst="line">
                  <a:avLst/>
                </a:prstGeom>
                <a:noFill/>
                <a:ln w="9525">
                  <a:solidFill>
                    <a:srgbClr val="000000"/>
                  </a:solidFill>
                  <a:round/>
                  <a:headEnd/>
                  <a:tailEnd/>
                </a:ln>
              </p:spPr>
              <p:txBody>
                <a:bodyPr/>
                <a:lstStyle/>
                <a:p>
                  <a:endParaRPr lang="de-DE"/>
                </a:p>
              </p:txBody>
            </p:sp>
            <p:sp>
              <p:nvSpPr>
                <p:cNvPr id="2164" name="Line 123"/>
                <p:cNvSpPr>
                  <a:spLocks noChangeShapeType="1"/>
                </p:cNvSpPr>
                <p:nvPr/>
              </p:nvSpPr>
              <p:spPr bwMode="auto">
                <a:xfrm>
                  <a:off x="4215" y="3075"/>
                  <a:ext cx="6" cy="1"/>
                </a:xfrm>
                <a:prstGeom prst="line">
                  <a:avLst/>
                </a:prstGeom>
                <a:noFill/>
                <a:ln w="9525">
                  <a:solidFill>
                    <a:srgbClr val="000000"/>
                  </a:solidFill>
                  <a:round/>
                  <a:headEnd/>
                  <a:tailEnd/>
                </a:ln>
              </p:spPr>
              <p:txBody>
                <a:bodyPr/>
                <a:lstStyle/>
                <a:p>
                  <a:endParaRPr lang="de-DE"/>
                </a:p>
              </p:txBody>
            </p:sp>
            <p:sp>
              <p:nvSpPr>
                <p:cNvPr id="2165" name="Line 124"/>
                <p:cNvSpPr>
                  <a:spLocks noChangeShapeType="1"/>
                </p:cNvSpPr>
                <p:nvPr/>
              </p:nvSpPr>
              <p:spPr bwMode="auto">
                <a:xfrm>
                  <a:off x="4221" y="3075"/>
                  <a:ext cx="6" cy="1"/>
                </a:xfrm>
                <a:prstGeom prst="line">
                  <a:avLst/>
                </a:prstGeom>
                <a:noFill/>
                <a:ln w="9525">
                  <a:solidFill>
                    <a:srgbClr val="000000"/>
                  </a:solidFill>
                  <a:round/>
                  <a:headEnd/>
                  <a:tailEnd/>
                </a:ln>
              </p:spPr>
              <p:txBody>
                <a:bodyPr/>
                <a:lstStyle/>
                <a:p>
                  <a:endParaRPr lang="de-DE"/>
                </a:p>
              </p:txBody>
            </p:sp>
            <p:sp>
              <p:nvSpPr>
                <p:cNvPr id="2166" name="Line 125"/>
                <p:cNvSpPr>
                  <a:spLocks noChangeShapeType="1"/>
                </p:cNvSpPr>
                <p:nvPr/>
              </p:nvSpPr>
              <p:spPr bwMode="auto">
                <a:xfrm>
                  <a:off x="4227" y="3075"/>
                  <a:ext cx="6" cy="1"/>
                </a:xfrm>
                <a:prstGeom prst="line">
                  <a:avLst/>
                </a:prstGeom>
                <a:noFill/>
                <a:ln w="9525">
                  <a:solidFill>
                    <a:srgbClr val="000000"/>
                  </a:solidFill>
                  <a:round/>
                  <a:headEnd/>
                  <a:tailEnd/>
                </a:ln>
              </p:spPr>
              <p:txBody>
                <a:bodyPr/>
                <a:lstStyle/>
                <a:p>
                  <a:endParaRPr lang="de-DE"/>
                </a:p>
              </p:txBody>
            </p:sp>
            <p:sp>
              <p:nvSpPr>
                <p:cNvPr id="2167" name="Line 126"/>
                <p:cNvSpPr>
                  <a:spLocks noChangeShapeType="1"/>
                </p:cNvSpPr>
                <p:nvPr/>
              </p:nvSpPr>
              <p:spPr bwMode="auto">
                <a:xfrm>
                  <a:off x="4233" y="3075"/>
                  <a:ext cx="5" cy="6"/>
                </a:xfrm>
                <a:prstGeom prst="line">
                  <a:avLst/>
                </a:prstGeom>
                <a:noFill/>
                <a:ln w="9525">
                  <a:solidFill>
                    <a:srgbClr val="000000"/>
                  </a:solidFill>
                  <a:round/>
                  <a:headEnd/>
                  <a:tailEnd/>
                </a:ln>
              </p:spPr>
              <p:txBody>
                <a:bodyPr/>
                <a:lstStyle/>
                <a:p>
                  <a:endParaRPr lang="de-DE"/>
                </a:p>
              </p:txBody>
            </p:sp>
            <p:sp>
              <p:nvSpPr>
                <p:cNvPr id="2168" name="Line 127"/>
                <p:cNvSpPr>
                  <a:spLocks noChangeShapeType="1"/>
                </p:cNvSpPr>
                <p:nvPr/>
              </p:nvSpPr>
              <p:spPr bwMode="auto">
                <a:xfrm>
                  <a:off x="4238" y="3081"/>
                  <a:ext cx="6" cy="1"/>
                </a:xfrm>
                <a:prstGeom prst="line">
                  <a:avLst/>
                </a:prstGeom>
                <a:noFill/>
                <a:ln w="9525">
                  <a:solidFill>
                    <a:srgbClr val="000000"/>
                  </a:solidFill>
                  <a:round/>
                  <a:headEnd/>
                  <a:tailEnd/>
                </a:ln>
              </p:spPr>
              <p:txBody>
                <a:bodyPr/>
                <a:lstStyle/>
                <a:p>
                  <a:endParaRPr lang="de-DE"/>
                </a:p>
              </p:txBody>
            </p:sp>
            <p:sp>
              <p:nvSpPr>
                <p:cNvPr id="2169" name="Line 128"/>
                <p:cNvSpPr>
                  <a:spLocks noChangeShapeType="1"/>
                </p:cNvSpPr>
                <p:nvPr/>
              </p:nvSpPr>
              <p:spPr bwMode="auto">
                <a:xfrm>
                  <a:off x="4244" y="3081"/>
                  <a:ext cx="12" cy="1"/>
                </a:xfrm>
                <a:prstGeom prst="line">
                  <a:avLst/>
                </a:prstGeom>
                <a:noFill/>
                <a:ln w="9525">
                  <a:solidFill>
                    <a:srgbClr val="000000"/>
                  </a:solidFill>
                  <a:round/>
                  <a:headEnd/>
                  <a:tailEnd/>
                </a:ln>
              </p:spPr>
              <p:txBody>
                <a:bodyPr/>
                <a:lstStyle/>
                <a:p>
                  <a:endParaRPr lang="de-DE"/>
                </a:p>
              </p:txBody>
            </p:sp>
            <p:sp>
              <p:nvSpPr>
                <p:cNvPr id="2170" name="Line 129"/>
                <p:cNvSpPr>
                  <a:spLocks noChangeShapeType="1"/>
                </p:cNvSpPr>
                <p:nvPr/>
              </p:nvSpPr>
              <p:spPr bwMode="auto">
                <a:xfrm>
                  <a:off x="4256" y="3081"/>
                  <a:ext cx="6" cy="1"/>
                </a:xfrm>
                <a:prstGeom prst="line">
                  <a:avLst/>
                </a:prstGeom>
                <a:noFill/>
                <a:ln w="9525">
                  <a:solidFill>
                    <a:srgbClr val="000000"/>
                  </a:solidFill>
                  <a:round/>
                  <a:headEnd/>
                  <a:tailEnd/>
                </a:ln>
              </p:spPr>
              <p:txBody>
                <a:bodyPr/>
                <a:lstStyle/>
                <a:p>
                  <a:endParaRPr lang="de-DE"/>
                </a:p>
              </p:txBody>
            </p:sp>
            <p:sp>
              <p:nvSpPr>
                <p:cNvPr id="2171" name="Freeform 130"/>
                <p:cNvSpPr>
                  <a:spLocks/>
                </p:cNvSpPr>
                <p:nvPr/>
              </p:nvSpPr>
              <p:spPr bwMode="auto">
                <a:xfrm>
                  <a:off x="4262" y="3081"/>
                  <a:ext cx="6" cy="1"/>
                </a:xfrm>
                <a:custGeom>
                  <a:avLst/>
                  <a:gdLst>
                    <a:gd name="T0" fmla="*/ 0 w 6"/>
                    <a:gd name="T1" fmla="*/ 0 h 1"/>
                    <a:gd name="T2" fmla="*/ 0 w 6"/>
                    <a:gd name="T3" fmla="*/ 0 h 1"/>
                    <a:gd name="T4" fmla="*/ 6 w 6"/>
                    <a:gd name="T5" fmla="*/ 0 h 1"/>
                    <a:gd name="T6" fmla="*/ 0 60000 65536"/>
                    <a:gd name="T7" fmla="*/ 0 60000 65536"/>
                    <a:gd name="T8" fmla="*/ 0 60000 65536"/>
                    <a:gd name="T9" fmla="*/ 0 w 6"/>
                    <a:gd name="T10" fmla="*/ 0 h 1"/>
                    <a:gd name="T11" fmla="*/ 6 w 6"/>
                    <a:gd name="T12" fmla="*/ 1 h 1"/>
                  </a:gdLst>
                  <a:ahLst/>
                  <a:cxnLst>
                    <a:cxn ang="T6">
                      <a:pos x="T0" y="T1"/>
                    </a:cxn>
                    <a:cxn ang="T7">
                      <a:pos x="T2" y="T3"/>
                    </a:cxn>
                    <a:cxn ang="T8">
                      <a:pos x="T4" y="T5"/>
                    </a:cxn>
                  </a:cxnLst>
                  <a:rect l="T9" t="T10" r="T11" b="T12"/>
                  <a:pathLst>
                    <a:path w="6" h="1">
                      <a:moveTo>
                        <a:pt x="0" y="0"/>
                      </a:moveTo>
                      <a:lnTo>
                        <a:pt x="0" y="0"/>
                      </a:lnTo>
                      <a:lnTo>
                        <a:pt x="6" y="0"/>
                      </a:lnTo>
                    </a:path>
                  </a:pathLst>
                </a:custGeom>
                <a:noFill/>
                <a:ln w="9525">
                  <a:solidFill>
                    <a:srgbClr val="000000"/>
                  </a:solidFill>
                  <a:round/>
                  <a:headEnd/>
                  <a:tailEnd/>
                </a:ln>
              </p:spPr>
              <p:txBody>
                <a:bodyPr/>
                <a:lstStyle/>
                <a:p>
                  <a:endParaRPr lang="de-DE"/>
                </a:p>
              </p:txBody>
            </p:sp>
            <p:sp>
              <p:nvSpPr>
                <p:cNvPr id="2172" name="Line 131"/>
                <p:cNvSpPr>
                  <a:spLocks noChangeShapeType="1"/>
                </p:cNvSpPr>
                <p:nvPr/>
              </p:nvSpPr>
              <p:spPr bwMode="auto">
                <a:xfrm>
                  <a:off x="4268" y="3081"/>
                  <a:ext cx="6" cy="1"/>
                </a:xfrm>
                <a:prstGeom prst="line">
                  <a:avLst/>
                </a:prstGeom>
                <a:noFill/>
                <a:ln w="9525">
                  <a:solidFill>
                    <a:srgbClr val="000000"/>
                  </a:solidFill>
                  <a:round/>
                  <a:headEnd/>
                  <a:tailEnd/>
                </a:ln>
              </p:spPr>
              <p:txBody>
                <a:bodyPr/>
                <a:lstStyle/>
                <a:p>
                  <a:endParaRPr lang="de-DE"/>
                </a:p>
              </p:txBody>
            </p:sp>
            <p:sp>
              <p:nvSpPr>
                <p:cNvPr id="2173" name="Line 132"/>
                <p:cNvSpPr>
                  <a:spLocks noChangeShapeType="1"/>
                </p:cNvSpPr>
                <p:nvPr/>
              </p:nvSpPr>
              <p:spPr bwMode="auto">
                <a:xfrm>
                  <a:off x="4274" y="3081"/>
                  <a:ext cx="6" cy="6"/>
                </a:xfrm>
                <a:prstGeom prst="line">
                  <a:avLst/>
                </a:prstGeom>
                <a:noFill/>
                <a:ln w="9525">
                  <a:solidFill>
                    <a:srgbClr val="000000"/>
                  </a:solidFill>
                  <a:round/>
                  <a:headEnd/>
                  <a:tailEnd/>
                </a:ln>
              </p:spPr>
              <p:txBody>
                <a:bodyPr/>
                <a:lstStyle/>
                <a:p>
                  <a:endParaRPr lang="de-DE"/>
                </a:p>
              </p:txBody>
            </p:sp>
            <p:sp>
              <p:nvSpPr>
                <p:cNvPr id="2174" name="Line 133"/>
                <p:cNvSpPr>
                  <a:spLocks noChangeShapeType="1"/>
                </p:cNvSpPr>
                <p:nvPr/>
              </p:nvSpPr>
              <p:spPr bwMode="auto">
                <a:xfrm>
                  <a:off x="4280" y="3087"/>
                  <a:ext cx="6" cy="1"/>
                </a:xfrm>
                <a:prstGeom prst="line">
                  <a:avLst/>
                </a:prstGeom>
                <a:noFill/>
                <a:ln w="9525">
                  <a:solidFill>
                    <a:srgbClr val="000000"/>
                  </a:solidFill>
                  <a:round/>
                  <a:headEnd/>
                  <a:tailEnd/>
                </a:ln>
              </p:spPr>
              <p:txBody>
                <a:bodyPr/>
                <a:lstStyle/>
                <a:p>
                  <a:endParaRPr lang="de-DE"/>
                </a:p>
              </p:txBody>
            </p:sp>
            <p:sp>
              <p:nvSpPr>
                <p:cNvPr id="2175" name="Line 134"/>
                <p:cNvSpPr>
                  <a:spLocks noChangeShapeType="1"/>
                </p:cNvSpPr>
                <p:nvPr/>
              </p:nvSpPr>
              <p:spPr bwMode="auto">
                <a:xfrm>
                  <a:off x="4286" y="3087"/>
                  <a:ext cx="12" cy="1"/>
                </a:xfrm>
                <a:prstGeom prst="line">
                  <a:avLst/>
                </a:prstGeom>
                <a:noFill/>
                <a:ln w="9525">
                  <a:solidFill>
                    <a:srgbClr val="000000"/>
                  </a:solidFill>
                  <a:round/>
                  <a:headEnd/>
                  <a:tailEnd/>
                </a:ln>
              </p:spPr>
              <p:txBody>
                <a:bodyPr/>
                <a:lstStyle/>
                <a:p>
                  <a:endParaRPr lang="de-DE"/>
                </a:p>
              </p:txBody>
            </p:sp>
            <p:sp>
              <p:nvSpPr>
                <p:cNvPr id="2176" name="Line 135"/>
                <p:cNvSpPr>
                  <a:spLocks noChangeShapeType="1"/>
                </p:cNvSpPr>
                <p:nvPr/>
              </p:nvSpPr>
              <p:spPr bwMode="auto">
                <a:xfrm>
                  <a:off x="4298" y="3087"/>
                  <a:ext cx="6" cy="1"/>
                </a:xfrm>
                <a:prstGeom prst="line">
                  <a:avLst/>
                </a:prstGeom>
                <a:noFill/>
                <a:ln w="9525">
                  <a:solidFill>
                    <a:srgbClr val="000000"/>
                  </a:solidFill>
                  <a:round/>
                  <a:headEnd/>
                  <a:tailEnd/>
                </a:ln>
              </p:spPr>
              <p:txBody>
                <a:bodyPr/>
                <a:lstStyle/>
                <a:p>
                  <a:endParaRPr lang="de-DE"/>
                </a:p>
              </p:txBody>
            </p:sp>
            <p:sp>
              <p:nvSpPr>
                <p:cNvPr id="2177" name="Line 136"/>
                <p:cNvSpPr>
                  <a:spLocks noChangeShapeType="1"/>
                </p:cNvSpPr>
                <p:nvPr/>
              </p:nvSpPr>
              <p:spPr bwMode="auto">
                <a:xfrm>
                  <a:off x="4304" y="3087"/>
                  <a:ext cx="6" cy="1"/>
                </a:xfrm>
                <a:prstGeom prst="line">
                  <a:avLst/>
                </a:prstGeom>
                <a:noFill/>
                <a:ln w="9525">
                  <a:solidFill>
                    <a:srgbClr val="000000"/>
                  </a:solidFill>
                  <a:round/>
                  <a:headEnd/>
                  <a:tailEnd/>
                </a:ln>
              </p:spPr>
              <p:txBody>
                <a:bodyPr/>
                <a:lstStyle/>
                <a:p>
                  <a:endParaRPr lang="de-DE"/>
                </a:p>
              </p:txBody>
            </p:sp>
            <p:sp>
              <p:nvSpPr>
                <p:cNvPr id="2178" name="Line 137"/>
                <p:cNvSpPr>
                  <a:spLocks noChangeShapeType="1"/>
                </p:cNvSpPr>
                <p:nvPr/>
              </p:nvSpPr>
              <p:spPr bwMode="auto">
                <a:xfrm>
                  <a:off x="4310" y="3087"/>
                  <a:ext cx="6" cy="6"/>
                </a:xfrm>
                <a:prstGeom prst="line">
                  <a:avLst/>
                </a:prstGeom>
                <a:noFill/>
                <a:ln w="9525">
                  <a:solidFill>
                    <a:srgbClr val="000000"/>
                  </a:solidFill>
                  <a:round/>
                  <a:headEnd/>
                  <a:tailEnd/>
                </a:ln>
              </p:spPr>
              <p:txBody>
                <a:bodyPr/>
                <a:lstStyle/>
                <a:p>
                  <a:endParaRPr lang="de-DE"/>
                </a:p>
              </p:txBody>
            </p:sp>
            <p:sp>
              <p:nvSpPr>
                <p:cNvPr id="2179" name="Line 138"/>
                <p:cNvSpPr>
                  <a:spLocks noChangeShapeType="1"/>
                </p:cNvSpPr>
                <p:nvPr/>
              </p:nvSpPr>
              <p:spPr bwMode="auto">
                <a:xfrm>
                  <a:off x="4316" y="3093"/>
                  <a:ext cx="6" cy="1"/>
                </a:xfrm>
                <a:prstGeom prst="line">
                  <a:avLst/>
                </a:prstGeom>
                <a:noFill/>
                <a:ln w="9525">
                  <a:solidFill>
                    <a:srgbClr val="000000"/>
                  </a:solidFill>
                  <a:round/>
                  <a:headEnd/>
                  <a:tailEnd/>
                </a:ln>
              </p:spPr>
              <p:txBody>
                <a:bodyPr/>
                <a:lstStyle/>
                <a:p>
                  <a:endParaRPr lang="de-DE"/>
                </a:p>
              </p:txBody>
            </p:sp>
            <p:sp>
              <p:nvSpPr>
                <p:cNvPr id="2180" name="Line 139"/>
                <p:cNvSpPr>
                  <a:spLocks noChangeShapeType="1"/>
                </p:cNvSpPr>
                <p:nvPr/>
              </p:nvSpPr>
              <p:spPr bwMode="auto">
                <a:xfrm>
                  <a:off x="4322" y="3093"/>
                  <a:ext cx="12" cy="1"/>
                </a:xfrm>
                <a:prstGeom prst="line">
                  <a:avLst/>
                </a:prstGeom>
                <a:noFill/>
                <a:ln w="9525">
                  <a:solidFill>
                    <a:srgbClr val="000000"/>
                  </a:solidFill>
                  <a:round/>
                  <a:headEnd/>
                  <a:tailEnd/>
                </a:ln>
              </p:spPr>
              <p:txBody>
                <a:bodyPr/>
                <a:lstStyle/>
                <a:p>
                  <a:endParaRPr lang="de-DE"/>
                </a:p>
              </p:txBody>
            </p:sp>
            <p:sp>
              <p:nvSpPr>
                <p:cNvPr id="2181" name="Line 140"/>
                <p:cNvSpPr>
                  <a:spLocks noChangeShapeType="1"/>
                </p:cNvSpPr>
                <p:nvPr/>
              </p:nvSpPr>
              <p:spPr bwMode="auto">
                <a:xfrm>
                  <a:off x="4334" y="3093"/>
                  <a:ext cx="6" cy="6"/>
                </a:xfrm>
                <a:prstGeom prst="line">
                  <a:avLst/>
                </a:prstGeom>
                <a:noFill/>
                <a:ln w="9525">
                  <a:solidFill>
                    <a:srgbClr val="000000"/>
                  </a:solidFill>
                  <a:round/>
                  <a:headEnd/>
                  <a:tailEnd/>
                </a:ln>
              </p:spPr>
              <p:txBody>
                <a:bodyPr/>
                <a:lstStyle/>
                <a:p>
                  <a:endParaRPr lang="de-DE"/>
                </a:p>
              </p:txBody>
            </p:sp>
            <p:sp>
              <p:nvSpPr>
                <p:cNvPr id="2182" name="Freeform 141"/>
                <p:cNvSpPr>
                  <a:spLocks/>
                </p:cNvSpPr>
                <p:nvPr/>
              </p:nvSpPr>
              <p:spPr bwMode="auto">
                <a:xfrm>
                  <a:off x="4340" y="3099"/>
                  <a:ext cx="6" cy="1"/>
                </a:xfrm>
                <a:custGeom>
                  <a:avLst/>
                  <a:gdLst>
                    <a:gd name="T0" fmla="*/ 0 w 6"/>
                    <a:gd name="T1" fmla="*/ 0 h 1"/>
                    <a:gd name="T2" fmla="*/ 0 w 6"/>
                    <a:gd name="T3" fmla="*/ 0 h 1"/>
                    <a:gd name="T4" fmla="*/ 6 w 6"/>
                    <a:gd name="T5" fmla="*/ 0 h 1"/>
                    <a:gd name="T6" fmla="*/ 0 60000 65536"/>
                    <a:gd name="T7" fmla="*/ 0 60000 65536"/>
                    <a:gd name="T8" fmla="*/ 0 60000 65536"/>
                    <a:gd name="T9" fmla="*/ 0 w 6"/>
                    <a:gd name="T10" fmla="*/ 0 h 1"/>
                    <a:gd name="T11" fmla="*/ 6 w 6"/>
                    <a:gd name="T12" fmla="*/ 1 h 1"/>
                  </a:gdLst>
                  <a:ahLst/>
                  <a:cxnLst>
                    <a:cxn ang="T6">
                      <a:pos x="T0" y="T1"/>
                    </a:cxn>
                    <a:cxn ang="T7">
                      <a:pos x="T2" y="T3"/>
                    </a:cxn>
                    <a:cxn ang="T8">
                      <a:pos x="T4" y="T5"/>
                    </a:cxn>
                  </a:cxnLst>
                  <a:rect l="T9" t="T10" r="T11" b="T12"/>
                  <a:pathLst>
                    <a:path w="6" h="1">
                      <a:moveTo>
                        <a:pt x="0" y="0"/>
                      </a:moveTo>
                      <a:lnTo>
                        <a:pt x="0" y="0"/>
                      </a:lnTo>
                      <a:lnTo>
                        <a:pt x="6" y="0"/>
                      </a:lnTo>
                    </a:path>
                  </a:pathLst>
                </a:custGeom>
                <a:noFill/>
                <a:ln w="9525">
                  <a:solidFill>
                    <a:srgbClr val="000000"/>
                  </a:solidFill>
                  <a:round/>
                  <a:headEnd/>
                  <a:tailEnd/>
                </a:ln>
              </p:spPr>
              <p:txBody>
                <a:bodyPr/>
                <a:lstStyle/>
                <a:p>
                  <a:endParaRPr lang="de-DE"/>
                </a:p>
              </p:txBody>
            </p:sp>
            <p:sp>
              <p:nvSpPr>
                <p:cNvPr id="2183" name="Freeform 142"/>
                <p:cNvSpPr>
                  <a:spLocks/>
                </p:cNvSpPr>
                <p:nvPr/>
              </p:nvSpPr>
              <p:spPr bwMode="auto">
                <a:xfrm>
                  <a:off x="4346" y="3099"/>
                  <a:ext cx="6" cy="6"/>
                </a:xfrm>
                <a:custGeom>
                  <a:avLst/>
                  <a:gdLst>
                    <a:gd name="T0" fmla="*/ 0 w 6"/>
                    <a:gd name="T1" fmla="*/ 0 h 6"/>
                    <a:gd name="T2" fmla="*/ 0 w 6"/>
                    <a:gd name="T3" fmla="*/ 0 h 6"/>
                    <a:gd name="T4" fmla="*/ 6 w 6"/>
                    <a:gd name="T5" fmla="*/ 6 h 6"/>
                    <a:gd name="T6" fmla="*/ 0 60000 65536"/>
                    <a:gd name="T7" fmla="*/ 0 60000 65536"/>
                    <a:gd name="T8" fmla="*/ 0 60000 65536"/>
                    <a:gd name="T9" fmla="*/ 0 w 6"/>
                    <a:gd name="T10" fmla="*/ 0 h 6"/>
                    <a:gd name="T11" fmla="*/ 6 w 6"/>
                    <a:gd name="T12" fmla="*/ 6 h 6"/>
                  </a:gdLst>
                  <a:ahLst/>
                  <a:cxnLst>
                    <a:cxn ang="T6">
                      <a:pos x="T0" y="T1"/>
                    </a:cxn>
                    <a:cxn ang="T7">
                      <a:pos x="T2" y="T3"/>
                    </a:cxn>
                    <a:cxn ang="T8">
                      <a:pos x="T4" y="T5"/>
                    </a:cxn>
                  </a:cxnLst>
                  <a:rect l="T9" t="T10" r="T11" b="T12"/>
                  <a:pathLst>
                    <a:path w="6" h="6">
                      <a:moveTo>
                        <a:pt x="0" y="0"/>
                      </a:moveTo>
                      <a:lnTo>
                        <a:pt x="0" y="0"/>
                      </a:lnTo>
                      <a:lnTo>
                        <a:pt x="6" y="6"/>
                      </a:lnTo>
                    </a:path>
                  </a:pathLst>
                </a:custGeom>
                <a:noFill/>
                <a:ln w="9525">
                  <a:solidFill>
                    <a:srgbClr val="000000"/>
                  </a:solidFill>
                  <a:round/>
                  <a:headEnd/>
                  <a:tailEnd/>
                </a:ln>
              </p:spPr>
              <p:txBody>
                <a:bodyPr/>
                <a:lstStyle/>
                <a:p>
                  <a:endParaRPr lang="de-DE"/>
                </a:p>
              </p:txBody>
            </p:sp>
            <p:sp>
              <p:nvSpPr>
                <p:cNvPr id="2184" name="Freeform 143"/>
                <p:cNvSpPr>
                  <a:spLocks/>
                </p:cNvSpPr>
                <p:nvPr/>
              </p:nvSpPr>
              <p:spPr bwMode="auto">
                <a:xfrm>
                  <a:off x="4352" y="3105"/>
                  <a:ext cx="6" cy="6"/>
                </a:xfrm>
                <a:custGeom>
                  <a:avLst/>
                  <a:gdLst>
                    <a:gd name="T0" fmla="*/ 0 w 6"/>
                    <a:gd name="T1" fmla="*/ 0 h 6"/>
                    <a:gd name="T2" fmla="*/ 6 w 6"/>
                    <a:gd name="T3" fmla="*/ 0 h 6"/>
                    <a:gd name="T4" fmla="*/ 6 w 6"/>
                    <a:gd name="T5" fmla="*/ 6 h 6"/>
                    <a:gd name="T6" fmla="*/ 0 60000 65536"/>
                    <a:gd name="T7" fmla="*/ 0 60000 65536"/>
                    <a:gd name="T8" fmla="*/ 0 60000 65536"/>
                    <a:gd name="T9" fmla="*/ 0 w 6"/>
                    <a:gd name="T10" fmla="*/ 0 h 6"/>
                    <a:gd name="T11" fmla="*/ 6 w 6"/>
                    <a:gd name="T12" fmla="*/ 6 h 6"/>
                  </a:gdLst>
                  <a:ahLst/>
                  <a:cxnLst>
                    <a:cxn ang="T6">
                      <a:pos x="T0" y="T1"/>
                    </a:cxn>
                    <a:cxn ang="T7">
                      <a:pos x="T2" y="T3"/>
                    </a:cxn>
                    <a:cxn ang="T8">
                      <a:pos x="T4" y="T5"/>
                    </a:cxn>
                  </a:cxnLst>
                  <a:rect l="T9" t="T10" r="T11" b="T12"/>
                  <a:pathLst>
                    <a:path w="6" h="6">
                      <a:moveTo>
                        <a:pt x="0" y="0"/>
                      </a:moveTo>
                      <a:lnTo>
                        <a:pt x="6" y="0"/>
                      </a:lnTo>
                      <a:lnTo>
                        <a:pt x="6" y="6"/>
                      </a:lnTo>
                    </a:path>
                  </a:pathLst>
                </a:custGeom>
                <a:noFill/>
                <a:ln w="9525">
                  <a:solidFill>
                    <a:srgbClr val="000000"/>
                  </a:solidFill>
                  <a:round/>
                  <a:headEnd/>
                  <a:tailEnd/>
                </a:ln>
              </p:spPr>
              <p:txBody>
                <a:bodyPr/>
                <a:lstStyle/>
                <a:p>
                  <a:endParaRPr lang="de-DE"/>
                </a:p>
              </p:txBody>
            </p:sp>
            <p:sp>
              <p:nvSpPr>
                <p:cNvPr id="2185" name="Freeform 144"/>
                <p:cNvSpPr>
                  <a:spLocks/>
                </p:cNvSpPr>
                <p:nvPr/>
              </p:nvSpPr>
              <p:spPr bwMode="auto">
                <a:xfrm>
                  <a:off x="4358" y="3111"/>
                  <a:ext cx="12" cy="12"/>
                </a:xfrm>
                <a:custGeom>
                  <a:avLst/>
                  <a:gdLst>
                    <a:gd name="T0" fmla="*/ 0 w 12"/>
                    <a:gd name="T1" fmla="*/ 0 h 12"/>
                    <a:gd name="T2" fmla="*/ 6 w 12"/>
                    <a:gd name="T3" fmla="*/ 0 h 12"/>
                    <a:gd name="T4" fmla="*/ 6 w 12"/>
                    <a:gd name="T5" fmla="*/ 6 h 12"/>
                    <a:gd name="T6" fmla="*/ 12 w 12"/>
                    <a:gd name="T7" fmla="*/ 12 h 12"/>
                    <a:gd name="T8" fmla="*/ 0 60000 65536"/>
                    <a:gd name="T9" fmla="*/ 0 60000 65536"/>
                    <a:gd name="T10" fmla="*/ 0 60000 65536"/>
                    <a:gd name="T11" fmla="*/ 0 60000 65536"/>
                    <a:gd name="T12" fmla="*/ 0 w 12"/>
                    <a:gd name="T13" fmla="*/ 0 h 12"/>
                    <a:gd name="T14" fmla="*/ 12 w 12"/>
                    <a:gd name="T15" fmla="*/ 12 h 12"/>
                  </a:gdLst>
                  <a:ahLst/>
                  <a:cxnLst>
                    <a:cxn ang="T8">
                      <a:pos x="T0" y="T1"/>
                    </a:cxn>
                    <a:cxn ang="T9">
                      <a:pos x="T2" y="T3"/>
                    </a:cxn>
                    <a:cxn ang="T10">
                      <a:pos x="T4" y="T5"/>
                    </a:cxn>
                    <a:cxn ang="T11">
                      <a:pos x="T6" y="T7"/>
                    </a:cxn>
                  </a:cxnLst>
                  <a:rect l="T12" t="T13" r="T14" b="T15"/>
                  <a:pathLst>
                    <a:path w="12" h="12">
                      <a:moveTo>
                        <a:pt x="0" y="0"/>
                      </a:moveTo>
                      <a:lnTo>
                        <a:pt x="6" y="0"/>
                      </a:lnTo>
                      <a:lnTo>
                        <a:pt x="6" y="6"/>
                      </a:lnTo>
                      <a:lnTo>
                        <a:pt x="12" y="12"/>
                      </a:lnTo>
                    </a:path>
                  </a:pathLst>
                </a:custGeom>
                <a:noFill/>
                <a:ln w="9525">
                  <a:solidFill>
                    <a:srgbClr val="000000"/>
                  </a:solidFill>
                  <a:round/>
                  <a:headEnd/>
                  <a:tailEnd/>
                </a:ln>
              </p:spPr>
              <p:txBody>
                <a:bodyPr/>
                <a:lstStyle/>
                <a:p>
                  <a:endParaRPr lang="de-DE"/>
                </a:p>
              </p:txBody>
            </p:sp>
            <p:sp>
              <p:nvSpPr>
                <p:cNvPr id="2186" name="Freeform 145"/>
                <p:cNvSpPr>
                  <a:spLocks/>
                </p:cNvSpPr>
                <p:nvPr/>
              </p:nvSpPr>
              <p:spPr bwMode="auto">
                <a:xfrm>
                  <a:off x="4370" y="3123"/>
                  <a:ext cx="6" cy="24"/>
                </a:xfrm>
                <a:custGeom>
                  <a:avLst/>
                  <a:gdLst>
                    <a:gd name="T0" fmla="*/ 0 w 6"/>
                    <a:gd name="T1" fmla="*/ 0 h 24"/>
                    <a:gd name="T2" fmla="*/ 0 w 6"/>
                    <a:gd name="T3" fmla="*/ 6 h 24"/>
                    <a:gd name="T4" fmla="*/ 0 w 6"/>
                    <a:gd name="T5" fmla="*/ 6 h 24"/>
                    <a:gd name="T6" fmla="*/ 0 w 6"/>
                    <a:gd name="T7" fmla="*/ 18 h 24"/>
                    <a:gd name="T8" fmla="*/ 6 w 6"/>
                    <a:gd name="T9" fmla="*/ 24 h 24"/>
                    <a:gd name="T10" fmla="*/ 0 60000 65536"/>
                    <a:gd name="T11" fmla="*/ 0 60000 65536"/>
                    <a:gd name="T12" fmla="*/ 0 60000 65536"/>
                    <a:gd name="T13" fmla="*/ 0 60000 65536"/>
                    <a:gd name="T14" fmla="*/ 0 60000 65536"/>
                    <a:gd name="T15" fmla="*/ 0 w 6"/>
                    <a:gd name="T16" fmla="*/ 0 h 24"/>
                    <a:gd name="T17" fmla="*/ 6 w 6"/>
                    <a:gd name="T18" fmla="*/ 24 h 24"/>
                  </a:gdLst>
                  <a:ahLst/>
                  <a:cxnLst>
                    <a:cxn ang="T10">
                      <a:pos x="T0" y="T1"/>
                    </a:cxn>
                    <a:cxn ang="T11">
                      <a:pos x="T2" y="T3"/>
                    </a:cxn>
                    <a:cxn ang="T12">
                      <a:pos x="T4" y="T5"/>
                    </a:cxn>
                    <a:cxn ang="T13">
                      <a:pos x="T6" y="T7"/>
                    </a:cxn>
                    <a:cxn ang="T14">
                      <a:pos x="T8" y="T9"/>
                    </a:cxn>
                  </a:cxnLst>
                  <a:rect l="T15" t="T16" r="T17" b="T18"/>
                  <a:pathLst>
                    <a:path w="6" h="24">
                      <a:moveTo>
                        <a:pt x="0" y="0"/>
                      </a:moveTo>
                      <a:lnTo>
                        <a:pt x="0" y="6"/>
                      </a:lnTo>
                      <a:lnTo>
                        <a:pt x="0" y="18"/>
                      </a:lnTo>
                      <a:lnTo>
                        <a:pt x="6" y="24"/>
                      </a:lnTo>
                    </a:path>
                  </a:pathLst>
                </a:custGeom>
                <a:noFill/>
                <a:ln w="9525">
                  <a:solidFill>
                    <a:srgbClr val="000000"/>
                  </a:solidFill>
                  <a:round/>
                  <a:headEnd/>
                  <a:tailEnd/>
                </a:ln>
              </p:spPr>
              <p:txBody>
                <a:bodyPr/>
                <a:lstStyle/>
                <a:p>
                  <a:endParaRPr lang="de-DE"/>
                </a:p>
              </p:txBody>
            </p:sp>
            <p:sp>
              <p:nvSpPr>
                <p:cNvPr id="2187" name="Freeform 146"/>
                <p:cNvSpPr>
                  <a:spLocks/>
                </p:cNvSpPr>
                <p:nvPr/>
              </p:nvSpPr>
              <p:spPr bwMode="auto">
                <a:xfrm>
                  <a:off x="4376" y="3147"/>
                  <a:ext cx="6" cy="65"/>
                </a:xfrm>
                <a:custGeom>
                  <a:avLst/>
                  <a:gdLst>
                    <a:gd name="T0" fmla="*/ 0 w 6"/>
                    <a:gd name="T1" fmla="*/ 0 h 65"/>
                    <a:gd name="T2" fmla="*/ 0 w 6"/>
                    <a:gd name="T3" fmla="*/ 12 h 65"/>
                    <a:gd name="T4" fmla="*/ 0 w 6"/>
                    <a:gd name="T5" fmla="*/ 29 h 65"/>
                    <a:gd name="T6" fmla="*/ 6 w 6"/>
                    <a:gd name="T7" fmla="*/ 41 h 65"/>
                    <a:gd name="T8" fmla="*/ 6 w 6"/>
                    <a:gd name="T9" fmla="*/ 65 h 65"/>
                    <a:gd name="T10" fmla="*/ 0 60000 65536"/>
                    <a:gd name="T11" fmla="*/ 0 60000 65536"/>
                    <a:gd name="T12" fmla="*/ 0 60000 65536"/>
                    <a:gd name="T13" fmla="*/ 0 60000 65536"/>
                    <a:gd name="T14" fmla="*/ 0 60000 65536"/>
                    <a:gd name="T15" fmla="*/ 0 w 6"/>
                    <a:gd name="T16" fmla="*/ 0 h 65"/>
                    <a:gd name="T17" fmla="*/ 6 w 6"/>
                    <a:gd name="T18" fmla="*/ 65 h 65"/>
                  </a:gdLst>
                  <a:ahLst/>
                  <a:cxnLst>
                    <a:cxn ang="T10">
                      <a:pos x="T0" y="T1"/>
                    </a:cxn>
                    <a:cxn ang="T11">
                      <a:pos x="T2" y="T3"/>
                    </a:cxn>
                    <a:cxn ang="T12">
                      <a:pos x="T4" y="T5"/>
                    </a:cxn>
                    <a:cxn ang="T13">
                      <a:pos x="T6" y="T7"/>
                    </a:cxn>
                    <a:cxn ang="T14">
                      <a:pos x="T8" y="T9"/>
                    </a:cxn>
                  </a:cxnLst>
                  <a:rect l="T15" t="T16" r="T17" b="T18"/>
                  <a:pathLst>
                    <a:path w="6" h="65">
                      <a:moveTo>
                        <a:pt x="0" y="0"/>
                      </a:moveTo>
                      <a:lnTo>
                        <a:pt x="0" y="12"/>
                      </a:lnTo>
                      <a:lnTo>
                        <a:pt x="0" y="29"/>
                      </a:lnTo>
                      <a:lnTo>
                        <a:pt x="6" y="41"/>
                      </a:lnTo>
                      <a:lnTo>
                        <a:pt x="6" y="65"/>
                      </a:lnTo>
                    </a:path>
                  </a:pathLst>
                </a:custGeom>
                <a:noFill/>
                <a:ln w="9525">
                  <a:solidFill>
                    <a:srgbClr val="000000"/>
                  </a:solidFill>
                  <a:round/>
                  <a:headEnd/>
                  <a:tailEnd/>
                </a:ln>
              </p:spPr>
              <p:txBody>
                <a:bodyPr/>
                <a:lstStyle/>
                <a:p>
                  <a:endParaRPr lang="de-DE"/>
                </a:p>
              </p:txBody>
            </p:sp>
            <p:sp>
              <p:nvSpPr>
                <p:cNvPr id="2188" name="Freeform 147"/>
                <p:cNvSpPr>
                  <a:spLocks/>
                </p:cNvSpPr>
                <p:nvPr/>
              </p:nvSpPr>
              <p:spPr bwMode="auto">
                <a:xfrm>
                  <a:off x="4382" y="3212"/>
                  <a:ext cx="6" cy="89"/>
                </a:xfrm>
                <a:custGeom>
                  <a:avLst/>
                  <a:gdLst>
                    <a:gd name="T0" fmla="*/ 0 w 6"/>
                    <a:gd name="T1" fmla="*/ 0 h 89"/>
                    <a:gd name="T2" fmla="*/ 0 w 6"/>
                    <a:gd name="T3" fmla="*/ 18 h 89"/>
                    <a:gd name="T4" fmla="*/ 0 w 6"/>
                    <a:gd name="T5" fmla="*/ 42 h 89"/>
                    <a:gd name="T6" fmla="*/ 6 w 6"/>
                    <a:gd name="T7" fmla="*/ 65 h 89"/>
                    <a:gd name="T8" fmla="*/ 6 w 6"/>
                    <a:gd name="T9" fmla="*/ 89 h 89"/>
                    <a:gd name="T10" fmla="*/ 0 60000 65536"/>
                    <a:gd name="T11" fmla="*/ 0 60000 65536"/>
                    <a:gd name="T12" fmla="*/ 0 60000 65536"/>
                    <a:gd name="T13" fmla="*/ 0 60000 65536"/>
                    <a:gd name="T14" fmla="*/ 0 60000 65536"/>
                    <a:gd name="T15" fmla="*/ 0 w 6"/>
                    <a:gd name="T16" fmla="*/ 0 h 89"/>
                    <a:gd name="T17" fmla="*/ 6 w 6"/>
                    <a:gd name="T18" fmla="*/ 89 h 89"/>
                  </a:gdLst>
                  <a:ahLst/>
                  <a:cxnLst>
                    <a:cxn ang="T10">
                      <a:pos x="T0" y="T1"/>
                    </a:cxn>
                    <a:cxn ang="T11">
                      <a:pos x="T2" y="T3"/>
                    </a:cxn>
                    <a:cxn ang="T12">
                      <a:pos x="T4" y="T5"/>
                    </a:cxn>
                    <a:cxn ang="T13">
                      <a:pos x="T6" y="T7"/>
                    </a:cxn>
                    <a:cxn ang="T14">
                      <a:pos x="T8" y="T9"/>
                    </a:cxn>
                  </a:cxnLst>
                  <a:rect l="T15" t="T16" r="T17" b="T18"/>
                  <a:pathLst>
                    <a:path w="6" h="89">
                      <a:moveTo>
                        <a:pt x="0" y="0"/>
                      </a:moveTo>
                      <a:lnTo>
                        <a:pt x="0" y="18"/>
                      </a:lnTo>
                      <a:lnTo>
                        <a:pt x="0" y="42"/>
                      </a:lnTo>
                      <a:lnTo>
                        <a:pt x="6" y="65"/>
                      </a:lnTo>
                      <a:lnTo>
                        <a:pt x="6" y="89"/>
                      </a:lnTo>
                    </a:path>
                  </a:pathLst>
                </a:custGeom>
                <a:noFill/>
                <a:ln w="9525">
                  <a:solidFill>
                    <a:srgbClr val="000000"/>
                  </a:solidFill>
                  <a:round/>
                  <a:headEnd/>
                  <a:tailEnd/>
                </a:ln>
              </p:spPr>
              <p:txBody>
                <a:bodyPr/>
                <a:lstStyle/>
                <a:p>
                  <a:endParaRPr lang="de-DE"/>
                </a:p>
              </p:txBody>
            </p:sp>
            <p:sp>
              <p:nvSpPr>
                <p:cNvPr id="2189" name="Freeform 148"/>
                <p:cNvSpPr>
                  <a:spLocks/>
                </p:cNvSpPr>
                <p:nvPr/>
              </p:nvSpPr>
              <p:spPr bwMode="auto">
                <a:xfrm>
                  <a:off x="4388" y="3301"/>
                  <a:ext cx="6" cy="95"/>
                </a:xfrm>
                <a:custGeom>
                  <a:avLst/>
                  <a:gdLst>
                    <a:gd name="T0" fmla="*/ 0 w 6"/>
                    <a:gd name="T1" fmla="*/ 0 h 95"/>
                    <a:gd name="T2" fmla="*/ 0 w 6"/>
                    <a:gd name="T3" fmla="*/ 24 h 95"/>
                    <a:gd name="T4" fmla="*/ 6 w 6"/>
                    <a:gd name="T5" fmla="*/ 48 h 95"/>
                    <a:gd name="T6" fmla="*/ 6 w 6"/>
                    <a:gd name="T7" fmla="*/ 77 h 95"/>
                    <a:gd name="T8" fmla="*/ 6 w 6"/>
                    <a:gd name="T9" fmla="*/ 83 h 95"/>
                    <a:gd name="T10" fmla="*/ 6 w 6"/>
                    <a:gd name="T11" fmla="*/ 95 h 95"/>
                    <a:gd name="T12" fmla="*/ 0 60000 65536"/>
                    <a:gd name="T13" fmla="*/ 0 60000 65536"/>
                    <a:gd name="T14" fmla="*/ 0 60000 65536"/>
                    <a:gd name="T15" fmla="*/ 0 60000 65536"/>
                    <a:gd name="T16" fmla="*/ 0 60000 65536"/>
                    <a:gd name="T17" fmla="*/ 0 60000 65536"/>
                    <a:gd name="T18" fmla="*/ 0 w 6"/>
                    <a:gd name="T19" fmla="*/ 0 h 95"/>
                    <a:gd name="T20" fmla="*/ 6 w 6"/>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6" h="95">
                      <a:moveTo>
                        <a:pt x="0" y="0"/>
                      </a:moveTo>
                      <a:lnTo>
                        <a:pt x="0" y="24"/>
                      </a:lnTo>
                      <a:lnTo>
                        <a:pt x="6" y="48"/>
                      </a:lnTo>
                      <a:lnTo>
                        <a:pt x="6" y="77"/>
                      </a:lnTo>
                      <a:lnTo>
                        <a:pt x="6" y="83"/>
                      </a:lnTo>
                      <a:lnTo>
                        <a:pt x="6" y="95"/>
                      </a:lnTo>
                    </a:path>
                  </a:pathLst>
                </a:custGeom>
                <a:noFill/>
                <a:ln w="9525">
                  <a:solidFill>
                    <a:srgbClr val="000000"/>
                  </a:solidFill>
                  <a:round/>
                  <a:headEnd/>
                  <a:tailEnd/>
                </a:ln>
              </p:spPr>
              <p:txBody>
                <a:bodyPr/>
                <a:lstStyle/>
                <a:p>
                  <a:endParaRPr lang="de-DE"/>
                </a:p>
              </p:txBody>
            </p:sp>
            <p:sp>
              <p:nvSpPr>
                <p:cNvPr id="2190" name="Freeform 149"/>
                <p:cNvSpPr>
                  <a:spLocks/>
                </p:cNvSpPr>
                <p:nvPr/>
              </p:nvSpPr>
              <p:spPr bwMode="auto">
                <a:xfrm>
                  <a:off x="4394" y="3396"/>
                  <a:ext cx="6" cy="71"/>
                </a:xfrm>
                <a:custGeom>
                  <a:avLst/>
                  <a:gdLst>
                    <a:gd name="T0" fmla="*/ 0 w 6"/>
                    <a:gd name="T1" fmla="*/ 0 h 71"/>
                    <a:gd name="T2" fmla="*/ 6 w 6"/>
                    <a:gd name="T3" fmla="*/ 24 h 71"/>
                    <a:gd name="T4" fmla="*/ 6 w 6"/>
                    <a:gd name="T5" fmla="*/ 36 h 71"/>
                    <a:gd name="T6" fmla="*/ 6 w 6"/>
                    <a:gd name="T7" fmla="*/ 54 h 71"/>
                    <a:gd name="T8" fmla="*/ 6 w 6"/>
                    <a:gd name="T9" fmla="*/ 71 h 71"/>
                    <a:gd name="T10" fmla="*/ 0 60000 65536"/>
                    <a:gd name="T11" fmla="*/ 0 60000 65536"/>
                    <a:gd name="T12" fmla="*/ 0 60000 65536"/>
                    <a:gd name="T13" fmla="*/ 0 60000 65536"/>
                    <a:gd name="T14" fmla="*/ 0 60000 65536"/>
                    <a:gd name="T15" fmla="*/ 0 w 6"/>
                    <a:gd name="T16" fmla="*/ 0 h 71"/>
                    <a:gd name="T17" fmla="*/ 6 w 6"/>
                    <a:gd name="T18" fmla="*/ 71 h 71"/>
                  </a:gdLst>
                  <a:ahLst/>
                  <a:cxnLst>
                    <a:cxn ang="T10">
                      <a:pos x="T0" y="T1"/>
                    </a:cxn>
                    <a:cxn ang="T11">
                      <a:pos x="T2" y="T3"/>
                    </a:cxn>
                    <a:cxn ang="T12">
                      <a:pos x="T4" y="T5"/>
                    </a:cxn>
                    <a:cxn ang="T13">
                      <a:pos x="T6" y="T7"/>
                    </a:cxn>
                    <a:cxn ang="T14">
                      <a:pos x="T8" y="T9"/>
                    </a:cxn>
                  </a:cxnLst>
                  <a:rect l="T15" t="T16" r="T17" b="T18"/>
                  <a:pathLst>
                    <a:path w="6" h="71">
                      <a:moveTo>
                        <a:pt x="0" y="0"/>
                      </a:moveTo>
                      <a:lnTo>
                        <a:pt x="6" y="24"/>
                      </a:lnTo>
                      <a:lnTo>
                        <a:pt x="6" y="36"/>
                      </a:lnTo>
                      <a:lnTo>
                        <a:pt x="6" y="54"/>
                      </a:lnTo>
                      <a:lnTo>
                        <a:pt x="6" y="71"/>
                      </a:lnTo>
                    </a:path>
                  </a:pathLst>
                </a:custGeom>
                <a:noFill/>
                <a:ln w="9525">
                  <a:solidFill>
                    <a:srgbClr val="000000"/>
                  </a:solidFill>
                  <a:round/>
                  <a:headEnd/>
                  <a:tailEnd/>
                </a:ln>
              </p:spPr>
              <p:txBody>
                <a:bodyPr/>
                <a:lstStyle/>
                <a:p>
                  <a:endParaRPr lang="de-DE"/>
                </a:p>
              </p:txBody>
            </p:sp>
            <p:sp>
              <p:nvSpPr>
                <p:cNvPr id="2191" name="Freeform 150"/>
                <p:cNvSpPr>
                  <a:spLocks/>
                </p:cNvSpPr>
                <p:nvPr/>
              </p:nvSpPr>
              <p:spPr bwMode="auto">
                <a:xfrm>
                  <a:off x="4400" y="3467"/>
                  <a:ext cx="12" cy="30"/>
                </a:xfrm>
                <a:custGeom>
                  <a:avLst/>
                  <a:gdLst>
                    <a:gd name="T0" fmla="*/ 0 w 12"/>
                    <a:gd name="T1" fmla="*/ 0 h 30"/>
                    <a:gd name="T2" fmla="*/ 6 w 12"/>
                    <a:gd name="T3" fmla="*/ 6 h 30"/>
                    <a:gd name="T4" fmla="*/ 6 w 12"/>
                    <a:gd name="T5" fmla="*/ 18 h 30"/>
                    <a:gd name="T6" fmla="*/ 6 w 12"/>
                    <a:gd name="T7" fmla="*/ 24 h 30"/>
                    <a:gd name="T8" fmla="*/ 12 w 12"/>
                    <a:gd name="T9" fmla="*/ 30 h 30"/>
                    <a:gd name="T10" fmla="*/ 0 60000 65536"/>
                    <a:gd name="T11" fmla="*/ 0 60000 65536"/>
                    <a:gd name="T12" fmla="*/ 0 60000 65536"/>
                    <a:gd name="T13" fmla="*/ 0 60000 65536"/>
                    <a:gd name="T14" fmla="*/ 0 60000 65536"/>
                    <a:gd name="T15" fmla="*/ 0 w 12"/>
                    <a:gd name="T16" fmla="*/ 0 h 30"/>
                    <a:gd name="T17" fmla="*/ 12 w 12"/>
                    <a:gd name="T18" fmla="*/ 30 h 30"/>
                  </a:gdLst>
                  <a:ahLst/>
                  <a:cxnLst>
                    <a:cxn ang="T10">
                      <a:pos x="T0" y="T1"/>
                    </a:cxn>
                    <a:cxn ang="T11">
                      <a:pos x="T2" y="T3"/>
                    </a:cxn>
                    <a:cxn ang="T12">
                      <a:pos x="T4" y="T5"/>
                    </a:cxn>
                    <a:cxn ang="T13">
                      <a:pos x="T6" y="T7"/>
                    </a:cxn>
                    <a:cxn ang="T14">
                      <a:pos x="T8" y="T9"/>
                    </a:cxn>
                  </a:cxnLst>
                  <a:rect l="T15" t="T16" r="T17" b="T18"/>
                  <a:pathLst>
                    <a:path w="12" h="30">
                      <a:moveTo>
                        <a:pt x="0" y="0"/>
                      </a:moveTo>
                      <a:lnTo>
                        <a:pt x="6" y="6"/>
                      </a:lnTo>
                      <a:lnTo>
                        <a:pt x="6" y="18"/>
                      </a:lnTo>
                      <a:lnTo>
                        <a:pt x="6" y="24"/>
                      </a:lnTo>
                      <a:lnTo>
                        <a:pt x="12" y="30"/>
                      </a:lnTo>
                    </a:path>
                  </a:pathLst>
                </a:custGeom>
                <a:noFill/>
                <a:ln w="9525">
                  <a:solidFill>
                    <a:srgbClr val="000000"/>
                  </a:solidFill>
                  <a:round/>
                  <a:headEnd/>
                  <a:tailEnd/>
                </a:ln>
              </p:spPr>
              <p:txBody>
                <a:bodyPr/>
                <a:lstStyle/>
                <a:p>
                  <a:endParaRPr lang="de-DE"/>
                </a:p>
              </p:txBody>
            </p:sp>
            <p:sp>
              <p:nvSpPr>
                <p:cNvPr id="2192" name="Freeform 151"/>
                <p:cNvSpPr>
                  <a:spLocks/>
                </p:cNvSpPr>
                <p:nvPr/>
              </p:nvSpPr>
              <p:spPr bwMode="auto">
                <a:xfrm>
                  <a:off x="4412" y="3497"/>
                  <a:ext cx="6" cy="18"/>
                </a:xfrm>
                <a:custGeom>
                  <a:avLst/>
                  <a:gdLst>
                    <a:gd name="T0" fmla="*/ 0 w 6"/>
                    <a:gd name="T1" fmla="*/ 0 h 18"/>
                    <a:gd name="T2" fmla="*/ 0 w 6"/>
                    <a:gd name="T3" fmla="*/ 6 h 18"/>
                    <a:gd name="T4" fmla="*/ 0 w 6"/>
                    <a:gd name="T5" fmla="*/ 12 h 18"/>
                    <a:gd name="T6" fmla="*/ 6 w 6"/>
                    <a:gd name="T7" fmla="*/ 18 h 18"/>
                    <a:gd name="T8" fmla="*/ 0 60000 65536"/>
                    <a:gd name="T9" fmla="*/ 0 60000 65536"/>
                    <a:gd name="T10" fmla="*/ 0 60000 65536"/>
                    <a:gd name="T11" fmla="*/ 0 60000 65536"/>
                    <a:gd name="T12" fmla="*/ 0 w 6"/>
                    <a:gd name="T13" fmla="*/ 0 h 18"/>
                    <a:gd name="T14" fmla="*/ 6 w 6"/>
                    <a:gd name="T15" fmla="*/ 18 h 18"/>
                  </a:gdLst>
                  <a:ahLst/>
                  <a:cxnLst>
                    <a:cxn ang="T8">
                      <a:pos x="T0" y="T1"/>
                    </a:cxn>
                    <a:cxn ang="T9">
                      <a:pos x="T2" y="T3"/>
                    </a:cxn>
                    <a:cxn ang="T10">
                      <a:pos x="T4" y="T5"/>
                    </a:cxn>
                    <a:cxn ang="T11">
                      <a:pos x="T6" y="T7"/>
                    </a:cxn>
                  </a:cxnLst>
                  <a:rect l="T12" t="T13" r="T14" b="T15"/>
                  <a:pathLst>
                    <a:path w="6" h="18">
                      <a:moveTo>
                        <a:pt x="0" y="0"/>
                      </a:moveTo>
                      <a:lnTo>
                        <a:pt x="0" y="6"/>
                      </a:lnTo>
                      <a:lnTo>
                        <a:pt x="0" y="12"/>
                      </a:lnTo>
                      <a:lnTo>
                        <a:pt x="6" y="18"/>
                      </a:lnTo>
                    </a:path>
                  </a:pathLst>
                </a:custGeom>
                <a:noFill/>
                <a:ln w="9525">
                  <a:solidFill>
                    <a:srgbClr val="000000"/>
                  </a:solidFill>
                  <a:round/>
                  <a:headEnd/>
                  <a:tailEnd/>
                </a:ln>
              </p:spPr>
              <p:txBody>
                <a:bodyPr/>
                <a:lstStyle/>
                <a:p>
                  <a:endParaRPr lang="de-DE"/>
                </a:p>
              </p:txBody>
            </p:sp>
            <p:sp>
              <p:nvSpPr>
                <p:cNvPr id="2193" name="Freeform 152"/>
                <p:cNvSpPr>
                  <a:spLocks/>
                </p:cNvSpPr>
                <p:nvPr/>
              </p:nvSpPr>
              <p:spPr bwMode="auto">
                <a:xfrm>
                  <a:off x="4418" y="3515"/>
                  <a:ext cx="6" cy="6"/>
                </a:xfrm>
                <a:custGeom>
                  <a:avLst/>
                  <a:gdLst>
                    <a:gd name="T0" fmla="*/ 0 w 6"/>
                    <a:gd name="T1" fmla="*/ 0 h 6"/>
                    <a:gd name="T2" fmla="*/ 0 w 6"/>
                    <a:gd name="T3" fmla="*/ 6 h 6"/>
                    <a:gd name="T4" fmla="*/ 6 w 6"/>
                    <a:gd name="T5" fmla="*/ 6 h 6"/>
                    <a:gd name="T6" fmla="*/ 6 w 6"/>
                    <a:gd name="T7" fmla="*/ 6 h 6"/>
                    <a:gd name="T8" fmla="*/ 0 60000 65536"/>
                    <a:gd name="T9" fmla="*/ 0 60000 65536"/>
                    <a:gd name="T10" fmla="*/ 0 60000 65536"/>
                    <a:gd name="T11" fmla="*/ 0 60000 65536"/>
                    <a:gd name="T12" fmla="*/ 0 w 6"/>
                    <a:gd name="T13" fmla="*/ 0 h 6"/>
                    <a:gd name="T14" fmla="*/ 6 w 6"/>
                    <a:gd name="T15" fmla="*/ 6 h 6"/>
                  </a:gdLst>
                  <a:ahLst/>
                  <a:cxnLst>
                    <a:cxn ang="T8">
                      <a:pos x="T0" y="T1"/>
                    </a:cxn>
                    <a:cxn ang="T9">
                      <a:pos x="T2" y="T3"/>
                    </a:cxn>
                    <a:cxn ang="T10">
                      <a:pos x="T4" y="T5"/>
                    </a:cxn>
                    <a:cxn ang="T11">
                      <a:pos x="T6" y="T7"/>
                    </a:cxn>
                  </a:cxnLst>
                  <a:rect l="T12" t="T13" r="T14" b="T15"/>
                  <a:pathLst>
                    <a:path w="6" h="6">
                      <a:moveTo>
                        <a:pt x="0" y="0"/>
                      </a:moveTo>
                      <a:lnTo>
                        <a:pt x="0" y="6"/>
                      </a:lnTo>
                      <a:lnTo>
                        <a:pt x="6" y="6"/>
                      </a:lnTo>
                    </a:path>
                  </a:pathLst>
                </a:custGeom>
                <a:noFill/>
                <a:ln w="9525">
                  <a:solidFill>
                    <a:srgbClr val="000000"/>
                  </a:solidFill>
                  <a:round/>
                  <a:headEnd/>
                  <a:tailEnd/>
                </a:ln>
              </p:spPr>
              <p:txBody>
                <a:bodyPr/>
                <a:lstStyle/>
                <a:p>
                  <a:endParaRPr lang="de-DE"/>
                </a:p>
              </p:txBody>
            </p:sp>
            <p:sp>
              <p:nvSpPr>
                <p:cNvPr id="2194" name="Freeform 153"/>
                <p:cNvSpPr>
                  <a:spLocks/>
                </p:cNvSpPr>
                <p:nvPr/>
              </p:nvSpPr>
              <p:spPr bwMode="auto">
                <a:xfrm>
                  <a:off x="4424" y="3521"/>
                  <a:ext cx="6" cy="6"/>
                </a:xfrm>
                <a:custGeom>
                  <a:avLst/>
                  <a:gdLst>
                    <a:gd name="T0" fmla="*/ 0 w 6"/>
                    <a:gd name="T1" fmla="*/ 0 h 6"/>
                    <a:gd name="T2" fmla="*/ 6 w 6"/>
                    <a:gd name="T3" fmla="*/ 6 h 6"/>
                    <a:gd name="T4" fmla="*/ 6 w 6"/>
                    <a:gd name="T5" fmla="*/ 6 h 6"/>
                    <a:gd name="T6" fmla="*/ 0 60000 65536"/>
                    <a:gd name="T7" fmla="*/ 0 60000 65536"/>
                    <a:gd name="T8" fmla="*/ 0 60000 65536"/>
                    <a:gd name="T9" fmla="*/ 0 w 6"/>
                    <a:gd name="T10" fmla="*/ 0 h 6"/>
                    <a:gd name="T11" fmla="*/ 6 w 6"/>
                    <a:gd name="T12" fmla="*/ 6 h 6"/>
                  </a:gdLst>
                  <a:ahLst/>
                  <a:cxnLst>
                    <a:cxn ang="T6">
                      <a:pos x="T0" y="T1"/>
                    </a:cxn>
                    <a:cxn ang="T7">
                      <a:pos x="T2" y="T3"/>
                    </a:cxn>
                    <a:cxn ang="T8">
                      <a:pos x="T4" y="T5"/>
                    </a:cxn>
                  </a:cxnLst>
                  <a:rect l="T9" t="T10" r="T11" b="T12"/>
                  <a:pathLst>
                    <a:path w="6" h="6">
                      <a:moveTo>
                        <a:pt x="0" y="0"/>
                      </a:moveTo>
                      <a:lnTo>
                        <a:pt x="6" y="6"/>
                      </a:lnTo>
                    </a:path>
                  </a:pathLst>
                </a:custGeom>
                <a:noFill/>
                <a:ln w="9525">
                  <a:solidFill>
                    <a:srgbClr val="000000"/>
                  </a:solidFill>
                  <a:round/>
                  <a:headEnd/>
                  <a:tailEnd/>
                </a:ln>
              </p:spPr>
              <p:txBody>
                <a:bodyPr/>
                <a:lstStyle/>
                <a:p>
                  <a:endParaRPr lang="de-DE"/>
                </a:p>
              </p:txBody>
            </p:sp>
            <p:sp>
              <p:nvSpPr>
                <p:cNvPr id="2195" name="Freeform 154"/>
                <p:cNvSpPr>
                  <a:spLocks/>
                </p:cNvSpPr>
                <p:nvPr/>
              </p:nvSpPr>
              <p:spPr bwMode="auto">
                <a:xfrm>
                  <a:off x="4430" y="3527"/>
                  <a:ext cx="6" cy="6"/>
                </a:xfrm>
                <a:custGeom>
                  <a:avLst/>
                  <a:gdLst>
                    <a:gd name="T0" fmla="*/ 0 w 6"/>
                    <a:gd name="T1" fmla="*/ 0 h 6"/>
                    <a:gd name="T2" fmla="*/ 6 w 6"/>
                    <a:gd name="T3" fmla="*/ 6 h 6"/>
                    <a:gd name="T4" fmla="*/ 6 w 6"/>
                    <a:gd name="T5" fmla="*/ 6 h 6"/>
                    <a:gd name="T6" fmla="*/ 0 60000 65536"/>
                    <a:gd name="T7" fmla="*/ 0 60000 65536"/>
                    <a:gd name="T8" fmla="*/ 0 60000 65536"/>
                    <a:gd name="T9" fmla="*/ 0 w 6"/>
                    <a:gd name="T10" fmla="*/ 0 h 6"/>
                    <a:gd name="T11" fmla="*/ 6 w 6"/>
                    <a:gd name="T12" fmla="*/ 6 h 6"/>
                  </a:gdLst>
                  <a:ahLst/>
                  <a:cxnLst>
                    <a:cxn ang="T6">
                      <a:pos x="T0" y="T1"/>
                    </a:cxn>
                    <a:cxn ang="T7">
                      <a:pos x="T2" y="T3"/>
                    </a:cxn>
                    <a:cxn ang="T8">
                      <a:pos x="T4" y="T5"/>
                    </a:cxn>
                  </a:cxnLst>
                  <a:rect l="T9" t="T10" r="T11" b="T12"/>
                  <a:pathLst>
                    <a:path w="6" h="6">
                      <a:moveTo>
                        <a:pt x="0" y="0"/>
                      </a:moveTo>
                      <a:lnTo>
                        <a:pt x="6" y="6"/>
                      </a:lnTo>
                    </a:path>
                  </a:pathLst>
                </a:custGeom>
                <a:noFill/>
                <a:ln w="9525">
                  <a:solidFill>
                    <a:srgbClr val="000000"/>
                  </a:solidFill>
                  <a:round/>
                  <a:headEnd/>
                  <a:tailEnd/>
                </a:ln>
              </p:spPr>
              <p:txBody>
                <a:bodyPr/>
                <a:lstStyle/>
                <a:p>
                  <a:endParaRPr lang="de-DE"/>
                </a:p>
              </p:txBody>
            </p:sp>
            <p:sp>
              <p:nvSpPr>
                <p:cNvPr id="2196" name="Line 155"/>
                <p:cNvSpPr>
                  <a:spLocks noChangeShapeType="1"/>
                </p:cNvSpPr>
                <p:nvPr/>
              </p:nvSpPr>
              <p:spPr bwMode="auto">
                <a:xfrm>
                  <a:off x="4436" y="3533"/>
                  <a:ext cx="11" cy="1"/>
                </a:xfrm>
                <a:prstGeom prst="line">
                  <a:avLst/>
                </a:prstGeom>
                <a:noFill/>
                <a:ln w="9525">
                  <a:solidFill>
                    <a:srgbClr val="000000"/>
                  </a:solidFill>
                  <a:round/>
                  <a:headEnd/>
                  <a:tailEnd/>
                </a:ln>
              </p:spPr>
              <p:txBody>
                <a:bodyPr/>
                <a:lstStyle/>
                <a:p>
                  <a:endParaRPr lang="de-DE"/>
                </a:p>
              </p:txBody>
            </p:sp>
            <p:sp>
              <p:nvSpPr>
                <p:cNvPr id="2197" name="Line 156"/>
                <p:cNvSpPr>
                  <a:spLocks noChangeShapeType="1"/>
                </p:cNvSpPr>
                <p:nvPr/>
              </p:nvSpPr>
              <p:spPr bwMode="auto">
                <a:xfrm>
                  <a:off x="4447" y="3533"/>
                  <a:ext cx="6" cy="6"/>
                </a:xfrm>
                <a:prstGeom prst="line">
                  <a:avLst/>
                </a:prstGeom>
                <a:noFill/>
                <a:ln w="9525">
                  <a:solidFill>
                    <a:srgbClr val="000000"/>
                  </a:solidFill>
                  <a:round/>
                  <a:headEnd/>
                  <a:tailEnd/>
                </a:ln>
              </p:spPr>
              <p:txBody>
                <a:bodyPr/>
                <a:lstStyle/>
                <a:p>
                  <a:endParaRPr lang="de-DE"/>
                </a:p>
              </p:txBody>
            </p:sp>
            <p:sp>
              <p:nvSpPr>
                <p:cNvPr id="2198" name="Line 157"/>
                <p:cNvSpPr>
                  <a:spLocks noChangeShapeType="1"/>
                </p:cNvSpPr>
                <p:nvPr/>
              </p:nvSpPr>
              <p:spPr bwMode="auto">
                <a:xfrm>
                  <a:off x="4453" y="3539"/>
                  <a:ext cx="6" cy="1"/>
                </a:xfrm>
                <a:prstGeom prst="line">
                  <a:avLst/>
                </a:prstGeom>
                <a:noFill/>
                <a:ln w="9525">
                  <a:solidFill>
                    <a:srgbClr val="000000"/>
                  </a:solidFill>
                  <a:round/>
                  <a:headEnd/>
                  <a:tailEnd/>
                </a:ln>
              </p:spPr>
              <p:txBody>
                <a:bodyPr/>
                <a:lstStyle/>
                <a:p>
                  <a:endParaRPr lang="de-DE"/>
                </a:p>
              </p:txBody>
            </p:sp>
            <p:sp>
              <p:nvSpPr>
                <p:cNvPr id="2199" name="Line 158"/>
                <p:cNvSpPr>
                  <a:spLocks noChangeShapeType="1"/>
                </p:cNvSpPr>
                <p:nvPr/>
              </p:nvSpPr>
              <p:spPr bwMode="auto">
                <a:xfrm>
                  <a:off x="4459" y="3539"/>
                  <a:ext cx="6" cy="1"/>
                </a:xfrm>
                <a:prstGeom prst="line">
                  <a:avLst/>
                </a:prstGeom>
                <a:noFill/>
                <a:ln w="9525">
                  <a:solidFill>
                    <a:srgbClr val="000000"/>
                  </a:solidFill>
                  <a:round/>
                  <a:headEnd/>
                  <a:tailEnd/>
                </a:ln>
              </p:spPr>
              <p:txBody>
                <a:bodyPr/>
                <a:lstStyle/>
                <a:p>
                  <a:endParaRPr lang="de-DE"/>
                </a:p>
              </p:txBody>
            </p:sp>
            <p:sp>
              <p:nvSpPr>
                <p:cNvPr id="2200" name="Line 159"/>
                <p:cNvSpPr>
                  <a:spLocks noChangeShapeType="1"/>
                </p:cNvSpPr>
                <p:nvPr/>
              </p:nvSpPr>
              <p:spPr bwMode="auto">
                <a:xfrm>
                  <a:off x="4465" y="3539"/>
                  <a:ext cx="6" cy="6"/>
                </a:xfrm>
                <a:prstGeom prst="line">
                  <a:avLst/>
                </a:prstGeom>
                <a:noFill/>
                <a:ln w="9525">
                  <a:solidFill>
                    <a:srgbClr val="000000"/>
                  </a:solidFill>
                  <a:round/>
                  <a:headEnd/>
                  <a:tailEnd/>
                </a:ln>
              </p:spPr>
              <p:txBody>
                <a:bodyPr/>
                <a:lstStyle/>
                <a:p>
                  <a:endParaRPr lang="de-DE"/>
                </a:p>
              </p:txBody>
            </p:sp>
            <p:sp>
              <p:nvSpPr>
                <p:cNvPr id="2201" name="Line 160"/>
                <p:cNvSpPr>
                  <a:spLocks noChangeShapeType="1"/>
                </p:cNvSpPr>
                <p:nvPr/>
              </p:nvSpPr>
              <p:spPr bwMode="auto">
                <a:xfrm>
                  <a:off x="4471" y="3545"/>
                  <a:ext cx="6" cy="1"/>
                </a:xfrm>
                <a:prstGeom prst="line">
                  <a:avLst/>
                </a:prstGeom>
                <a:noFill/>
                <a:ln w="9525">
                  <a:solidFill>
                    <a:srgbClr val="000000"/>
                  </a:solidFill>
                  <a:round/>
                  <a:headEnd/>
                  <a:tailEnd/>
                </a:ln>
              </p:spPr>
              <p:txBody>
                <a:bodyPr/>
                <a:lstStyle/>
                <a:p>
                  <a:endParaRPr lang="de-DE"/>
                </a:p>
              </p:txBody>
            </p:sp>
            <p:sp>
              <p:nvSpPr>
                <p:cNvPr id="2202" name="Line 161"/>
                <p:cNvSpPr>
                  <a:spLocks noChangeShapeType="1"/>
                </p:cNvSpPr>
                <p:nvPr/>
              </p:nvSpPr>
              <p:spPr bwMode="auto">
                <a:xfrm>
                  <a:off x="4477" y="3545"/>
                  <a:ext cx="12" cy="1"/>
                </a:xfrm>
                <a:prstGeom prst="line">
                  <a:avLst/>
                </a:prstGeom>
                <a:noFill/>
                <a:ln w="9525">
                  <a:solidFill>
                    <a:srgbClr val="000000"/>
                  </a:solidFill>
                  <a:round/>
                  <a:headEnd/>
                  <a:tailEnd/>
                </a:ln>
              </p:spPr>
              <p:txBody>
                <a:bodyPr/>
                <a:lstStyle/>
                <a:p>
                  <a:endParaRPr lang="de-DE"/>
                </a:p>
              </p:txBody>
            </p:sp>
            <p:sp>
              <p:nvSpPr>
                <p:cNvPr id="2203" name="Line 162"/>
                <p:cNvSpPr>
                  <a:spLocks noChangeShapeType="1"/>
                </p:cNvSpPr>
                <p:nvPr/>
              </p:nvSpPr>
              <p:spPr bwMode="auto">
                <a:xfrm>
                  <a:off x="4489" y="3545"/>
                  <a:ext cx="6" cy="6"/>
                </a:xfrm>
                <a:prstGeom prst="line">
                  <a:avLst/>
                </a:prstGeom>
                <a:noFill/>
                <a:ln w="9525">
                  <a:solidFill>
                    <a:srgbClr val="000000"/>
                  </a:solidFill>
                  <a:round/>
                  <a:headEnd/>
                  <a:tailEnd/>
                </a:ln>
              </p:spPr>
              <p:txBody>
                <a:bodyPr/>
                <a:lstStyle/>
                <a:p>
                  <a:endParaRPr lang="de-DE"/>
                </a:p>
              </p:txBody>
            </p:sp>
            <p:sp>
              <p:nvSpPr>
                <p:cNvPr id="2204" name="Line 163"/>
                <p:cNvSpPr>
                  <a:spLocks noChangeShapeType="1"/>
                </p:cNvSpPr>
                <p:nvPr/>
              </p:nvSpPr>
              <p:spPr bwMode="auto">
                <a:xfrm>
                  <a:off x="4495" y="3551"/>
                  <a:ext cx="6" cy="1"/>
                </a:xfrm>
                <a:prstGeom prst="line">
                  <a:avLst/>
                </a:prstGeom>
                <a:noFill/>
                <a:ln w="9525">
                  <a:solidFill>
                    <a:srgbClr val="000000"/>
                  </a:solidFill>
                  <a:round/>
                  <a:headEnd/>
                  <a:tailEnd/>
                </a:ln>
              </p:spPr>
              <p:txBody>
                <a:bodyPr/>
                <a:lstStyle/>
                <a:p>
                  <a:endParaRPr lang="de-DE"/>
                </a:p>
              </p:txBody>
            </p:sp>
            <p:sp>
              <p:nvSpPr>
                <p:cNvPr id="2205" name="Line 164"/>
                <p:cNvSpPr>
                  <a:spLocks noChangeShapeType="1"/>
                </p:cNvSpPr>
                <p:nvPr/>
              </p:nvSpPr>
              <p:spPr bwMode="auto">
                <a:xfrm>
                  <a:off x="4501" y="3551"/>
                  <a:ext cx="6" cy="1"/>
                </a:xfrm>
                <a:prstGeom prst="line">
                  <a:avLst/>
                </a:prstGeom>
                <a:noFill/>
                <a:ln w="9525">
                  <a:solidFill>
                    <a:srgbClr val="000000"/>
                  </a:solidFill>
                  <a:round/>
                  <a:headEnd/>
                  <a:tailEnd/>
                </a:ln>
              </p:spPr>
              <p:txBody>
                <a:bodyPr/>
                <a:lstStyle/>
                <a:p>
                  <a:endParaRPr lang="de-DE"/>
                </a:p>
              </p:txBody>
            </p:sp>
            <p:sp>
              <p:nvSpPr>
                <p:cNvPr id="2206" name="Line 165"/>
                <p:cNvSpPr>
                  <a:spLocks noChangeShapeType="1"/>
                </p:cNvSpPr>
                <p:nvPr/>
              </p:nvSpPr>
              <p:spPr bwMode="auto">
                <a:xfrm>
                  <a:off x="4507" y="3551"/>
                  <a:ext cx="6" cy="6"/>
                </a:xfrm>
                <a:prstGeom prst="line">
                  <a:avLst/>
                </a:prstGeom>
                <a:noFill/>
                <a:ln w="9525">
                  <a:solidFill>
                    <a:srgbClr val="000000"/>
                  </a:solidFill>
                  <a:round/>
                  <a:headEnd/>
                  <a:tailEnd/>
                </a:ln>
              </p:spPr>
              <p:txBody>
                <a:bodyPr/>
                <a:lstStyle/>
                <a:p>
                  <a:endParaRPr lang="de-DE"/>
                </a:p>
              </p:txBody>
            </p:sp>
            <p:sp>
              <p:nvSpPr>
                <p:cNvPr id="2207" name="Line 166"/>
                <p:cNvSpPr>
                  <a:spLocks noChangeShapeType="1"/>
                </p:cNvSpPr>
                <p:nvPr/>
              </p:nvSpPr>
              <p:spPr bwMode="auto">
                <a:xfrm>
                  <a:off x="4513" y="3557"/>
                  <a:ext cx="12" cy="1"/>
                </a:xfrm>
                <a:prstGeom prst="line">
                  <a:avLst/>
                </a:prstGeom>
                <a:noFill/>
                <a:ln w="9525">
                  <a:solidFill>
                    <a:srgbClr val="000000"/>
                  </a:solidFill>
                  <a:round/>
                  <a:headEnd/>
                  <a:tailEnd/>
                </a:ln>
              </p:spPr>
              <p:txBody>
                <a:bodyPr/>
                <a:lstStyle/>
                <a:p>
                  <a:endParaRPr lang="de-DE"/>
                </a:p>
              </p:txBody>
            </p:sp>
            <p:sp>
              <p:nvSpPr>
                <p:cNvPr id="2208" name="Line 167"/>
                <p:cNvSpPr>
                  <a:spLocks noChangeShapeType="1"/>
                </p:cNvSpPr>
                <p:nvPr/>
              </p:nvSpPr>
              <p:spPr bwMode="auto">
                <a:xfrm>
                  <a:off x="4525" y="3557"/>
                  <a:ext cx="6" cy="1"/>
                </a:xfrm>
                <a:prstGeom prst="line">
                  <a:avLst/>
                </a:prstGeom>
                <a:noFill/>
                <a:ln w="9525">
                  <a:solidFill>
                    <a:srgbClr val="000000"/>
                  </a:solidFill>
                  <a:round/>
                  <a:headEnd/>
                  <a:tailEnd/>
                </a:ln>
              </p:spPr>
              <p:txBody>
                <a:bodyPr/>
                <a:lstStyle/>
                <a:p>
                  <a:endParaRPr lang="de-DE"/>
                </a:p>
              </p:txBody>
            </p:sp>
            <p:sp>
              <p:nvSpPr>
                <p:cNvPr id="2209" name="Line 168"/>
                <p:cNvSpPr>
                  <a:spLocks noChangeShapeType="1"/>
                </p:cNvSpPr>
                <p:nvPr/>
              </p:nvSpPr>
              <p:spPr bwMode="auto">
                <a:xfrm>
                  <a:off x="4531" y="3557"/>
                  <a:ext cx="6" cy="1"/>
                </a:xfrm>
                <a:prstGeom prst="line">
                  <a:avLst/>
                </a:prstGeom>
                <a:noFill/>
                <a:ln w="9525">
                  <a:solidFill>
                    <a:srgbClr val="000000"/>
                  </a:solidFill>
                  <a:round/>
                  <a:headEnd/>
                  <a:tailEnd/>
                </a:ln>
              </p:spPr>
              <p:txBody>
                <a:bodyPr/>
                <a:lstStyle/>
                <a:p>
                  <a:endParaRPr lang="de-DE"/>
                </a:p>
              </p:txBody>
            </p:sp>
            <p:sp>
              <p:nvSpPr>
                <p:cNvPr id="2210" name="Line 169"/>
                <p:cNvSpPr>
                  <a:spLocks noChangeShapeType="1"/>
                </p:cNvSpPr>
                <p:nvPr/>
              </p:nvSpPr>
              <p:spPr bwMode="auto">
                <a:xfrm>
                  <a:off x="4537" y="3557"/>
                  <a:ext cx="6" cy="1"/>
                </a:xfrm>
                <a:prstGeom prst="line">
                  <a:avLst/>
                </a:prstGeom>
                <a:noFill/>
                <a:ln w="9525">
                  <a:solidFill>
                    <a:srgbClr val="000000"/>
                  </a:solidFill>
                  <a:round/>
                  <a:headEnd/>
                  <a:tailEnd/>
                </a:ln>
              </p:spPr>
              <p:txBody>
                <a:bodyPr/>
                <a:lstStyle/>
                <a:p>
                  <a:endParaRPr lang="de-DE"/>
                </a:p>
              </p:txBody>
            </p:sp>
            <p:sp>
              <p:nvSpPr>
                <p:cNvPr id="2211" name="Line 170"/>
                <p:cNvSpPr>
                  <a:spLocks noChangeShapeType="1"/>
                </p:cNvSpPr>
                <p:nvPr/>
              </p:nvSpPr>
              <p:spPr bwMode="auto">
                <a:xfrm>
                  <a:off x="4543" y="3557"/>
                  <a:ext cx="6" cy="5"/>
                </a:xfrm>
                <a:prstGeom prst="line">
                  <a:avLst/>
                </a:prstGeom>
                <a:noFill/>
                <a:ln w="9525">
                  <a:solidFill>
                    <a:srgbClr val="000000"/>
                  </a:solidFill>
                  <a:round/>
                  <a:headEnd/>
                  <a:tailEnd/>
                </a:ln>
              </p:spPr>
              <p:txBody>
                <a:bodyPr/>
                <a:lstStyle/>
                <a:p>
                  <a:endParaRPr lang="de-DE"/>
                </a:p>
              </p:txBody>
            </p:sp>
            <p:sp>
              <p:nvSpPr>
                <p:cNvPr id="2212" name="Line 171"/>
                <p:cNvSpPr>
                  <a:spLocks noChangeShapeType="1"/>
                </p:cNvSpPr>
                <p:nvPr/>
              </p:nvSpPr>
              <p:spPr bwMode="auto">
                <a:xfrm>
                  <a:off x="4549" y="3562"/>
                  <a:ext cx="12" cy="1"/>
                </a:xfrm>
                <a:prstGeom prst="line">
                  <a:avLst/>
                </a:prstGeom>
                <a:noFill/>
                <a:ln w="9525">
                  <a:solidFill>
                    <a:srgbClr val="000000"/>
                  </a:solidFill>
                  <a:round/>
                  <a:headEnd/>
                  <a:tailEnd/>
                </a:ln>
              </p:spPr>
              <p:txBody>
                <a:bodyPr/>
                <a:lstStyle/>
                <a:p>
                  <a:endParaRPr lang="de-DE"/>
                </a:p>
              </p:txBody>
            </p:sp>
            <p:sp>
              <p:nvSpPr>
                <p:cNvPr id="2213" name="Line 172"/>
                <p:cNvSpPr>
                  <a:spLocks noChangeShapeType="1"/>
                </p:cNvSpPr>
                <p:nvPr/>
              </p:nvSpPr>
              <p:spPr bwMode="auto">
                <a:xfrm>
                  <a:off x="4561" y="3562"/>
                  <a:ext cx="6" cy="1"/>
                </a:xfrm>
                <a:prstGeom prst="line">
                  <a:avLst/>
                </a:prstGeom>
                <a:noFill/>
                <a:ln w="9525">
                  <a:solidFill>
                    <a:srgbClr val="000000"/>
                  </a:solidFill>
                  <a:round/>
                  <a:headEnd/>
                  <a:tailEnd/>
                </a:ln>
              </p:spPr>
              <p:txBody>
                <a:bodyPr/>
                <a:lstStyle/>
                <a:p>
                  <a:endParaRPr lang="de-DE"/>
                </a:p>
              </p:txBody>
            </p:sp>
          </p:grpSp>
        </p:grpSp>
      </p:grpSp>
      <p:sp>
        <p:nvSpPr>
          <p:cNvPr id="2057" name="Gleichschenkliges Dreieck 167"/>
          <p:cNvSpPr>
            <a:spLocks noChangeArrowheads="1"/>
          </p:cNvSpPr>
          <p:nvPr/>
        </p:nvSpPr>
        <p:spPr bwMode="auto">
          <a:xfrm>
            <a:off x="6670628" y="1670050"/>
            <a:ext cx="214313" cy="80963"/>
          </a:xfrm>
          <a:prstGeom prst="triangle">
            <a:avLst>
              <a:gd name="adj" fmla="val 50000"/>
            </a:avLst>
          </a:prstGeom>
          <a:solidFill>
            <a:schemeClr val="bg2"/>
          </a:solidFill>
          <a:ln w="12700" algn="ctr">
            <a:solidFill>
              <a:schemeClr val="bg2"/>
            </a:solidFill>
            <a:round/>
            <a:headEnd/>
            <a:tailEnd/>
          </a:ln>
        </p:spPr>
        <p:txBody>
          <a:bodyPr wrap="none" anchor="ctr"/>
          <a:lstStyle/>
          <a:p>
            <a:endParaRPr lang="de-DE"/>
          </a:p>
        </p:txBody>
      </p:sp>
      <p:sp>
        <p:nvSpPr>
          <p:cNvPr id="166" name="Foliennummernplatzhalter 3"/>
          <p:cNvSpPr>
            <a:spLocks noGrp="1"/>
          </p:cNvSpPr>
          <p:nvPr>
            <p:ph type="sldNum" sz="quarter" idx="10"/>
          </p:nvPr>
        </p:nvSpPr>
        <p:spPr>
          <a:xfrm>
            <a:off x="8501063" y="6500813"/>
            <a:ext cx="561975" cy="357187"/>
          </a:xfrm>
        </p:spPr>
        <p:txBody>
          <a:bodyPr/>
          <a:lstStyle/>
          <a:p>
            <a:pPr>
              <a:defRPr/>
            </a:pPr>
            <a:fld id="{147127C3-F799-41F4-A1FC-DF7C92385212}" type="slidenum">
              <a:rPr lang="de-AT"/>
              <a:pPr>
                <a:defRPr/>
              </a:pPr>
              <a:t>9</a:t>
            </a:fld>
            <a:endParaRPr lang="de-AT"/>
          </a:p>
        </p:txBody>
      </p:sp>
    </p:spTree>
    <p:extLst>
      <p:ext uri="{BB962C8B-B14F-4D97-AF65-F5344CB8AC3E}">
        <p14:creationId xmlns:p14="http://schemas.microsoft.com/office/powerpoint/2010/main" val="15143781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theme/theme1.xml><?xml version="1.0" encoding="utf-8"?>
<a:theme xmlns:a="http://schemas.openxmlformats.org/drawingml/2006/main" name="Journal Club">
  <a:themeElements>
    <a:clrScheme name="Journal Club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Journal Club">
      <a:majorFont>
        <a:latin typeface="Calibri"/>
        <a:ea typeface=""/>
        <a:cs typeface=""/>
      </a:majorFont>
      <a:minorFont>
        <a:latin typeface="Calibri"/>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de-AT" sz="12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de-AT" sz="12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Journal Club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Journal Club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Journal Club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Journal Club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Journal Club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Journal Club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Journal Club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Journal Club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Journal Club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Journal Club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Journal Club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Journal Club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3984</Words>
  <Application>Microsoft Macintosh PowerPoint</Application>
  <PresentationFormat>Bildschirmpräsentation (4:3)</PresentationFormat>
  <Paragraphs>778</Paragraphs>
  <Slides>66</Slides>
  <Notes>19</Notes>
  <HiddenSlides>2</HiddenSlides>
  <MMClips>1</MMClips>
  <ScaleCrop>false</ScaleCrop>
  <HeadingPairs>
    <vt:vector size="6" baseType="variant">
      <vt:variant>
        <vt:lpstr>Design</vt:lpstr>
      </vt:variant>
      <vt:variant>
        <vt:i4>1</vt:i4>
      </vt:variant>
      <vt:variant>
        <vt:lpstr>Eingebettete OLE-Server</vt:lpstr>
      </vt:variant>
      <vt:variant>
        <vt:i4>2</vt:i4>
      </vt:variant>
      <vt:variant>
        <vt:lpstr>Folientitel</vt:lpstr>
      </vt:variant>
      <vt:variant>
        <vt:i4>66</vt:i4>
      </vt:variant>
    </vt:vector>
  </HeadingPairs>
  <TitlesOfParts>
    <vt:vector size="69" baseType="lpstr">
      <vt:lpstr>Journal Club</vt:lpstr>
      <vt:lpstr>Bitmappsbild</vt:lpstr>
      <vt:lpstr>Formel</vt:lpstr>
      <vt:lpstr>Flattening filter free photon beams Dosimetric characteristics and clinical implications</vt:lpstr>
      <vt:lpstr>Outline of talk</vt:lpstr>
      <vt:lpstr>Vienna FFF history</vt:lpstr>
      <vt:lpstr>Why using flattening filters?</vt:lpstr>
      <vt:lpstr>Flattening filter free treatment units</vt:lpstr>
      <vt:lpstr>Dosimetric properties of FFF beams</vt:lpstr>
      <vt:lpstr>REMINDER - Multisource models in TPS</vt:lpstr>
      <vt:lpstr>Dose calculation in FFF mode</vt:lpstr>
      <vt:lpstr>Clinical implications of FFF beam characteristics</vt:lpstr>
      <vt:lpstr>Cranial SRT – FF vs. FFF</vt:lpstr>
      <vt:lpstr>4D effects: Inter- and Intra-fraction motion</vt:lpstr>
      <vt:lpstr>SBRT with and without FFF-beams</vt:lpstr>
      <vt:lpstr>Real time motion tracking – paired kV – MV sets</vt:lpstr>
      <vt:lpstr>Treatment plan quality of “FFF plans”</vt:lpstr>
      <vt:lpstr>Pareto optimal fronts – Prostate</vt:lpstr>
      <vt:lpstr>Pareto optimal fronts – Head &amp; Neck case</vt:lpstr>
      <vt:lpstr>IMRT Pre-treatment verification</vt:lpstr>
      <vt:lpstr>Radiobiologic considerations….</vt:lpstr>
      <vt:lpstr>Radiation Protection aspects</vt:lpstr>
      <vt:lpstr>Peripheral dose</vt:lpstr>
      <vt:lpstr>Radiation protection aspects – outside bunker</vt:lpstr>
      <vt:lpstr>Some results …. (for MUW facility)</vt:lpstr>
      <vt:lpstr>Summary &amp; Conclusions</vt:lpstr>
      <vt:lpstr>Summary &amp; Conclusions</vt:lpstr>
      <vt:lpstr>PowerPoint-Präsentation</vt:lpstr>
      <vt:lpstr>Supplementary Material</vt:lpstr>
      <vt:lpstr>Treatment planning studies with FFF beams</vt:lpstr>
      <vt:lpstr>Treatment planning studies in literature</vt:lpstr>
      <vt:lpstr>Treatment planning studies in literature</vt:lpstr>
      <vt:lpstr>”Protective” Plate</vt:lpstr>
      <vt:lpstr>Dosimetric characteristics</vt:lpstr>
      <vt:lpstr>SBRT delivery with FFF beams</vt:lpstr>
      <vt:lpstr>Data on intra-fraction motion prostate</vt:lpstr>
      <vt:lpstr>Treatment planning @ MUW - WIP</vt:lpstr>
      <vt:lpstr>Treatment planning @ MUW</vt:lpstr>
      <vt:lpstr>SBRT and respiration managment</vt:lpstr>
      <vt:lpstr>Photon beam spectra</vt:lpstr>
      <vt:lpstr>TPS commissioning – e.g. Monaco</vt:lpstr>
      <vt:lpstr>Some more commissioning data . . .</vt:lpstr>
      <vt:lpstr>Beam calibration &amp; dose determination</vt:lpstr>
      <vt:lpstr>Treatment planning @ MUW - WIP</vt:lpstr>
      <vt:lpstr>Radiobiological experiments</vt:lpstr>
      <vt:lpstr>Radiobiological experiments</vt:lpstr>
      <vt:lpstr>SRT of uveal melanoma</vt:lpstr>
      <vt:lpstr>Beam calibration &amp; dose determination</vt:lpstr>
      <vt:lpstr>Material und Methoden</vt:lpstr>
      <vt:lpstr>Dose profiles</vt:lpstr>
      <vt:lpstr>Treatment planning @ MUW - WIP</vt:lpstr>
      <vt:lpstr>Peripheral dose</vt:lpstr>
      <vt:lpstr>Portal dosimetry</vt:lpstr>
      <vt:lpstr>Peripheral dose</vt:lpstr>
      <vt:lpstr>Literature on Rad. Prot. effects for FFF is scarce ...</vt:lpstr>
      <vt:lpstr>Rotational therapy &amp; intensity modulation</vt:lpstr>
      <vt:lpstr>Spectral off axis changes</vt:lpstr>
      <vt:lpstr>Reflection on increased dose rate</vt:lpstr>
      <vt:lpstr>Treatment head issues</vt:lpstr>
      <vt:lpstr>The ideal detector ….</vt:lpstr>
      <vt:lpstr>Dose rate dependence of detectors</vt:lpstr>
      <vt:lpstr>Remarks on small field dosimetry</vt:lpstr>
      <vt:lpstr>Small Field Dosimetry – Volume averaging effects</vt:lpstr>
      <vt:lpstr>Recombination effects of FFF beams</vt:lpstr>
      <vt:lpstr>REMINDER - Jaffé plot</vt:lpstr>
      <vt:lpstr>Measurement of surface doses</vt:lpstr>
      <vt:lpstr>Radiation Protection aspects – inside bunker</vt:lpstr>
      <vt:lpstr>Room shielding - % reductions (for MUW facility)</vt:lpstr>
      <vt:lpstr>Penumbra definition and comparison</vt:lpstr>
    </vt:vector>
  </TitlesOfParts>
  <Company>Studentenversion TU - Wien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CENTRINO</dc:creator>
  <cp:lastModifiedBy>Dietmar</cp:lastModifiedBy>
  <cp:revision>569</cp:revision>
  <cp:lastPrinted>2014-05-12T11:29:18Z</cp:lastPrinted>
  <dcterms:created xsi:type="dcterms:W3CDTF">2009-01-19T22:14:27Z</dcterms:created>
  <dcterms:modified xsi:type="dcterms:W3CDTF">2014-05-17T06:08:38Z</dcterms:modified>
</cp:coreProperties>
</file>