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300" r:id="rId4"/>
    <p:sldId id="260" r:id="rId5"/>
    <p:sldId id="262" r:id="rId6"/>
    <p:sldId id="267" r:id="rId7"/>
    <p:sldId id="282" r:id="rId8"/>
    <p:sldId id="277" r:id="rId9"/>
    <p:sldId id="283" r:id="rId10"/>
    <p:sldId id="278" r:id="rId11"/>
    <p:sldId id="279" r:id="rId12"/>
    <p:sldId id="284" r:id="rId13"/>
    <p:sldId id="345" r:id="rId14"/>
    <p:sldId id="286" r:id="rId15"/>
    <p:sldId id="304" r:id="rId16"/>
    <p:sldId id="305" r:id="rId17"/>
    <p:sldId id="309" r:id="rId18"/>
    <p:sldId id="287" r:id="rId19"/>
    <p:sldId id="337" r:id="rId20"/>
    <p:sldId id="341" r:id="rId21"/>
    <p:sldId id="336" r:id="rId22"/>
    <p:sldId id="344" r:id="rId23"/>
    <p:sldId id="318" r:id="rId24"/>
    <p:sldId id="338" r:id="rId25"/>
    <p:sldId id="340" r:id="rId26"/>
    <p:sldId id="339" r:id="rId27"/>
    <p:sldId id="317" r:id="rId28"/>
    <p:sldId id="316" r:id="rId29"/>
  </p:sldIdLst>
  <p:sldSz cx="9144000" cy="6858000" type="screen4x3"/>
  <p:notesSz cx="6881813" cy="9710738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štýlu, mriežka tabuľ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94660"/>
  </p:normalViewPr>
  <p:slideViewPr>
    <p:cSldViewPr>
      <p:cViewPr varScale="1">
        <p:scale>
          <a:sx n="108" d="100"/>
          <a:sy n="108" d="100"/>
        </p:scale>
        <p:origin x="-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25A05F-46C0-4EB7-A3CC-69D8670E003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k-SK"/>
        </a:p>
      </dgm:t>
    </dgm:pt>
    <dgm:pt modelId="{4328D1AF-A37A-4CD2-B258-02659190D88E}">
      <dgm:prSet/>
      <dgm:spPr/>
      <dgm:t>
        <a:bodyPr/>
        <a:lstStyle/>
        <a:p>
          <a:pPr rtl="0"/>
          <a:r>
            <a:rPr lang="sk-SK" dirty="0" smtClean="0"/>
            <a:t>Strata hmotnosti viac ako 5% za posledných 6 mesiacov (bez prítomnosti jednoduchej energetickej </a:t>
          </a:r>
          <a:r>
            <a:rPr lang="sk-SK" dirty="0" err="1" smtClean="0"/>
            <a:t>deplécie</a:t>
          </a:r>
          <a:r>
            <a:rPr lang="sk-SK" dirty="0" smtClean="0"/>
            <a:t>) </a:t>
          </a:r>
        </a:p>
        <a:p>
          <a:pPr rtl="0"/>
          <a:r>
            <a:rPr lang="sk-SK" dirty="0" smtClean="0"/>
            <a:t>alebo</a:t>
          </a:r>
          <a:endParaRPr lang="sk-SK" dirty="0"/>
        </a:p>
      </dgm:t>
    </dgm:pt>
    <dgm:pt modelId="{670E5B9D-627A-4697-9B92-C5256DA45C29}" type="parTrans" cxnId="{914DF193-3151-4712-9CFC-6DB241875C52}">
      <dgm:prSet/>
      <dgm:spPr/>
      <dgm:t>
        <a:bodyPr/>
        <a:lstStyle/>
        <a:p>
          <a:endParaRPr lang="sk-SK"/>
        </a:p>
      </dgm:t>
    </dgm:pt>
    <dgm:pt modelId="{C4A4F3FA-962E-47EA-987E-DF34B32865E7}" type="sibTrans" cxnId="{914DF193-3151-4712-9CFC-6DB241875C52}">
      <dgm:prSet/>
      <dgm:spPr/>
      <dgm:t>
        <a:bodyPr/>
        <a:lstStyle/>
        <a:p>
          <a:endParaRPr lang="sk-SK"/>
        </a:p>
      </dgm:t>
    </dgm:pt>
    <dgm:pt modelId="{FEE6E081-0CF2-40A3-81B6-7B7A8A274547}">
      <dgm:prSet/>
      <dgm:spPr/>
      <dgm:t>
        <a:bodyPr/>
        <a:lstStyle/>
        <a:p>
          <a:pPr rtl="0"/>
          <a:r>
            <a:rPr lang="sk-SK" dirty="0" smtClean="0"/>
            <a:t>Strata hmotnosti viac ako 2% u osôb, ktorých BMI bolo pod hranicou 20 </a:t>
          </a:r>
        </a:p>
        <a:p>
          <a:pPr rtl="0"/>
          <a:r>
            <a:rPr lang="sk-SK" dirty="0" smtClean="0"/>
            <a:t>a/alebo</a:t>
          </a:r>
          <a:endParaRPr lang="sk-SK" dirty="0"/>
        </a:p>
      </dgm:t>
    </dgm:pt>
    <dgm:pt modelId="{1D65BD0F-6500-4567-9D18-8A2CEE4024BC}" type="parTrans" cxnId="{3F938710-BFA9-4512-BDD6-2E4064696032}">
      <dgm:prSet/>
      <dgm:spPr/>
      <dgm:t>
        <a:bodyPr/>
        <a:lstStyle/>
        <a:p>
          <a:endParaRPr lang="sk-SK"/>
        </a:p>
      </dgm:t>
    </dgm:pt>
    <dgm:pt modelId="{E09E6B4E-20AF-4E26-BB79-BEC1744A27C0}" type="sibTrans" cxnId="{3F938710-BFA9-4512-BDD6-2E4064696032}">
      <dgm:prSet/>
      <dgm:spPr/>
      <dgm:t>
        <a:bodyPr/>
        <a:lstStyle/>
        <a:p>
          <a:endParaRPr lang="sk-SK"/>
        </a:p>
      </dgm:t>
    </dgm:pt>
    <dgm:pt modelId="{2951EC55-3D79-491C-8668-6A03EF9A8BC1}">
      <dgm:prSet/>
      <dgm:spPr/>
      <dgm:t>
        <a:bodyPr/>
        <a:lstStyle/>
        <a:p>
          <a:pPr rtl="0"/>
          <a:r>
            <a:rPr lang="sk-SK" smtClean="0"/>
            <a:t>Sarkopénia</a:t>
          </a:r>
          <a:endParaRPr lang="sk-SK"/>
        </a:p>
      </dgm:t>
    </dgm:pt>
    <dgm:pt modelId="{8557A3B6-1E27-42A0-9B3D-29C69191ED0F}" type="parTrans" cxnId="{2AB00F8F-A5DE-4E75-96E4-32D896322324}">
      <dgm:prSet/>
      <dgm:spPr/>
      <dgm:t>
        <a:bodyPr/>
        <a:lstStyle/>
        <a:p>
          <a:endParaRPr lang="sk-SK"/>
        </a:p>
      </dgm:t>
    </dgm:pt>
    <dgm:pt modelId="{2543B09F-8715-4A22-8E5D-82EEE5710D5B}" type="sibTrans" cxnId="{2AB00F8F-A5DE-4E75-96E4-32D896322324}">
      <dgm:prSet/>
      <dgm:spPr/>
      <dgm:t>
        <a:bodyPr/>
        <a:lstStyle/>
        <a:p>
          <a:endParaRPr lang="sk-SK"/>
        </a:p>
      </dgm:t>
    </dgm:pt>
    <dgm:pt modelId="{1728DF60-3228-4C14-A36D-9CAEE6D5E199}" type="pres">
      <dgm:prSet presAssocID="{2625A05F-46C0-4EB7-A3CC-69D8670E003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sk-SK"/>
        </a:p>
      </dgm:t>
    </dgm:pt>
    <dgm:pt modelId="{FE046B73-D785-4B25-83EF-C6A99B5D6EC4}" type="pres">
      <dgm:prSet presAssocID="{4328D1AF-A37A-4CD2-B258-02659190D88E}" presName="hierRoot1" presStyleCnt="0">
        <dgm:presLayoutVars>
          <dgm:hierBranch val="init"/>
        </dgm:presLayoutVars>
      </dgm:prSet>
      <dgm:spPr/>
    </dgm:pt>
    <dgm:pt modelId="{B7D2C7A4-0F40-45A5-882C-B5B1FFE01FF8}" type="pres">
      <dgm:prSet presAssocID="{4328D1AF-A37A-4CD2-B258-02659190D88E}" presName="rootComposite1" presStyleCnt="0"/>
      <dgm:spPr/>
    </dgm:pt>
    <dgm:pt modelId="{8E08FB04-BE09-4402-8A54-52AA82109866}" type="pres">
      <dgm:prSet presAssocID="{4328D1AF-A37A-4CD2-B258-02659190D88E}" presName="rootText1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30B7FE62-7743-420C-BE5B-5203AB2E84AC}" type="pres">
      <dgm:prSet presAssocID="{4328D1AF-A37A-4CD2-B258-02659190D88E}" presName="rootConnector1" presStyleLbl="node1" presStyleIdx="0" presStyleCnt="0"/>
      <dgm:spPr/>
      <dgm:t>
        <a:bodyPr/>
        <a:lstStyle/>
        <a:p>
          <a:endParaRPr lang="sk-SK"/>
        </a:p>
      </dgm:t>
    </dgm:pt>
    <dgm:pt modelId="{A400B79F-CA95-41B6-87FE-249045F3ECF1}" type="pres">
      <dgm:prSet presAssocID="{4328D1AF-A37A-4CD2-B258-02659190D88E}" presName="hierChild2" presStyleCnt="0"/>
      <dgm:spPr/>
    </dgm:pt>
    <dgm:pt modelId="{30CE5563-5E0F-4157-9134-56B4C1600395}" type="pres">
      <dgm:prSet presAssocID="{4328D1AF-A37A-4CD2-B258-02659190D88E}" presName="hierChild3" presStyleCnt="0"/>
      <dgm:spPr/>
    </dgm:pt>
    <dgm:pt modelId="{A7070036-F102-471D-932F-14B283971B52}" type="pres">
      <dgm:prSet presAssocID="{FEE6E081-0CF2-40A3-81B6-7B7A8A274547}" presName="hierRoot1" presStyleCnt="0">
        <dgm:presLayoutVars>
          <dgm:hierBranch val="init"/>
        </dgm:presLayoutVars>
      </dgm:prSet>
      <dgm:spPr/>
    </dgm:pt>
    <dgm:pt modelId="{A20D3EAA-FD88-438A-BE18-9989F78D0CCA}" type="pres">
      <dgm:prSet presAssocID="{FEE6E081-0CF2-40A3-81B6-7B7A8A274547}" presName="rootComposite1" presStyleCnt="0"/>
      <dgm:spPr/>
    </dgm:pt>
    <dgm:pt modelId="{40832226-2520-490D-8148-3726F4B7DFA8}" type="pres">
      <dgm:prSet presAssocID="{FEE6E081-0CF2-40A3-81B6-7B7A8A274547}" presName="rootText1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0863DC36-5A73-4933-B572-F4F59A8789C7}" type="pres">
      <dgm:prSet presAssocID="{FEE6E081-0CF2-40A3-81B6-7B7A8A274547}" presName="rootConnector1" presStyleLbl="node1" presStyleIdx="0" presStyleCnt="0"/>
      <dgm:spPr/>
      <dgm:t>
        <a:bodyPr/>
        <a:lstStyle/>
        <a:p>
          <a:endParaRPr lang="sk-SK"/>
        </a:p>
      </dgm:t>
    </dgm:pt>
    <dgm:pt modelId="{5C4C27A4-DAB2-45BD-9F35-9097FB8525BE}" type="pres">
      <dgm:prSet presAssocID="{FEE6E081-0CF2-40A3-81B6-7B7A8A274547}" presName="hierChild2" presStyleCnt="0"/>
      <dgm:spPr/>
    </dgm:pt>
    <dgm:pt modelId="{365A2008-1028-4225-AAEA-79C271F34F51}" type="pres">
      <dgm:prSet presAssocID="{FEE6E081-0CF2-40A3-81B6-7B7A8A274547}" presName="hierChild3" presStyleCnt="0"/>
      <dgm:spPr/>
    </dgm:pt>
    <dgm:pt modelId="{7D0ACE86-E599-4FFA-9431-444052DB95A5}" type="pres">
      <dgm:prSet presAssocID="{2951EC55-3D79-491C-8668-6A03EF9A8BC1}" presName="hierRoot1" presStyleCnt="0">
        <dgm:presLayoutVars>
          <dgm:hierBranch val="init"/>
        </dgm:presLayoutVars>
      </dgm:prSet>
      <dgm:spPr/>
    </dgm:pt>
    <dgm:pt modelId="{B147DC03-F79D-410F-8AF1-A3058C6E6CA6}" type="pres">
      <dgm:prSet presAssocID="{2951EC55-3D79-491C-8668-6A03EF9A8BC1}" presName="rootComposite1" presStyleCnt="0"/>
      <dgm:spPr/>
    </dgm:pt>
    <dgm:pt modelId="{F1E8C3CA-9A1C-48D4-9996-B3B170B4300B}" type="pres">
      <dgm:prSet presAssocID="{2951EC55-3D79-491C-8668-6A03EF9A8BC1}" presName="rootText1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093463F0-27BA-412B-A1FF-0ACEEB02540F}" type="pres">
      <dgm:prSet presAssocID="{2951EC55-3D79-491C-8668-6A03EF9A8BC1}" presName="rootConnector1" presStyleLbl="node1" presStyleIdx="0" presStyleCnt="0"/>
      <dgm:spPr/>
      <dgm:t>
        <a:bodyPr/>
        <a:lstStyle/>
        <a:p>
          <a:endParaRPr lang="sk-SK"/>
        </a:p>
      </dgm:t>
    </dgm:pt>
    <dgm:pt modelId="{8A7E37E1-2888-4B2D-BCA9-D7DA5432A55D}" type="pres">
      <dgm:prSet presAssocID="{2951EC55-3D79-491C-8668-6A03EF9A8BC1}" presName="hierChild2" presStyleCnt="0"/>
      <dgm:spPr/>
    </dgm:pt>
    <dgm:pt modelId="{ED0F5DC2-E948-4532-A1D1-949AAA881299}" type="pres">
      <dgm:prSet presAssocID="{2951EC55-3D79-491C-8668-6A03EF9A8BC1}" presName="hierChild3" presStyleCnt="0"/>
      <dgm:spPr/>
    </dgm:pt>
  </dgm:ptLst>
  <dgm:cxnLst>
    <dgm:cxn modelId="{3F938710-BFA9-4512-BDD6-2E4064696032}" srcId="{2625A05F-46C0-4EB7-A3CC-69D8670E0034}" destId="{FEE6E081-0CF2-40A3-81B6-7B7A8A274547}" srcOrd="1" destOrd="0" parTransId="{1D65BD0F-6500-4567-9D18-8A2CEE4024BC}" sibTransId="{E09E6B4E-20AF-4E26-BB79-BEC1744A27C0}"/>
    <dgm:cxn modelId="{BE1A19DD-8255-47F6-8926-0CA087B5C49D}" type="presOf" srcId="{2625A05F-46C0-4EB7-A3CC-69D8670E0034}" destId="{1728DF60-3228-4C14-A36D-9CAEE6D5E199}" srcOrd="0" destOrd="0" presId="urn:microsoft.com/office/officeart/2005/8/layout/orgChart1"/>
    <dgm:cxn modelId="{2AB00F8F-A5DE-4E75-96E4-32D896322324}" srcId="{2625A05F-46C0-4EB7-A3CC-69D8670E0034}" destId="{2951EC55-3D79-491C-8668-6A03EF9A8BC1}" srcOrd="2" destOrd="0" parTransId="{8557A3B6-1E27-42A0-9B3D-29C69191ED0F}" sibTransId="{2543B09F-8715-4A22-8E5D-82EEE5710D5B}"/>
    <dgm:cxn modelId="{53D8A763-D206-4549-B86F-0A5B4548E72B}" type="presOf" srcId="{FEE6E081-0CF2-40A3-81B6-7B7A8A274547}" destId="{40832226-2520-490D-8148-3726F4B7DFA8}" srcOrd="0" destOrd="0" presId="urn:microsoft.com/office/officeart/2005/8/layout/orgChart1"/>
    <dgm:cxn modelId="{914DF193-3151-4712-9CFC-6DB241875C52}" srcId="{2625A05F-46C0-4EB7-A3CC-69D8670E0034}" destId="{4328D1AF-A37A-4CD2-B258-02659190D88E}" srcOrd="0" destOrd="0" parTransId="{670E5B9D-627A-4697-9B92-C5256DA45C29}" sibTransId="{C4A4F3FA-962E-47EA-987E-DF34B32865E7}"/>
    <dgm:cxn modelId="{69DC0099-6E35-43CC-B5F4-6E00F0D8F23B}" type="presOf" srcId="{2951EC55-3D79-491C-8668-6A03EF9A8BC1}" destId="{F1E8C3CA-9A1C-48D4-9996-B3B170B4300B}" srcOrd="0" destOrd="0" presId="urn:microsoft.com/office/officeart/2005/8/layout/orgChart1"/>
    <dgm:cxn modelId="{C52BA859-F91E-4E17-9477-BBAB2D9BC90A}" type="presOf" srcId="{4328D1AF-A37A-4CD2-B258-02659190D88E}" destId="{30B7FE62-7743-420C-BE5B-5203AB2E84AC}" srcOrd="1" destOrd="0" presId="urn:microsoft.com/office/officeart/2005/8/layout/orgChart1"/>
    <dgm:cxn modelId="{883758A9-0DEA-4913-99DB-3C0ADF9C9238}" type="presOf" srcId="{FEE6E081-0CF2-40A3-81B6-7B7A8A274547}" destId="{0863DC36-5A73-4933-B572-F4F59A8789C7}" srcOrd="1" destOrd="0" presId="urn:microsoft.com/office/officeart/2005/8/layout/orgChart1"/>
    <dgm:cxn modelId="{86960C38-34E6-415A-A467-95CD814EE7DC}" type="presOf" srcId="{2951EC55-3D79-491C-8668-6A03EF9A8BC1}" destId="{093463F0-27BA-412B-A1FF-0ACEEB02540F}" srcOrd="1" destOrd="0" presId="urn:microsoft.com/office/officeart/2005/8/layout/orgChart1"/>
    <dgm:cxn modelId="{6BFD89C8-4991-47B1-9F10-FAA648FEB146}" type="presOf" srcId="{4328D1AF-A37A-4CD2-B258-02659190D88E}" destId="{8E08FB04-BE09-4402-8A54-52AA82109866}" srcOrd="0" destOrd="0" presId="urn:microsoft.com/office/officeart/2005/8/layout/orgChart1"/>
    <dgm:cxn modelId="{459B87B7-A8B8-4F9A-B603-909CA5E6FA6D}" type="presParOf" srcId="{1728DF60-3228-4C14-A36D-9CAEE6D5E199}" destId="{FE046B73-D785-4B25-83EF-C6A99B5D6EC4}" srcOrd="0" destOrd="0" presId="urn:microsoft.com/office/officeart/2005/8/layout/orgChart1"/>
    <dgm:cxn modelId="{B41D1319-73E9-4309-AAC0-CBD1C265A76D}" type="presParOf" srcId="{FE046B73-D785-4B25-83EF-C6A99B5D6EC4}" destId="{B7D2C7A4-0F40-45A5-882C-B5B1FFE01FF8}" srcOrd="0" destOrd="0" presId="urn:microsoft.com/office/officeart/2005/8/layout/orgChart1"/>
    <dgm:cxn modelId="{E076E9CA-05FC-4503-A144-4DF2FF1EE852}" type="presParOf" srcId="{B7D2C7A4-0F40-45A5-882C-B5B1FFE01FF8}" destId="{8E08FB04-BE09-4402-8A54-52AA82109866}" srcOrd="0" destOrd="0" presId="urn:microsoft.com/office/officeart/2005/8/layout/orgChart1"/>
    <dgm:cxn modelId="{1EC95404-049D-44C3-B891-4BD470B432FF}" type="presParOf" srcId="{B7D2C7A4-0F40-45A5-882C-B5B1FFE01FF8}" destId="{30B7FE62-7743-420C-BE5B-5203AB2E84AC}" srcOrd="1" destOrd="0" presId="urn:microsoft.com/office/officeart/2005/8/layout/orgChart1"/>
    <dgm:cxn modelId="{90EE179A-2F51-48FE-80B0-434062B8C19E}" type="presParOf" srcId="{FE046B73-D785-4B25-83EF-C6A99B5D6EC4}" destId="{A400B79F-CA95-41B6-87FE-249045F3ECF1}" srcOrd="1" destOrd="0" presId="urn:microsoft.com/office/officeart/2005/8/layout/orgChart1"/>
    <dgm:cxn modelId="{669387CB-77EA-4E12-95F9-20184F6E28FC}" type="presParOf" srcId="{FE046B73-D785-4B25-83EF-C6A99B5D6EC4}" destId="{30CE5563-5E0F-4157-9134-56B4C1600395}" srcOrd="2" destOrd="0" presId="urn:microsoft.com/office/officeart/2005/8/layout/orgChart1"/>
    <dgm:cxn modelId="{B0E07E24-2202-437C-BE43-C8581958A097}" type="presParOf" srcId="{1728DF60-3228-4C14-A36D-9CAEE6D5E199}" destId="{A7070036-F102-471D-932F-14B283971B52}" srcOrd="1" destOrd="0" presId="urn:microsoft.com/office/officeart/2005/8/layout/orgChart1"/>
    <dgm:cxn modelId="{187AD4CA-B2AC-4147-B6E1-613ECD835C2F}" type="presParOf" srcId="{A7070036-F102-471D-932F-14B283971B52}" destId="{A20D3EAA-FD88-438A-BE18-9989F78D0CCA}" srcOrd="0" destOrd="0" presId="urn:microsoft.com/office/officeart/2005/8/layout/orgChart1"/>
    <dgm:cxn modelId="{FF152D63-215D-4BC1-818D-F2A7A3C43A63}" type="presParOf" srcId="{A20D3EAA-FD88-438A-BE18-9989F78D0CCA}" destId="{40832226-2520-490D-8148-3726F4B7DFA8}" srcOrd="0" destOrd="0" presId="urn:microsoft.com/office/officeart/2005/8/layout/orgChart1"/>
    <dgm:cxn modelId="{8EF8BA53-2A81-4AB8-BCDC-8A2BC625CB4E}" type="presParOf" srcId="{A20D3EAA-FD88-438A-BE18-9989F78D0CCA}" destId="{0863DC36-5A73-4933-B572-F4F59A8789C7}" srcOrd="1" destOrd="0" presId="urn:microsoft.com/office/officeart/2005/8/layout/orgChart1"/>
    <dgm:cxn modelId="{1DDB066C-CEB6-4890-914F-94A81912BCFE}" type="presParOf" srcId="{A7070036-F102-471D-932F-14B283971B52}" destId="{5C4C27A4-DAB2-45BD-9F35-9097FB8525BE}" srcOrd="1" destOrd="0" presId="urn:microsoft.com/office/officeart/2005/8/layout/orgChart1"/>
    <dgm:cxn modelId="{C4747AFF-CC61-43E5-9AE1-70C5B09F17AB}" type="presParOf" srcId="{A7070036-F102-471D-932F-14B283971B52}" destId="{365A2008-1028-4225-AAEA-79C271F34F51}" srcOrd="2" destOrd="0" presId="urn:microsoft.com/office/officeart/2005/8/layout/orgChart1"/>
    <dgm:cxn modelId="{BE985641-E299-4089-81A5-9D954308B081}" type="presParOf" srcId="{1728DF60-3228-4C14-A36D-9CAEE6D5E199}" destId="{7D0ACE86-E599-4FFA-9431-444052DB95A5}" srcOrd="2" destOrd="0" presId="urn:microsoft.com/office/officeart/2005/8/layout/orgChart1"/>
    <dgm:cxn modelId="{9356034C-2DC5-41ED-B733-7FFCC55CB280}" type="presParOf" srcId="{7D0ACE86-E599-4FFA-9431-444052DB95A5}" destId="{B147DC03-F79D-410F-8AF1-A3058C6E6CA6}" srcOrd="0" destOrd="0" presId="urn:microsoft.com/office/officeart/2005/8/layout/orgChart1"/>
    <dgm:cxn modelId="{FF77C4A5-E2E4-41F6-825D-B56B730DC637}" type="presParOf" srcId="{B147DC03-F79D-410F-8AF1-A3058C6E6CA6}" destId="{F1E8C3CA-9A1C-48D4-9996-B3B170B4300B}" srcOrd="0" destOrd="0" presId="urn:microsoft.com/office/officeart/2005/8/layout/orgChart1"/>
    <dgm:cxn modelId="{093DFCD1-6C62-4663-9C2C-1C4C4B955CD1}" type="presParOf" srcId="{B147DC03-F79D-410F-8AF1-A3058C6E6CA6}" destId="{093463F0-27BA-412B-A1FF-0ACEEB02540F}" srcOrd="1" destOrd="0" presId="urn:microsoft.com/office/officeart/2005/8/layout/orgChart1"/>
    <dgm:cxn modelId="{D837A080-BE31-45C5-84E1-88E934F10CAD}" type="presParOf" srcId="{7D0ACE86-E599-4FFA-9431-444052DB95A5}" destId="{8A7E37E1-2888-4B2D-BCA9-D7DA5432A55D}" srcOrd="1" destOrd="0" presId="urn:microsoft.com/office/officeart/2005/8/layout/orgChart1"/>
    <dgm:cxn modelId="{202CC61E-EEA0-4170-B22D-33723C96D7CC}" type="presParOf" srcId="{7D0ACE86-E599-4FFA-9431-444052DB95A5}" destId="{ED0F5DC2-E948-4532-A1D1-949AAA88129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08FB04-BE09-4402-8A54-52AA82109866}">
      <dsp:nvSpPr>
        <dsp:cNvPr id="0" name=""/>
        <dsp:cNvSpPr/>
      </dsp:nvSpPr>
      <dsp:spPr>
        <a:xfrm>
          <a:off x="552" y="1661483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500" kern="1200" dirty="0" smtClean="0"/>
            <a:t>Strata hmotnosti viac ako 5% za posledných 6 mesiacov (bez prítomnosti jednoduchej energetickej </a:t>
          </a:r>
          <a:r>
            <a:rPr lang="sk-SK" sz="1500" kern="1200" dirty="0" err="1" smtClean="0"/>
            <a:t>deplécie</a:t>
          </a:r>
          <a:r>
            <a:rPr lang="sk-SK" sz="1500" kern="1200" dirty="0" smtClean="0"/>
            <a:t>) </a:t>
          </a: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500" kern="1200" dirty="0" smtClean="0"/>
            <a:t>alebo</a:t>
          </a:r>
          <a:endParaRPr lang="sk-SK" sz="1500" kern="1200" dirty="0"/>
        </a:p>
      </dsp:txBody>
      <dsp:txXfrm>
        <a:off x="552" y="1661483"/>
        <a:ext cx="2405992" cy="1202996"/>
      </dsp:txXfrm>
    </dsp:sp>
    <dsp:sp modelId="{40832226-2520-490D-8148-3726F4B7DFA8}">
      <dsp:nvSpPr>
        <dsp:cNvPr id="0" name=""/>
        <dsp:cNvSpPr/>
      </dsp:nvSpPr>
      <dsp:spPr>
        <a:xfrm>
          <a:off x="2911803" y="1661483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500" kern="1200" dirty="0" smtClean="0"/>
            <a:t>Strata hmotnosti viac ako 2% u osôb, ktorých BMI bolo pod hranicou 20 </a:t>
          </a: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500" kern="1200" dirty="0" smtClean="0"/>
            <a:t>a/alebo</a:t>
          </a:r>
          <a:endParaRPr lang="sk-SK" sz="1500" kern="1200" dirty="0"/>
        </a:p>
      </dsp:txBody>
      <dsp:txXfrm>
        <a:off x="2911803" y="1661483"/>
        <a:ext cx="2405992" cy="1202996"/>
      </dsp:txXfrm>
    </dsp:sp>
    <dsp:sp modelId="{F1E8C3CA-9A1C-48D4-9996-B3B170B4300B}">
      <dsp:nvSpPr>
        <dsp:cNvPr id="0" name=""/>
        <dsp:cNvSpPr/>
      </dsp:nvSpPr>
      <dsp:spPr>
        <a:xfrm>
          <a:off x="5823054" y="1661483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500" kern="1200" smtClean="0"/>
            <a:t>Sarkopénia</a:t>
          </a:r>
          <a:endParaRPr lang="sk-SK" sz="1500" kern="1200"/>
        </a:p>
      </dsp:txBody>
      <dsp:txXfrm>
        <a:off x="5823054" y="1661483"/>
        <a:ext cx="2405992" cy="1202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4F1599E4-F0C6-4648-8D03-5B6C598EE10F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7DF9A799-7537-4AB1-8776-34718171099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4548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4A492798-1B63-43B8-A2CE-0E0F396715C0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4" tIns="47407" rIns="94814" bIns="47407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8182" y="4612601"/>
            <a:ext cx="5505450" cy="4369832"/>
          </a:xfrm>
          <a:prstGeom prst="rect">
            <a:avLst/>
          </a:prstGeom>
        </p:spPr>
        <p:txBody>
          <a:bodyPr vert="horz" lIns="94814" tIns="47407" rIns="94814" bIns="47407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68F042EE-E05C-47E0-933E-591DDBB9802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85509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Katarína</a:t>
            </a:r>
            <a:r>
              <a:rPr lang="sk-SK" baseline="0" dirty="0" smtClean="0"/>
              <a:t> </a:t>
            </a:r>
            <a:r>
              <a:rPr lang="sk-SK" baseline="0" dirty="0" err="1" smtClean="0"/>
              <a:t>Jakubovitšová</a:t>
            </a:r>
            <a:r>
              <a:rPr lang="sk-SK" baseline="0" dirty="0" smtClean="0"/>
              <a:t>, Národný onkologický ústav, Bratislava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042EE-E05C-47E0-933E-591DDBB98021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69753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042EE-E05C-47E0-933E-591DDBB98021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20958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ABE5-6BFC-400D-8D05-5FB3381911EC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E31E-8011-4DF3-8859-8EDCCCC68FD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89948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ABE5-6BFC-400D-8D05-5FB3381911EC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E31E-8011-4DF3-8859-8EDCCCC68FD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59945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ABE5-6BFC-400D-8D05-5FB3381911EC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E31E-8011-4DF3-8859-8EDCCCC68FD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01625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ABE5-6BFC-400D-8D05-5FB3381911EC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E31E-8011-4DF3-8859-8EDCCCC68FD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51039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ABE5-6BFC-400D-8D05-5FB3381911EC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E31E-8011-4DF3-8859-8EDCCCC68FD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32907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ABE5-6BFC-400D-8D05-5FB3381911EC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E31E-8011-4DF3-8859-8EDCCCC68FD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26198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ABE5-6BFC-400D-8D05-5FB3381911EC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E31E-8011-4DF3-8859-8EDCCCC68FD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92465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ABE5-6BFC-400D-8D05-5FB3381911EC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E31E-8011-4DF3-8859-8EDCCCC68FD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31733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ABE5-6BFC-400D-8D05-5FB3381911EC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E31E-8011-4DF3-8859-8EDCCCC68FD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20253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ABE5-6BFC-400D-8D05-5FB3381911EC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E31E-8011-4DF3-8859-8EDCCCC68FD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71970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FABE5-6BFC-400D-8D05-5FB3381911EC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EE31E-8011-4DF3-8859-8EDCCCC68FD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0534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FABE5-6BFC-400D-8D05-5FB3381911EC}" type="datetimeFigureOut">
              <a:rPr lang="sk-SK" smtClean="0"/>
              <a:t>17. 5. 2014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EE31E-8011-4DF3-8859-8EDCCCC68FD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7536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2763738"/>
          </a:xfrm>
        </p:spPr>
        <p:txBody>
          <a:bodyPr/>
          <a:lstStyle/>
          <a:p>
            <a:r>
              <a:rPr lang="sk-SK" dirty="0" smtClean="0"/>
              <a:t>Syndróm nádorovej </a:t>
            </a:r>
            <a:r>
              <a:rPr lang="sk-SK" dirty="0" err="1" smtClean="0"/>
              <a:t>kachexie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780928"/>
            <a:ext cx="6400800" cy="2857872"/>
          </a:xfrm>
        </p:spPr>
        <p:txBody>
          <a:bodyPr>
            <a:normAutofit/>
          </a:bodyPr>
          <a:lstStyle/>
          <a:p>
            <a:r>
              <a:rPr lang="sk-SK" dirty="0" smtClean="0">
                <a:solidFill>
                  <a:schemeClr val="tx1"/>
                </a:solidFill>
              </a:rPr>
              <a:t>Definícia, diagnostika, možnosti ovplyvnenia</a:t>
            </a:r>
          </a:p>
          <a:p>
            <a:endParaRPr lang="sk-SK" sz="1900" dirty="0" smtClean="0">
              <a:solidFill>
                <a:schemeClr val="tx1"/>
              </a:solidFill>
            </a:endParaRPr>
          </a:p>
          <a:p>
            <a:endParaRPr lang="sk-SK" sz="1900" dirty="0">
              <a:solidFill>
                <a:schemeClr val="tx1"/>
              </a:solidFill>
            </a:endParaRPr>
          </a:p>
          <a:p>
            <a:r>
              <a:rPr lang="sk-SK" sz="1900" dirty="0" err="1" smtClean="0">
                <a:solidFill>
                  <a:schemeClr val="tx1"/>
                </a:solidFill>
              </a:rPr>
              <a:t>MUDr.Katarína</a:t>
            </a:r>
            <a:r>
              <a:rPr lang="sk-SK" sz="1900" dirty="0" smtClean="0">
                <a:solidFill>
                  <a:schemeClr val="tx1"/>
                </a:solidFill>
              </a:rPr>
              <a:t> </a:t>
            </a:r>
            <a:r>
              <a:rPr lang="sk-SK" sz="1900" dirty="0" err="1" smtClean="0">
                <a:solidFill>
                  <a:schemeClr val="tx1"/>
                </a:solidFill>
              </a:rPr>
              <a:t>Jakubovitšová</a:t>
            </a:r>
            <a:r>
              <a:rPr lang="sk-SK" sz="1900" dirty="0">
                <a:solidFill>
                  <a:schemeClr val="tx1"/>
                </a:solidFill>
              </a:rPr>
              <a:t>, </a:t>
            </a:r>
            <a:r>
              <a:rPr lang="sk-SK" sz="1900" dirty="0" err="1">
                <a:solidFill>
                  <a:schemeClr val="tx1"/>
                </a:solidFill>
              </a:rPr>
              <a:t>MUDr.Andrea</a:t>
            </a:r>
            <a:r>
              <a:rPr lang="sk-SK" sz="1900" dirty="0">
                <a:solidFill>
                  <a:schemeClr val="tx1"/>
                </a:solidFill>
              </a:rPr>
              <a:t> </a:t>
            </a:r>
            <a:r>
              <a:rPr lang="sk-SK" sz="1900" dirty="0" err="1">
                <a:solidFill>
                  <a:schemeClr val="tx1"/>
                </a:solidFill>
              </a:rPr>
              <a:t>Škripeková</a:t>
            </a:r>
            <a:r>
              <a:rPr lang="sk-SK" sz="1900" dirty="0">
                <a:solidFill>
                  <a:schemeClr val="tx1"/>
                </a:solidFill>
              </a:rPr>
              <a:t>, </a:t>
            </a:r>
            <a:endParaRPr lang="sk-SK" sz="1900" dirty="0" smtClean="0">
              <a:solidFill>
                <a:schemeClr val="tx1"/>
              </a:solidFill>
            </a:endParaRPr>
          </a:p>
          <a:p>
            <a:r>
              <a:rPr lang="sk-SK" sz="1900" dirty="0" smtClean="0">
                <a:solidFill>
                  <a:schemeClr val="tx1"/>
                </a:solidFill>
              </a:rPr>
              <a:t>Oddelenie klinickej onkológie F, NOÚ, Bratislava</a:t>
            </a:r>
            <a:endParaRPr lang="sk-SK" sz="1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634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800" dirty="0" smtClean="0"/>
              <a:t>Štádium </a:t>
            </a:r>
            <a:r>
              <a:rPr lang="sk-SK" sz="2800" dirty="0" err="1" smtClean="0"/>
              <a:t>kachexie</a:t>
            </a:r>
            <a:endParaRPr lang="sk-SK" sz="28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1268760"/>
            <a:ext cx="5111750" cy="4857403"/>
          </a:xfrm>
        </p:spPr>
        <p:txBody>
          <a:bodyPr>
            <a:normAutofit/>
          </a:bodyPr>
          <a:lstStyle/>
          <a:p>
            <a:r>
              <a:rPr lang="sk-SK" sz="2400" dirty="0" smtClean="0"/>
              <a:t>Úbytok hmotnosti viac ako 5% stabilnej hmotnosti za posledných 6 mesiacov </a:t>
            </a:r>
          </a:p>
          <a:p>
            <a:pPr marL="0" indent="0">
              <a:buNone/>
            </a:pPr>
            <a:r>
              <a:rPr lang="sk-SK" sz="2400" dirty="0" smtClean="0"/>
              <a:t>Alebo</a:t>
            </a:r>
          </a:p>
          <a:p>
            <a:r>
              <a:rPr lang="sk-SK" sz="2400" dirty="0" smtClean="0"/>
              <a:t>Úbytkom hmotnosti viac ako 2% za 6 mesiacov ak bola </a:t>
            </a:r>
            <a:r>
              <a:rPr lang="sk-SK" sz="2400" dirty="0" err="1" smtClean="0"/>
              <a:t>východzia</a:t>
            </a:r>
            <a:r>
              <a:rPr lang="sk-SK" sz="2400" dirty="0" smtClean="0"/>
              <a:t> hodnota BMI menej ako 20</a:t>
            </a:r>
          </a:p>
          <a:p>
            <a:pPr marL="0" indent="0">
              <a:buNone/>
            </a:pPr>
            <a:r>
              <a:rPr lang="sk-SK" sz="2400" dirty="0" smtClean="0"/>
              <a:t>Alebo</a:t>
            </a:r>
          </a:p>
          <a:p>
            <a:r>
              <a:rPr lang="sk-SK" sz="2400" dirty="0" smtClean="0"/>
              <a:t>Už bola prítomná </a:t>
            </a:r>
            <a:r>
              <a:rPr lang="sk-SK" sz="2400" dirty="0" err="1" smtClean="0"/>
              <a:t>sarkopénia</a:t>
            </a: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61360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sz="2800" dirty="0" smtClean="0"/>
              <a:t>Štádium </a:t>
            </a:r>
            <a:r>
              <a:rPr lang="sk-SK" sz="2800" dirty="0" err="1" smtClean="0"/>
              <a:t>refraktérnej</a:t>
            </a:r>
            <a:r>
              <a:rPr lang="sk-SK" sz="2800" dirty="0" smtClean="0"/>
              <a:t> </a:t>
            </a:r>
            <a:r>
              <a:rPr lang="sk-SK" sz="2800" dirty="0" err="1" smtClean="0"/>
              <a:t>kachexie</a:t>
            </a:r>
            <a:endParaRPr lang="sk-SK" sz="28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3140968"/>
            <a:ext cx="5111750" cy="2985195"/>
          </a:xfrm>
        </p:spPr>
        <p:txBody>
          <a:bodyPr>
            <a:normAutofit lnSpcReduction="10000"/>
          </a:bodyPr>
          <a:lstStyle/>
          <a:p>
            <a:r>
              <a:rPr lang="sk-SK" sz="2400" dirty="0" smtClean="0"/>
              <a:t>Prítomnosť aktívneho </a:t>
            </a:r>
            <a:r>
              <a:rPr lang="sk-SK" sz="2400" dirty="0" err="1" smtClean="0"/>
              <a:t>katabolizmu</a:t>
            </a:r>
            <a:endParaRPr lang="sk-SK" sz="2400" dirty="0" smtClean="0"/>
          </a:p>
          <a:p>
            <a:r>
              <a:rPr lang="sk-SK" sz="2400" dirty="0" smtClean="0"/>
              <a:t>Prítomnosť faktorov znemožňujúcich riešiť progresívny úbytok hmotnosti nutričnými intervenciami</a:t>
            </a:r>
          </a:p>
          <a:p>
            <a:r>
              <a:rPr lang="sk-SK" sz="2400" dirty="0" smtClean="0"/>
              <a:t>Pacienti vo výkonnostnom stupni 3,4 podľa WHO</a:t>
            </a:r>
          </a:p>
          <a:p>
            <a:r>
              <a:rPr lang="sk-SK" sz="2400" dirty="0" smtClean="0"/>
              <a:t>Očakávaná dĺžka života menej ako 3 mesiace</a:t>
            </a:r>
            <a:endParaRPr lang="sk-SK" sz="2400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sk-SK" sz="2400" dirty="0" smtClean="0"/>
              <a:t>(</a:t>
            </a:r>
            <a:r>
              <a:rPr lang="sk-SK" sz="2400" dirty="0"/>
              <a:t>pre)terminálne štádium generalizovaného </a:t>
            </a:r>
            <a:r>
              <a:rPr lang="sk-SK" sz="2400" dirty="0" smtClean="0"/>
              <a:t>ochorenia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sk-SK" sz="2400" dirty="0" smtClean="0"/>
              <a:t>Symptóm </a:t>
            </a:r>
            <a:r>
              <a:rPr lang="sk-SK" sz="2400" dirty="0"/>
              <a:t>rýchlo </a:t>
            </a:r>
            <a:r>
              <a:rPr lang="sk-SK" sz="2400" dirty="0" err="1"/>
              <a:t>progredujúceho</a:t>
            </a:r>
            <a:r>
              <a:rPr lang="sk-SK" sz="2400" dirty="0"/>
              <a:t> a </a:t>
            </a:r>
            <a:r>
              <a:rPr lang="sk-SK" sz="2400" dirty="0" err="1"/>
              <a:t>refraktérneho</a:t>
            </a:r>
            <a:r>
              <a:rPr lang="sk-SK" sz="2400" dirty="0"/>
              <a:t> generalizovaného nádorového ochorenia</a:t>
            </a:r>
          </a:p>
          <a:p>
            <a:endParaRPr lang="sk-SK" sz="2400" dirty="0"/>
          </a:p>
        </p:txBody>
      </p:sp>
      <p:sp>
        <p:nvSpPr>
          <p:cNvPr id="8" name="Oválna bublina 7"/>
          <p:cNvSpPr/>
          <p:nvPr/>
        </p:nvSpPr>
        <p:spPr>
          <a:xfrm>
            <a:off x="4427984" y="908720"/>
            <a:ext cx="3456384" cy="1440160"/>
          </a:xfrm>
          <a:prstGeom prst="wedgeEllipseCallout">
            <a:avLst/>
          </a:prstGeom>
          <a:solidFill>
            <a:srgbClr val="00B0F0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Liečebne už neovplyvniteľné</a:t>
            </a:r>
            <a:endParaRPr lang="sk-SK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752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/>
              <a:t>Možnosti ovplyvnenia syndrómu nádorovej </a:t>
            </a:r>
            <a:r>
              <a:rPr lang="sk-SK" dirty="0" err="1"/>
              <a:t>kachexie</a:t>
            </a:r>
            <a:r>
              <a:rPr lang="sk-SK" dirty="0"/>
              <a:t> 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u="sng" dirty="0" smtClean="0"/>
              <a:t>Zamerané na príjem stravy:</a:t>
            </a:r>
          </a:p>
          <a:p>
            <a:pPr marL="0" indent="0">
              <a:buNone/>
            </a:pPr>
            <a:endParaRPr lang="sk-SK" dirty="0"/>
          </a:p>
          <a:p>
            <a:r>
              <a:rPr lang="sk-SK" dirty="0" smtClean="0"/>
              <a:t>Nutričné poradenstvo</a:t>
            </a:r>
          </a:p>
          <a:p>
            <a:r>
              <a:rPr lang="sk-SK" dirty="0" smtClean="0"/>
              <a:t>Psychologická podpora</a:t>
            </a:r>
            <a:endParaRPr lang="sk-SK" dirty="0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u="sng" dirty="0" smtClean="0"/>
              <a:t>Zamerané na symptómy:</a:t>
            </a:r>
          </a:p>
          <a:p>
            <a:pPr marL="0" indent="0">
              <a:buNone/>
            </a:pPr>
            <a:endParaRPr lang="sk-SK" u="sng" dirty="0"/>
          </a:p>
          <a:p>
            <a:pPr marL="0" indent="0">
              <a:buNone/>
            </a:pPr>
            <a:endParaRPr lang="sk-SK" dirty="0" smtClean="0"/>
          </a:p>
          <a:p>
            <a:r>
              <a:rPr lang="sk-SK" dirty="0" smtClean="0"/>
              <a:t>Medikamentózna liečba</a:t>
            </a:r>
          </a:p>
          <a:p>
            <a:r>
              <a:rPr lang="sk-SK" dirty="0" err="1" smtClean="0"/>
              <a:t>Reprioritizácia</a:t>
            </a:r>
            <a:r>
              <a:rPr lang="sk-SK" dirty="0" smtClean="0"/>
              <a:t> </a:t>
            </a:r>
            <a:r>
              <a:rPr lang="sk-SK" dirty="0" smtClean="0"/>
              <a:t>hodnôt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32278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>
                <a:solidFill>
                  <a:schemeClr val="tx2"/>
                </a:solidFill>
              </a:rPr>
              <a:t>Možnosti nutričného poradenstva</a:t>
            </a:r>
            <a:endParaRPr lang="sk-SK" dirty="0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i="1" u="sng" dirty="0">
                <a:solidFill>
                  <a:schemeClr val="tx2">
                    <a:lumMod val="75000"/>
                  </a:schemeClr>
                </a:solidFill>
              </a:rPr>
              <a:t>Príčina</a:t>
            </a:r>
          </a:p>
          <a:p>
            <a:endParaRPr lang="sk-SK" dirty="0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539552" y="1844824"/>
            <a:ext cx="4040188" cy="3951288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sk-SK" dirty="0">
                <a:solidFill>
                  <a:schemeClr val="tx2">
                    <a:lumMod val="50000"/>
                  </a:schemeClr>
                </a:solidFill>
              </a:rPr>
              <a:t>Strava, ktorá nechutí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dirty="0">
                <a:solidFill>
                  <a:schemeClr val="tx2">
                    <a:lumMod val="50000"/>
                  </a:schemeClr>
                </a:solidFill>
              </a:rPr>
              <a:t>Príliš veľké porcie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dirty="0">
                <a:solidFill>
                  <a:schemeClr val="tx2">
                    <a:lumMod val="50000"/>
                  </a:schemeClr>
                </a:solidFill>
              </a:rPr>
              <a:t>Zmena vône/chuti jedla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dirty="0" err="1">
                <a:solidFill>
                  <a:schemeClr val="tx2">
                    <a:lumMod val="50000"/>
                  </a:schemeClr>
                </a:solidFill>
              </a:rPr>
              <a:t>dyspepsia</a:t>
            </a:r>
            <a:endParaRPr lang="sk-SK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sk-SK" dirty="0" err="1">
                <a:solidFill>
                  <a:schemeClr val="tx2">
                    <a:lumMod val="50000"/>
                  </a:schemeClr>
                </a:solidFill>
              </a:rPr>
              <a:t>Nauzea</a:t>
            </a:r>
            <a:r>
              <a:rPr lang="sk-SK" dirty="0">
                <a:solidFill>
                  <a:schemeClr val="tx2">
                    <a:lumMod val="50000"/>
                  </a:schemeClr>
                </a:solidFill>
              </a:rPr>
              <a:t> a vracanie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dirty="0">
                <a:solidFill>
                  <a:schemeClr val="tx2">
                    <a:lumMod val="50000"/>
                  </a:schemeClr>
                </a:solidFill>
              </a:rPr>
              <a:t>Pocit rýchlej sýtosti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dirty="0" err="1">
                <a:solidFill>
                  <a:schemeClr val="tx2">
                    <a:lumMod val="50000"/>
                  </a:schemeClr>
                </a:solidFill>
              </a:rPr>
              <a:t>Gatroparéza</a:t>
            </a:r>
            <a:endParaRPr lang="sk-SK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sk-SK" dirty="0">
                <a:solidFill>
                  <a:schemeClr val="tx2">
                    <a:lumMod val="50000"/>
                  </a:schemeClr>
                </a:solidFill>
              </a:rPr>
              <a:t>Obstipácia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dirty="0">
                <a:solidFill>
                  <a:schemeClr val="tx2">
                    <a:lumMod val="50000"/>
                  </a:schemeClr>
                </a:solidFill>
              </a:rPr>
              <a:t>Suchosť v ústach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dirty="0">
                <a:solidFill>
                  <a:schemeClr val="tx2">
                    <a:lumMod val="50000"/>
                  </a:schemeClr>
                </a:solidFill>
              </a:rPr>
              <a:t>Bolesť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dirty="0">
                <a:solidFill>
                  <a:schemeClr val="tx2">
                    <a:lumMod val="50000"/>
                  </a:schemeClr>
                </a:solidFill>
              </a:rPr>
              <a:t>Rozvrat vnútorného prostredia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dirty="0">
                <a:solidFill>
                  <a:schemeClr val="tx2">
                    <a:lumMod val="50000"/>
                  </a:schemeClr>
                </a:solidFill>
              </a:rPr>
              <a:t>NÚ liekov, CHT, RAT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dirty="0">
                <a:solidFill>
                  <a:schemeClr val="tx2">
                    <a:lumMod val="50000"/>
                  </a:schemeClr>
                </a:solidFill>
              </a:rPr>
              <a:t>Úzkosť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dirty="0">
                <a:solidFill>
                  <a:schemeClr val="tx2">
                    <a:lumMod val="50000"/>
                  </a:schemeClr>
                </a:solidFill>
              </a:rPr>
              <a:t>Depresia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dirty="0">
                <a:solidFill>
                  <a:schemeClr val="tx2">
                    <a:lumMod val="50000"/>
                  </a:schemeClr>
                </a:solidFill>
              </a:rPr>
              <a:t>Sociálna izolácia, osamelosť</a:t>
            </a:r>
          </a:p>
          <a:p>
            <a:endParaRPr lang="sk-SK" dirty="0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sk-SK" i="1" u="sng" dirty="0">
                <a:solidFill>
                  <a:schemeClr val="accent4">
                    <a:lumMod val="50000"/>
                  </a:schemeClr>
                </a:solidFill>
              </a:rPr>
              <a:t>Možnosti ovplyvnenia</a:t>
            </a:r>
          </a:p>
          <a:p>
            <a:endParaRPr lang="sk-SK" dirty="0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1772816"/>
            <a:ext cx="4041775" cy="435334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sk-SK" sz="1400" b="1" dirty="0">
                <a:solidFill>
                  <a:schemeClr val="accent4">
                    <a:lumMod val="50000"/>
                  </a:schemeClr>
                </a:solidFill>
              </a:rPr>
              <a:t>Pacient si vyberie jedlo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sz="1400" b="1" dirty="0">
                <a:solidFill>
                  <a:schemeClr val="accent4">
                    <a:lumMod val="50000"/>
                  </a:schemeClr>
                </a:solidFill>
              </a:rPr>
              <a:t>Menšie porcie, častejšie, možnosť vypýtať si prídavok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sz="1400" b="1" dirty="0">
                <a:solidFill>
                  <a:schemeClr val="accent4">
                    <a:lumMod val="50000"/>
                  </a:schemeClr>
                </a:solidFill>
              </a:rPr>
              <a:t>Prispôsobiť stravu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sz="1400" b="1" dirty="0" err="1">
                <a:solidFill>
                  <a:schemeClr val="accent4">
                    <a:lumMod val="50000"/>
                  </a:schemeClr>
                </a:solidFill>
              </a:rPr>
              <a:t>Antacidá</a:t>
            </a:r>
            <a:r>
              <a:rPr lang="sk-SK" sz="1400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sk-SK" sz="1400" b="1" dirty="0" err="1">
                <a:solidFill>
                  <a:schemeClr val="accent4">
                    <a:lumMod val="50000"/>
                  </a:schemeClr>
                </a:solidFill>
              </a:rPr>
              <a:t>antiflatulenciá</a:t>
            </a:r>
            <a:r>
              <a:rPr lang="sk-SK" sz="1400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sk-SK" sz="1400" b="1" dirty="0" err="1">
                <a:solidFill>
                  <a:schemeClr val="accent4">
                    <a:lumMod val="50000"/>
                  </a:schemeClr>
                </a:solidFill>
              </a:rPr>
              <a:t>prokinetiká</a:t>
            </a:r>
            <a:endParaRPr lang="sk-SK" sz="14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sk-SK" sz="1400" b="1" dirty="0" err="1">
                <a:solidFill>
                  <a:schemeClr val="accent4">
                    <a:lumMod val="50000"/>
                  </a:schemeClr>
                </a:solidFill>
              </a:rPr>
              <a:t>Antiemetiká</a:t>
            </a:r>
            <a:endParaRPr lang="sk-SK" sz="14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sk-SK" sz="1400" b="1" dirty="0" err="1">
                <a:solidFill>
                  <a:schemeClr val="accent4">
                    <a:lumMod val="50000"/>
                  </a:schemeClr>
                </a:solidFill>
              </a:rPr>
              <a:t>Prokinetiká</a:t>
            </a:r>
            <a:r>
              <a:rPr lang="sk-SK" sz="1400" b="1" dirty="0">
                <a:solidFill>
                  <a:schemeClr val="accent4">
                    <a:lumMod val="50000"/>
                  </a:schemeClr>
                </a:solidFill>
              </a:rPr>
              <a:t>, menšie jedlá častejšie, </a:t>
            </a:r>
            <a:r>
              <a:rPr lang="sk-SK" sz="1400" b="1" dirty="0" err="1">
                <a:solidFill>
                  <a:schemeClr val="accent4">
                    <a:lumMod val="50000"/>
                  </a:schemeClr>
                </a:solidFill>
              </a:rPr>
              <a:t>megestrol</a:t>
            </a:r>
            <a:endParaRPr lang="sk-SK" sz="14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sk-SK" sz="1400" b="1" dirty="0" err="1">
                <a:solidFill>
                  <a:schemeClr val="accent4">
                    <a:lumMod val="50000"/>
                  </a:schemeClr>
                </a:solidFill>
              </a:rPr>
              <a:t>Prokinetiká</a:t>
            </a:r>
            <a:endParaRPr lang="sk-SK" sz="14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sk-SK" sz="1400" b="1" dirty="0">
                <a:solidFill>
                  <a:schemeClr val="accent4">
                    <a:lumMod val="50000"/>
                  </a:schemeClr>
                </a:solidFill>
              </a:rPr>
              <a:t>Laxatíva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sz="1400" b="1" dirty="0">
                <a:solidFill>
                  <a:schemeClr val="accent4">
                    <a:lumMod val="50000"/>
                  </a:schemeClr>
                </a:solidFill>
              </a:rPr>
              <a:t>Zvlhčovanie, vyplachovanie DÚ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sz="1400" b="1" dirty="0">
                <a:solidFill>
                  <a:schemeClr val="accent4">
                    <a:lumMod val="50000"/>
                  </a:schemeClr>
                </a:solidFill>
              </a:rPr>
              <a:t>Analgetiká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sz="1400" b="1" dirty="0">
                <a:solidFill>
                  <a:schemeClr val="accent4">
                    <a:lumMod val="50000"/>
                  </a:schemeClr>
                </a:solidFill>
              </a:rPr>
              <a:t>Korekcia biochemických parametrov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sz="1400" b="1" dirty="0">
                <a:solidFill>
                  <a:schemeClr val="accent4">
                    <a:lumMod val="50000"/>
                  </a:schemeClr>
                </a:solidFill>
              </a:rPr>
              <a:t>Modifikovať liečebné režimy, </a:t>
            </a:r>
            <a:r>
              <a:rPr lang="sk-SK" sz="1400" b="1" dirty="0" err="1">
                <a:solidFill>
                  <a:schemeClr val="accent4">
                    <a:lumMod val="50000"/>
                  </a:schemeClr>
                </a:solidFill>
              </a:rPr>
              <a:t>antiemetiká</a:t>
            </a:r>
            <a:endParaRPr lang="sk-SK" sz="14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sk-SK" sz="1400" b="1" dirty="0">
                <a:solidFill>
                  <a:schemeClr val="accent4">
                    <a:lumMod val="50000"/>
                  </a:schemeClr>
                </a:solidFill>
              </a:rPr>
              <a:t>Aktívne počúvanie pacienta, </a:t>
            </a:r>
            <a:r>
              <a:rPr lang="sk-SK" sz="1400" b="1" dirty="0" err="1">
                <a:solidFill>
                  <a:schemeClr val="accent4">
                    <a:lumMod val="50000"/>
                  </a:schemeClr>
                </a:solidFill>
              </a:rPr>
              <a:t>anxiolytiká</a:t>
            </a:r>
            <a:r>
              <a:rPr lang="sk-SK" sz="1400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sk-SK" sz="1400" b="1" dirty="0" err="1">
                <a:solidFill>
                  <a:schemeClr val="accent4">
                    <a:lumMod val="50000"/>
                  </a:schemeClr>
                </a:solidFill>
              </a:rPr>
              <a:t>megestrol</a:t>
            </a:r>
            <a:endParaRPr lang="sk-SK" sz="14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sk-SK" sz="1400" b="1" dirty="0">
                <a:solidFill>
                  <a:schemeClr val="accent4">
                    <a:lumMod val="50000"/>
                  </a:schemeClr>
                </a:solidFill>
              </a:rPr>
              <a:t>Empatia, </a:t>
            </a:r>
            <a:r>
              <a:rPr lang="sk-SK" sz="1400" b="1" dirty="0" err="1">
                <a:solidFill>
                  <a:schemeClr val="accent4">
                    <a:lumMod val="50000"/>
                  </a:schemeClr>
                </a:solidFill>
              </a:rPr>
              <a:t>antidepresíva</a:t>
            </a:r>
            <a:endParaRPr lang="sk-SK" sz="14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sk-SK" sz="1400" b="1" dirty="0">
                <a:solidFill>
                  <a:schemeClr val="accent4">
                    <a:lumMod val="50000"/>
                  </a:schemeClr>
                </a:solidFill>
              </a:rPr>
              <a:t>Pacient by mal jedávať s inými ľuďmi, návštevy dobrovoľníkov</a:t>
            </a:r>
          </a:p>
          <a:p>
            <a:endParaRPr lang="sk-SK" sz="1600" dirty="0"/>
          </a:p>
        </p:txBody>
      </p:sp>
    </p:spTree>
    <p:extLst>
      <p:ext uri="{BB962C8B-B14F-4D97-AF65-F5344CB8AC3E}">
        <p14:creationId xmlns:p14="http://schemas.microsoft.com/office/powerpoint/2010/main" val="362532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>
                <a:solidFill>
                  <a:srgbClr val="FF0000"/>
                </a:solidFill>
              </a:rPr>
              <a:t>Nutričné </a:t>
            </a:r>
            <a:r>
              <a:rPr lang="sk-SK" dirty="0" err="1">
                <a:solidFill>
                  <a:srgbClr val="FF0000"/>
                </a:solidFill>
              </a:rPr>
              <a:t>suplementy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k-SK" dirty="0"/>
              <a:t>Vhodné pre pacientov v štádiu </a:t>
            </a:r>
            <a:r>
              <a:rPr lang="sk-SK" dirty="0" err="1" smtClean="0"/>
              <a:t>prekachexie</a:t>
            </a:r>
            <a:endParaRPr lang="sk-SK" dirty="0" smtClean="0"/>
          </a:p>
          <a:p>
            <a:r>
              <a:rPr lang="sk-SK" dirty="0" smtClean="0"/>
              <a:t>Možnosť kombinovať s </a:t>
            </a:r>
            <a:r>
              <a:rPr lang="sk-SK" dirty="0" err="1" smtClean="0"/>
              <a:t>megestrolom</a:t>
            </a:r>
            <a:r>
              <a:rPr lang="sk-SK" dirty="0" smtClean="0"/>
              <a:t> u vhodného pacienta</a:t>
            </a:r>
            <a:endParaRPr lang="sk-SK" dirty="0"/>
          </a:p>
          <a:p>
            <a:r>
              <a:rPr lang="sk-SK" dirty="0"/>
              <a:t>Nie </a:t>
            </a:r>
            <a:r>
              <a:rPr lang="sk-SK" dirty="0" err="1"/>
              <a:t>elevovaný</a:t>
            </a:r>
            <a:r>
              <a:rPr lang="sk-SK" dirty="0"/>
              <a:t> CRP</a:t>
            </a:r>
          </a:p>
          <a:p>
            <a:r>
              <a:rPr lang="sk-SK" dirty="0" smtClean="0"/>
              <a:t>Obohatené </a:t>
            </a:r>
            <a:r>
              <a:rPr lang="sk-SK" dirty="0"/>
              <a:t>orálne nutričné </a:t>
            </a:r>
            <a:r>
              <a:rPr lang="sk-SK" dirty="0" err="1"/>
              <a:t>suplementy</a:t>
            </a:r>
            <a:r>
              <a:rPr lang="sk-SK" dirty="0"/>
              <a:t> – pac. </a:t>
            </a:r>
            <a:r>
              <a:rPr lang="sk-SK" dirty="0" smtClean="0"/>
              <a:t>so </a:t>
            </a:r>
            <a:r>
              <a:rPr lang="sk-SK" dirty="0"/>
              <a:t>stabilizovaným nádorovým ochorením, bez masívnej </a:t>
            </a:r>
            <a:r>
              <a:rPr lang="sk-SK" dirty="0" err="1"/>
              <a:t>cytokínovej</a:t>
            </a:r>
            <a:r>
              <a:rPr lang="sk-SK" dirty="0"/>
              <a:t> reakcie s </a:t>
            </a:r>
            <a:r>
              <a:rPr lang="sk-SK" dirty="0" err="1"/>
              <a:t>alteráciou</a:t>
            </a:r>
            <a:r>
              <a:rPr lang="sk-SK" dirty="0"/>
              <a:t> metabolizmu (</a:t>
            </a:r>
            <a:r>
              <a:rPr lang="sk-SK" dirty="0" smtClean="0"/>
              <a:t>a dostávajú </a:t>
            </a:r>
            <a:r>
              <a:rPr lang="sk-SK" dirty="0"/>
              <a:t>aktívnu a účinnú </a:t>
            </a:r>
            <a:r>
              <a:rPr lang="sk-SK" dirty="0" err="1"/>
              <a:t>protinádorovú</a:t>
            </a:r>
            <a:r>
              <a:rPr lang="sk-SK" dirty="0"/>
              <a:t> </a:t>
            </a:r>
            <a:r>
              <a:rPr lang="sk-SK" dirty="0" smtClean="0"/>
              <a:t>liečbu) </a:t>
            </a:r>
          </a:p>
          <a:p>
            <a:pPr marL="0" indent="0">
              <a:buNone/>
            </a:pPr>
            <a:r>
              <a:rPr lang="sk-SK" sz="1500" dirty="0" smtClean="0"/>
              <a:t>Sydney M, </a:t>
            </a:r>
            <a:r>
              <a:rPr lang="sk-SK" sz="1500" dirty="0" err="1" smtClean="0"/>
              <a:t>et</a:t>
            </a:r>
            <a:r>
              <a:rPr lang="sk-SK" sz="1500" dirty="0" smtClean="0"/>
              <a:t> al. </a:t>
            </a:r>
            <a:r>
              <a:rPr lang="sk-SK" sz="1500" dirty="0" err="1" smtClean="0"/>
              <a:t>Evidence-Based</a:t>
            </a:r>
            <a:r>
              <a:rPr lang="sk-SK" sz="1500" dirty="0" smtClean="0"/>
              <a:t> </a:t>
            </a:r>
            <a:r>
              <a:rPr lang="sk-SK" sz="1500" dirty="0" err="1" smtClean="0"/>
              <a:t>Recommendations</a:t>
            </a:r>
            <a:r>
              <a:rPr lang="sk-SK" sz="1500" dirty="0" smtClean="0"/>
              <a:t> </a:t>
            </a:r>
            <a:r>
              <a:rPr lang="sk-SK" sz="1500" dirty="0" err="1" smtClean="0"/>
              <a:t>for</a:t>
            </a:r>
            <a:r>
              <a:rPr lang="sk-SK" sz="1500" dirty="0" smtClean="0"/>
              <a:t> </a:t>
            </a:r>
            <a:r>
              <a:rPr lang="sk-SK" sz="1500" dirty="0" err="1" smtClean="0"/>
              <a:t>Cancer</a:t>
            </a:r>
            <a:r>
              <a:rPr lang="sk-SK" sz="1500" dirty="0" smtClean="0"/>
              <a:t> </a:t>
            </a:r>
            <a:r>
              <a:rPr lang="sk-SK" sz="1500" dirty="0" err="1" smtClean="0"/>
              <a:t>Fatigue</a:t>
            </a:r>
            <a:r>
              <a:rPr lang="sk-SK" sz="1500" dirty="0" smtClean="0"/>
              <a:t>, </a:t>
            </a:r>
            <a:r>
              <a:rPr lang="sk-SK" sz="1500" dirty="0" err="1" smtClean="0"/>
              <a:t>Anorexia</a:t>
            </a:r>
            <a:r>
              <a:rPr lang="sk-SK" sz="1500" dirty="0" smtClean="0"/>
              <a:t>, </a:t>
            </a:r>
            <a:r>
              <a:rPr lang="sk-SK" sz="1500" dirty="0" err="1" smtClean="0"/>
              <a:t>Deppresion</a:t>
            </a:r>
            <a:r>
              <a:rPr lang="sk-SK" sz="1500" dirty="0" smtClean="0"/>
              <a:t>, and </a:t>
            </a:r>
            <a:r>
              <a:rPr lang="sk-SK" sz="1500" dirty="0" err="1" smtClean="0"/>
              <a:t>Dyspnea</a:t>
            </a:r>
            <a:r>
              <a:rPr lang="sk-SK" sz="1500" i="1" dirty="0" smtClean="0"/>
              <a:t>. </a:t>
            </a:r>
            <a:r>
              <a:rPr lang="sk-SK" sz="1500" i="1" dirty="0" err="1" smtClean="0"/>
              <a:t>J.Clin.Oncol</a:t>
            </a:r>
            <a:r>
              <a:rPr lang="sk-SK" sz="1500" dirty="0" smtClean="0"/>
              <a:t>. 2008, 26:3886-3895</a:t>
            </a:r>
            <a:endParaRPr lang="sk-SK" sz="1500" dirty="0"/>
          </a:p>
          <a:p>
            <a:endParaRPr lang="sk-SK" sz="1500" dirty="0"/>
          </a:p>
        </p:txBody>
      </p:sp>
    </p:spTree>
    <p:extLst>
      <p:ext uri="{BB962C8B-B14F-4D97-AF65-F5344CB8AC3E}">
        <p14:creationId xmlns:p14="http://schemas.microsoft.com/office/powerpoint/2010/main" val="86209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>
                <a:solidFill>
                  <a:srgbClr val="FF0000"/>
                </a:solidFill>
              </a:rPr>
              <a:t>Nutričné </a:t>
            </a:r>
            <a:r>
              <a:rPr lang="sk-SK" dirty="0" err="1">
                <a:solidFill>
                  <a:srgbClr val="FF0000"/>
                </a:solidFill>
              </a:rPr>
              <a:t>suplementy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 err="1" smtClean="0"/>
              <a:t>Enterálna</a:t>
            </a:r>
            <a:r>
              <a:rPr lang="sk-SK" dirty="0" smtClean="0"/>
              <a:t> výživa určená na popíjanie – </a:t>
            </a:r>
            <a:r>
              <a:rPr lang="sk-SK" dirty="0" err="1" smtClean="0"/>
              <a:t>sipping</a:t>
            </a:r>
            <a:r>
              <a:rPr lang="sk-SK" dirty="0" smtClean="0"/>
              <a:t>:</a:t>
            </a:r>
          </a:p>
          <a:p>
            <a:r>
              <a:rPr lang="sk-SK" dirty="0" smtClean="0"/>
              <a:t>Ak pacient nie je schopný pokryť svoje potreby napriek diétnym opatreniam</a:t>
            </a:r>
          </a:p>
          <a:p>
            <a:r>
              <a:rPr lang="sk-SK" dirty="0" smtClean="0"/>
              <a:t>Potreba zvýšiť frekvenciu príjmu potravy, zvýšiť príjem energie a dôležitých látok</a:t>
            </a:r>
          </a:p>
          <a:p>
            <a:r>
              <a:rPr lang="sk-SK" dirty="0" err="1" smtClean="0"/>
              <a:t>Enterálna</a:t>
            </a:r>
            <a:r>
              <a:rPr lang="sk-SK" dirty="0" smtClean="0"/>
              <a:t> výživa: 2-3xdenne ako doplnok, 5-7xdenne ako výhradný zdroj živín</a:t>
            </a:r>
          </a:p>
        </p:txBody>
      </p:sp>
    </p:spTree>
    <p:extLst>
      <p:ext uri="{BB962C8B-B14F-4D97-AF65-F5344CB8AC3E}">
        <p14:creationId xmlns:p14="http://schemas.microsoft.com/office/powerpoint/2010/main" val="213980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>
                <a:solidFill>
                  <a:srgbClr val="FF0000"/>
                </a:solidFill>
              </a:rPr>
              <a:t>Nutričné </a:t>
            </a:r>
            <a:r>
              <a:rPr lang="sk-SK" dirty="0" err="1">
                <a:solidFill>
                  <a:srgbClr val="FF0000"/>
                </a:solidFill>
              </a:rPr>
              <a:t>suplementy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sk-SK" sz="2800" u="sng" dirty="0" smtClean="0"/>
              <a:t>Výber</a:t>
            </a:r>
            <a:r>
              <a:rPr lang="sk-SK" sz="2800" dirty="0" smtClean="0"/>
              <a:t>: väčšinou bežné polymérne formuly</a:t>
            </a:r>
          </a:p>
          <a:p>
            <a:pPr marL="0" indent="0">
              <a:buNone/>
            </a:pPr>
            <a:r>
              <a:rPr lang="sk-SK" sz="2800" u="sng" dirty="0" smtClean="0"/>
              <a:t>Špecifické situácie: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sz="2800" i="1" dirty="0" smtClean="0"/>
              <a:t>Znížená </a:t>
            </a:r>
            <a:r>
              <a:rPr lang="sk-SK" sz="2800" i="1" dirty="0" err="1" smtClean="0"/>
              <a:t>resorbčná</a:t>
            </a:r>
            <a:r>
              <a:rPr lang="sk-SK" sz="2800" i="1" dirty="0" smtClean="0"/>
              <a:t> schopnosť </a:t>
            </a:r>
            <a:r>
              <a:rPr lang="sk-SK" sz="2800" dirty="0" smtClean="0"/>
              <a:t>– skrátenie, poškodenie GIT (</a:t>
            </a:r>
            <a:r>
              <a:rPr lang="sk-SK" sz="2800" dirty="0" err="1" smtClean="0"/>
              <a:t>oligopeptidické</a:t>
            </a:r>
            <a:r>
              <a:rPr lang="sk-SK" sz="2800" dirty="0" smtClean="0"/>
              <a:t> formuly s využitím tukov s mastnými kyselinami so stredným reťazcom – MCFA)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sz="2800" i="1" dirty="0" smtClean="0"/>
              <a:t>RAT poškodenie tenkého čreva </a:t>
            </a:r>
            <a:r>
              <a:rPr lang="sk-SK" sz="2800" dirty="0" smtClean="0"/>
              <a:t>– formuly bohaté na </a:t>
            </a:r>
            <a:r>
              <a:rPr lang="sk-SK" sz="2800" dirty="0" err="1" smtClean="0"/>
              <a:t>glutamín</a:t>
            </a:r>
            <a:r>
              <a:rPr lang="sk-SK" sz="2800" dirty="0" smtClean="0"/>
              <a:t> a vetvené aminokyseliny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k-SK" sz="2800" i="1" dirty="0" smtClean="0"/>
              <a:t>Poruchy imunity, </a:t>
            </a:r>
            <a:r>
              <a:rPr lang="sk-SK" sz="2800" i="1" dirty="0" err="1" smtClean="0"/>
              <a:t>prozápalový</a:t>
            </a:r>
            <a:r>
              <a:rPr lang="sk-SK" sz="2800" i="1" dirty="0" smtClean="0"/>
              <a:t> stav pri nádorovej </a:t>
            </a:r>
            <a:r>
              <a:rPr lang="sk-SK" sz="2800" i="1" dirty="0" err="1" smtClean="0"/>
              <a:t>kachexii</a:t>
            </a:r>
            <a:r>
              <a:rPr lang="sk-SK" sz="2800" dirty="0" smtClean="0"/>
              <a:t> – </a:t>
            </a:r>
            <a:r>
              <a:rPr lang="sk-SK" sz="2800" dirty="0" err="1" smtClean="0"/>
              <a:t>imunomodulačné</a:t>
            </a:r>
            <a:r>
              <a:rPr lang="sk-SK" sz="2800" dirty="0" smtClean="0"/>
              <a:t> prípravky obsahujúce </a:t>
            </a:r>
            <a:r>
              <a:rPr lang="sk-SK" sz="2800" dirty="0" err="1" smtClean="0"/>
              <a:t>glutamín</a:t>
            </a:r>
            <a:r>
              <a:rPr lang="sk-SK" sz="2800" dirty="0" smtClean="0"/>
              <a:t>, </a:t>
            </a:r>
            <a:r>
              <a:rPr lang="sk-SK" sz="2800" dirty="0" err="1" smtClean="0"/>
              <a:t>arginín</a:t>
            </a:r>
            <a:r>
              <a:rPr lang="sk-SK" sz="2800" dirty="0" smtClean="0"/>
              <a:t>, TAG a MK série omega3 a RNA</a:t>
            </a:r>
            <a:endParaRPr lang="sk-SK" sz="2800" dirty="0"/>
          </a:p>
        </p:txBody>
      </p:sp>
    </p:spTree>
    <p:extLst>
      <p:ext uri="{BB962C8B-B14F-4D97-AF65-F5344CB8AC3E}">
        <p14:creationId xmlns:p14="http://schemas.microsoft.com/office/powerpoint/2010/main" val="276792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>
                <a:solidFill>
                  <a:srgbClr val="FF0000"/>
                </a:solidFill>
              </a:rPr>
              <a:t>Nutričné </a:t>
            </a:r>
            <a:r>
              <a:rPr lang="sk-SK" dirty="0" err="1">
                <a:solidFill>
                  <a:srgbClr val="FF0000"/>
                </a:solidFill>
              </a:rPr>
              <a:t>suplementy</a:t>
            </a:r>
            <a:r>
              <a:rPr lang="sk-SK" dirty="0">
                <a:solidFill>
                  <a:srgbClr val="FF0000"/>
                </a:solidFill>
              </a:rPr>
              <a:t/>
            </a:r>
            <a:br>
              <a:rPr lang="sk-SK" dirty="0">
                <a:solidFill>
                  <a:srgbClr val="FF0000"/>
                </a:solidFill>
              </a:rPr>
            </a:b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 smtClean="0"/>
              <a:t>Nutričné orálne </a:t>
            </a:r>
            <a:r>
              <a:rPr lang="sk-SK" dirty="0" err="1" smtClean="0"/>
              <a:t>suplementy</a:t>
            </a:r>
            <a:r>
              <a:rPr lang="sk-SK" dirty="0" smtClean="0"/>
              <a:t> nepodávame: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k-SK" dirty="0" smtClean="0"/>
              <a:t>Štádium </a:t>
            </a:r>
            <a:r>
              <a:rPr lang="sk-SK" dirty="0" err="1" smtClean="0"/>
              <a:t>refraktérnej</a:t>
            </a:r>
            <a:r>
              <a:rPr lang="sk-SK" dirty="0" smtClean="0"/>
              <a:t> </a:t>
            </a:r>
            <a:r>
              <a:rPr lang="sk-SK" dirty="0" err="1" smtClean="0"/>
              <a:t>kachexie</a:t>
            </a:r>
            <a:endParaRPr lang="sk-SK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sk-SK" dirty="0" smtClean="0"/>
              <a:t>Ak nemáme možnosť ovplyvniť </a:t>
            </a:r>
            <a:r>
              <a:rPr lang="sk-SK" dirty="0" err="1" smtClean="0"/>
              <a:t>cytokínový</a:t>
            </a:r>
            <a:r>
              <a:rPr lang="sk-SK" dirty="0" smtClean="0"/>
              <a:t> </a:t>
            </a:r>
            <a:r>
              <a:rPr lang="sk-SK" dirty="0" err="1" smtClean="0"/>
              <a:t>katabolizmus</a:t>
            </a:r>
            <a:endParaRPr lang="sk-SK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sk-SK" dirty="0" smtClean="0"/>
              <a:t>U pacientov s </a:t>
            </a:r>
            <a:r>
              <a:rPr lang="sk-SK" dirty="0" err="1" smtClean="0"/>
              <a:t>anorektickým</a:t>
            </a:r>
            <a:r>
              <a:rPr lang="sk-SK" dirty="0" smtClean="0"/>
              <a:t> fenotypom </a:t>
            </a:r>
            <a:r>
              <a:rPr lang="sk-SK" dirty="0" err="1" smtClean="0"/>
              <a:t>kachexie</a:t>
            </a:r>
            <a:endParaRPr lang="sk-SK" dirty="0" smtClean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66406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err="1" smtClean="0">
                <a:solidFill>
                  <a:srgbClr val="FF0000"/>
                </a:solidFill>
              </a:rPr>
              <a:t>Stimulanciá</a:t>
            </a:r>
            <a:r>
              <a:rPr lang="sk-SK" dirty="0" smtClean="0">
                <a:solidFill>
                  <a:srgbClr val="FF0000"/>
                </a:solidFill>
              </a:rPr>
              <a:t> chuti do jedla – </a:t>
            </a:r>
            <a:r>
              <a:rPr lang="sk-SK" dirty="0" err="1" smtClean="0">
                <a:solidFill>
                  <a:srgbClr val="FF0000"/>
                </a:solidFill>
              </a:rPr>
              <a:t>apetizéry</a:t>
            </a:r>
            <a:r>
              <a:rPr lang="sk-SK" dirty="0" smtClean="0">
                <a:solidFill>
                  <a:srgbClr val="FF0000"/>
                </a:solidFill>
              </a:rPr>
              <a:t/>
            </a:r>
            <a:br>
              <a:rPr lang="sk-SK" dirty="0" smtClean="0">
                <a:solidFill>
                  <a:srgbClr val="FF0000"/>
                </a:solidFill>
              </a:rPr>
            </a:br>
            <a:r>
              <a:rPr lang="sk-SK" dirty="0" err="1" smtClean="0">
                <a:solidFill>
                  <a:srgbClr val="7030A0"/>
                </a:solidFill>
              </a:rPr>
              <a:t>Kortikosteroidy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Len v štádiu </a:t>
            </a:r>
            <a:r>
              <a:rPr lang="sk-SK" dirty="0" err="1" smtClean="0"/>
              <a:t>refraktérnej</a:t>
            </a:r>
            <a:r>
              <a:rPr lang="sk-SK" dirty="0" smtClean="0"/>
              <a:t> </a:t>
            </a:r>
            <a:r>
              <a:rPr lang="sk-SK" dirty="0" err="1" smtClean="0"/>
              <a:t>kachexie</a:t>
            </a:r>
            <a:r>
              <a:rPr lang="sk-SK" dirty="0" smtClean="0"/>
              <a:t> na zmiernenie príznakov, očakávané prežívanie v týždňoch</a:t>
            </a:r>
          </a:p>
          <a:p>
            <a:r>
              <a:rPr lang="sk-SK" dirty="0" smtClean="0"/>
              <a:t>Efekt trvá krátko</a:t>
            </a:r>
          </a:p>
          <a:p>
            <a:r>
              <a:rPr lang="sk-SK" dirty="0" smtClean="0"/>
              <a:t>Zlepšujú chuť do jedla a zmierňujú pocit slabosti, netvorí sa nová svalová hmota</a:t>
            </a:r>
          </a:p>
          <a:p>
            <a:r>
              <a:rPr lang="sk-SK" dirty="0" smtClean="0"/>
              <a:t>Nie pri </a:t>
            </a:r>
            <a:r>
              <a:rPr lang="sk-SK" dirty="0" err="1" smtClean="0"/>
              <a:t>kachexii</a:t>
            </a:r>
            <a:r>
              <a:rPr lang="sk-SK" dirty="0" smtClean="0"/>
              <a:t> s </a:t>
            </a:r>
            <a:r>
              <a:rPr lang="sk-SK" dirty="0" err="1" smtClean="0"/>
              <a:t>proinflamatórnou</a:t>
            </a:r>
            <a:r>
              <a:rPr lang="sk-SK" dirty="0"/>
              <a:t> </a:t>
            </a:r>
            <a:r>
              <a:rPr lang="sk-SK" dirty="0" smtClean="0"/>
              <a:t>aktivitou a indukovaným metabolizmom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19092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err="1" smtClean="0">
                <a:solidFill>
                  <a:srgbClr val="7030A0"/>
                </a:solidFill>
              </a:rPr>
              <a:t>Progestíny</a:t>
            </a:r>
            <a:r>
              <a:rPr lang="sk-SK" dirty="0" smtClean="0">
                <a:solidFill>
                  <a:srgbClr val="7030A0"/>
                </a:solidFill>
              </a:rPr>
              <a:t> – </a:t>
            </a:r>
            <a:r>
              <a:rPr lang="sk-SK" dirty="0" err="1" smtClean="0">
                <a:solidFill>
                  <a:srgbClr val="7030A0"/>
                </a:solidFill>
              </a:rPr>
              <a:t>megestrol</a:t>
            </a:r>
            <a:r>
              <a:rPr lang="sk-SK" dirty="0" smtClean="0">
                <a:solidFill>
                  <a:srgbClr val="7030A0"/>
                </a:solidFill>
              </a:rPr>
              <a:t> </a:t>
            </a:r>
            <a:r>
              <a:rPr lang="sk-SK" dirty="0" err="1" smtClean="0">
                <a:solidFill>
                  <a:srgbClr val="7030A0"/>
                </a:solidFill>
              </a:rPr>
              <a:t>acetát</a:t>
            </a:r>
            <a:r>
              <a:rPr lang="sk-SK" dirty="0" smtClean="0">
                <a:solidFill>
                  <a:srgbClr val="7030A0"/>
                </a:solidFill>
              </a:rPr>
              <a:t>  a </a:t>
            </a:r>
            <a:r>
              <a:rPr lang="sk-SK" dirty="0" err="1" smtClean="0">
                <a:solidFill>
                  <a:srgbClr val="7030A0"/>
                </a:solidFill>
              </a:rPr>
              <a:t>medroxyprogesterón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dirty="0" smtClean="0"/>
              <a:t>Najširšie používané </a:t>
            </a:r>
            <a:r>
              <a:rPr lang="sk-SK" dirty="0" err="1" smtClean="0"/>
              <a:t>orexigénne</a:t>
            </a:r>
            <a:r>
              <a:rPr lang="sk-SK" dirty="0" smtClean="0"/>
              <a:t> látky</a:t>
            </a:r>
          </a:p>
          <a:p>
            <a:pPr marL="0" indent="0">
              <a:buNone/>
            </a:pPr>
            <a:r>
              <a:rPr lang="sk-SK" dirty="0" smtClean="0"/>
              <a:t>V </a:t>
            </a:r>
            <a:r>
              <a:rPr lang="sk-SK" dirty="0" err="1" smtClean="0"/>
              <a:t>randomizovaným</a:t>
            </a:r>
            <a:r>
              <a:rPr lang="sk-SK" dirty="0" smtClean="0"/>
              <a:t> štúdiách </a:t>
            </a:r>
          </a:p>
          <a:p>
            <a:pPr>
              <a:buFont typeface="Wingdings" pitchFamily="2" charset="2"/>
              <a:buChar char="Ø"/>
            </a:pPr>
            <a:r>
              <a:rPr lang="sk-SK" dirty="0" smtClean="0"/>
              <a:t>vykazujú zlepšenie chuti do jedla </a:t>
            </a:r>
          </a:p>
          <a:p>
            <a:pPr>
              <a:buFont typeface="Wingdings" pitchFamily="2" charset="2"/>
              <a:buChar char="Ø"/>
            </a:pPr>
            <a:r>
              <a:rPr lang="sk-SK" dirty="0" smtClean="0"/>
              <a:t>zvyšujú kalorický príjem a hmotnosť</a:t>
            </a:r>
          </a:p>
          <a:p>
            <a:pPr>
              <a:buFont typeface="Wingdings" pitchFamily="2" charset="2"/>
              <a:buChar char="Ø"/>
            </a:pPr>
            <a:r>
              <a:rPr lang="sk-SK" dirty="0" smtClean="0"/>
              <a:t>ale nezvyšujú svalovú hmotu tela</a:t>
            </a:r>
          </a:p>
          <a:p>
            <a:pPr>
              <a:buFont typeface="Wingdings" pitchFamily="2" charset="2"/>
              <a:buChar char="Ø"/>
            </a:pPr>
            <a:r>
              <a:rPr lang="sk-SK" dirty="0" smtClean="0"/>
              <a:t>väčšina štúdií nerozlišovala pribudnutie hmotnosti na úkor </a:t>
            </a:r>
            <a:r>
              <a:rPr lang="sk-SK" dirty="0" err="1" smtClean="0"/>
              <a:t>retencie</a:t>
            </a:r>
            <a:r>
              <a:rPr lang="sk-SK" dirty="0" smtClean="0"/>
              <a:t> tekutín</a:t>
            </a:r>
          </a:p>
          <a:p>
            <a:pPr>
              <a:buFont typeface="Wingdings" pitchFamily="2" charset="2"/>
              <a:buChar char="Ø"/>
            </a:pPr>
            <a:r>
              <a:rPr lang="sk-SK" dirty="0" smtClean="0"/>
              <a:t>Dávkovanie 160-1600mg/deň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4007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>Nádorová </a:t>
            </a:r>
            <a:r>
              <a:rPr lang="sk-SK" dirty="0" err="1" smtClean="0"/>
              <a:t>kachexia</a:t>
            </a: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r>
              <a:rPr lang="sk-SK" dirty="0" err="1" smtClean="0"/>
              <a:t>Multifaktoriálne</a:t>
            </a:r>
            <a:r>
              <a:rPr lang="sk-SK" dirty="0" smtClean="0"/>
              <a:t> podmienený syndróm charakterizovaný progresívnou stratou svalovej hmoty (s alebo bez straty tukovej hmoty), ktorú nie je možné zvrátiť konvenčnou nutričnou podporou a vedie k </a:t>
            </a:r>
            <a:r>
              <a:rPr lang="sk-SK" dirty="0" err="1" smtClean="0"/>
              <a:t>progredujúcemu</a:t>
            </a:r>
            <a:r>
              <a:rPr lang="sk-SK" dirty="0" smtClean="0"/>
              <a:t> funkčnému zhoršovaniu.</a:t>
            </a:r>
          </a:p>
          <a:p>
            <a:r>
              <a:rPr lang="sk-SK" dirty="0" smtClean="0"/>
              <a:t>Znižuje toleranciu  </a:t>
            </a:r>
            <a:r>
              <a:rPr lang="sk-SK" dirty="0" err="1" smtClean="0"/>
              <a:t>protinádorovej</a:t>
            </a:r>
            <a:r>
              <a:rPr lang="sk-SK" dirty="0" smtClean="0"/>
              <a:t> liečby a je spojená so skráteným celkovým prežívaním pacientov s pokročilým nádorovým ochorením.</a:t>
            </a:r>
          </a:p>
          <a:p>
            <a:pPr marL="0" indent="0">
              <a:buNone/>
            </a:pPr>
            <a:r>
              <a:rPr lang="sk-SK" sz="1900" dirty="0" err="1" smtClean="0"/>
              <a:t>Fearon</a:t>
            </a:r>
            <a:r>
              <a:rPr lang="sk-SK" sz="1900" dirty="0" smtClean="0"/>
              <a:t> K, </a:t>
            </a:r>
            <a:r>
              <a:rPr lang="sk-SK" sz="1900" i="1" dirty="0" err="1" smtClean="0"/>
              <a:t>Lancet</a:t>
            </a:r>
            <a:r>
              <a:rPr lang="sk-SK" sz="1900" i="1" dirty="0" smtClean="0"/>
              <a:t> </a:t>
            </a:r>
            <a:r>
              <a:rPr lang="sk-SK" sz="1900" i="1" dirty="0" err="1" smtClean="0"/>
              <a:t>Oncology</a:t>
            </a:r>
            <a:r>
              <a:rPr lang="sk-SK" sz="1900" i="1" dirty="0" smtClean="0"/>
              <a:t> </a:t>
            </a:r>
            <a:r>
              <a:rPr lang="sk-SK" sz="1900" dirty="0" smtClean="0"/>
              <a:t>2011</a:t>
            </a:r>
            <a:endParaRPr lang="sk-SK" sz="1900" dirty="0"/>
          </a:p>
        </p:txBody>
      </p:sp>
    </p:spTree>
    <p:extLst>
      <p:ext uri="{BB962C8B-B14F-4D97-AF65-F5344CB8AC3E}">
        <p14:creationId xmlns:p14="http://schemas.microsoft.com/office/powerpoint/2010/main" val="181194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err="1" smtClean="0">
                <a:solidFill>
                  <a:srgbClr val="7030A0"/>
                </a:solidFill>
              </a:rPr>
              <a:t>Metaanalýza</a:t>
            </a:r>
            <a:r>
              <a:rPr lang="sk-SK" dirty="0" smtClean="0">
                <a:solidFill>
                  <a:srgbClr val="7030A0"/>
                </a:solidFill>
              </a:rPr>
              <a:t> štúdií s </a:t>
            </a:r>
            <a:r>
              <a:rPr lang="sk-SK" dirty="0" err="1" smtClean="0">
                <a:solidFill>
                  <a:srgbClr val="7030A0"/>
                </a:solidFill>
              </a:rPr>
              <a:t>megestrol</a:t>
            </a:r>
            <a:r>
              <a:rPr lang="sk-SK" dirty="0" smtClean="0">
                <a:solidFill>
                  <a:srgbClr val="7030A0"/>
                </a:solidFill>
              </a:rPr>
              <a:t> </a:t>
            </a:r>
            <a:r>
              <a:rPr lang="sk-SK" dirty="0" err="1" smtClean="0">
                <a:solidFill>
                  <a:srgbClr val="7030A0"/>
                </a:solidFill>
              </a:rPr>
              <a:t>acetátom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/>
          </a:bodyPr>
          <a:lstStyle/>
          <a:p>
            <a:r>
              <a:rPr lang="sk-SK" sz="2400" dirty="0" err="1" smtClean="0"/>
              <a:t>Metaanalýza</a:t>
            </a:r>
            <a:r>
              <a:rPr lang="sk-SK" sz="2400" dirty="0" smtClean="0"/>
              <a:t> z 04/2013 čínskych autorov zahŕňa 11 štúdií s 1142 </a:t>
            </a:r>
            <a:r>
              <a:rPr lang="sk-SK" sz="2400" dirty="0" err="1" smtClean="0"/>
              <a:t>pacientami</a:t>
            </a:r>
            <a:r>
              <a:rPr lang="sk-SK" sz="2400" dirty="0" smtClean="0"/>
              <a:t>. Podobne ako v starších </a:t>
            </a:r>
            <a:r>
              <a:rPr lang="sk-SK" sz="2400" dirty="0" err="1" smtClean="0"/>
              <a:t>metaanalýzach</a:t>
            </a:r>
            <a:r>
              <a:rPr lang="sk-SK" sz="2400" dirty="0" smtClean="0"/>
              <a:t> je podávanie </a:t>
            </a:r>
            <a:r>
              <a:rPr lang="sk-SK" sz="2400" dirty="0" err="1" smtClean="0"/>
              <a:t>megestrol</a:t>
            </a:r>
            <a:r>
              <a:rPr lang="sk-SK" sz="2400" dirty="0" smtClean="0"/>
              <a:t> </a:t>
            </a:r>
            <a:r>
              <a:rPr lang="sk-SK" sz="2400" dirty="0" err="1" smtClean="0"/>
              <a:t>acetátu</a:t>
            </a:r>
            <a:r>
              <a:rPr lang="sk-SK" sz="2400" dirty="0" smtClean="0"/>
              <a:t> spojené s </a:t>
            </a:r>
            <a:r>
              <a:rPr lang="sk-SK" sz="2400" dirty="0" err="1" smtClean="0"/>
              <a:t>signifikantným</a:t>
            </a:r>
            <a:r>
              <a:rPr lang="sk-SK" sz="2400" dirty="0" smtClean="0"/>
              <a:t> zvýšením hmotnosti a zlepšením chuti do jedla u onkologických pacientov so syndrómom </a:t>
            </a:r>
            <a:r>
              <a:rPr lang="sk-SK" sz="2400" dirty="0" err="1" smtClean="0"/>
              <a:t>anorexie-kachexie</a:t>
            </a:r>
            <a:endParaRPr lang="sk-SK" sz="2400" dirty="0" smtClean="0"/>
          </a:p>
          <a:p>
            <a:r>
              <a:rPr lang="sk-SK" sz="2400" dirty="0" smtClean="0"/>
              <a:t>V závere </a:t>
            </a:r>
            <a:r>
              <a:rPr lang="sk-SK" sz="2400" dirty="0" err="1" smtClean="0"/>
              <a:t>metaanalýzy</a:t>
            </a:r>
            <a:r>
              <a:rPr lang="sk-SK" sz="2400" dirty="0" smtClean="0"/>
              <a:t> však autori uvádzajú, že pre nízku metodologickú kvalitu týchto štúdií je nutné pre dôslednejšie zhodnotenie účinnosti MA u ACS vykonať </a:t>
            </a:r>
            <a:r>
              <a:rPr lang="sk-SK" sz="2400" dirty="0" err="1" smtClean="0"/>
              <a:t>randomizovanú</a:t>
            </a:r>
            <a:r>
              <a:rPr lang="sk-SK" sz="2400" dirty="0" smtClean="0"/>
              <a:t> kontrolovanú štúdiu s vyššou metodologickou hodnotou</a:t>
            </a:r>
          </a:p>
          <a:p>
            <a:pPr marL="0" indent="0">
              <a:buNone/>
            </a:pPr>
            <a:r>
              <a:rPr lang="sk-SK" sz="1600" dirty="0" err="1"/>
              <a:t>Ping</a:t>
            </a:r>
            <a:r>
              <a:rPr lang="sk-SK" sz="1600" dirty="0"/>
              <a:t> Z., </a:t>
            </a:r>
            <a:r>
              <a:rPr lang="sk-SK" sz="1600" dirty="0" err="1"/>
              <a:t>et</a:t>
            </a:r>
            <a:r>
              <a:rPr lang="sk-SK" sz="1600" dirty="0"/>
              <a:t> </a:t>
            </a:r>
            <a:r>
              <a:rPr lang="sk-SK" sz="1600" dirty="0" err="1"/>
              <a:t>al</a:t>
            </a:r>
            <a:r>
              <a:rPr lang="sk-SK" sz="1600" dirty="0"/>
              <a:t>: </a:t>
            </a:r>
            <a:r>
              <a:rPr lang="sk-SK" sz="1600" dirty="0" err="1"/>
              <a:t>Megestrol</a:t>
            </a:r>
            <a:r>
              <a:rPr lang="sk-SK" sz="1600" dirty="0"/>
              <a:t> </a:t>
            </a:r>
            <a:r>
              <a:rPr lang="sk-SK" sz="1600" dirty="0" err="1"/>
              <a:t>acetate</a:t>
            </a:r>
            <a:r>
              <a:rPr lang="sk-SK" sz="1600" dirty="0"/>
              <a:t> in </a:t>
            </a:r>
            <a:r>
              <a:rPr lang="sk-SK" sz="1600" dirty="0" err="1" smtClean="0"/>
              <a:t>cancer</a:t>
            </a:r>
            <a:r>
              <a:rPr lang="sk-SK" sz="1600" dirty="0" smtClean="0"/>
              <a:t> </a:t>
            </a:r>
            <a:r>
              <a:rPr lang="sk-SK" sz="1600" dirty="0" err="1" smtClean="0"/>
              <a:t>patients</a:t>
            </a:r>
            <a:r>
              <a:rPr lang="sk-SK" sz="1600" dirty="0" smtClean="0"/>
              <a:t> </a:t>
            </a:r>
            <a:r>
              <a:rPr lang="sk-SK" sz="1600" dirty="0" err="1"/>
              <a:t>with</a:t>
            </a:r>
            <a:r>
              <a:rPr lang="sk-SK" sz="1600" dirty="0"/>
              <a:t> </a:t>
            </a:r>
            <a:r>
              <a:rPr lang="sk-SK" sz="1600" dirty="0" err="1"/>
              <a:t>anorexia-cachexia</a:t>
            </a:r>
            <a:r>
              <a:rPr lang="sk-SK" sz="1600" dirty="0"/>
              <a:t> </a:t>
            </a:r>
            <a:r>
              <a:rPr lang="sk-SK" sz="1600" dirty="0" err="1"/>
              <a:t>syndrome</a:t>
            </a:r>
            <a:r>
              <a:rPr lang="sk-SK" sz="1600" dirty="0"/>
              <a:t>: a </a:t>
            </a:r>
            <a:r>
              <a:rPr lang="sk-SK" sz="1600" dirty="0" err="1"/>
              <a:t>meta</a:t>
            </a:r>
            <a:r>
              <a:rPr lang="sk-SK" sz="1600" dirty="0"/>
              <a:t> </a:t>
            </a:r>
            <a:r>
              <a:rPr lang="sk-SK" sz="1600" dirty="0" err="1"/>
              <a:t>analysis</a:t>
            </a:r>
            <a:r>
              <a:rPr lang="sk-SK" sz="1600" dirty="0"/>
              <a:t> </a:t>
            </a:r>
            <a:r>
              <a:rPr lang="sk-SK" sz="1600" i="1" dirty="0" err="1"/>
              <a:t>Transl</a:t>
            </a:r>
            <a:r>
              <a:rPr lang="sk-SK" sz="1600" i="1" dirty="0"/>
              <a:t> </a:t>
            </a:r>
            <a:r>
              <a:rPr lang="sk-SK" sz="1600" i="1" dirty="0" err="1"/>
              <a:t>cancer</a:t>
            </a:r>
            <a:r>
              <a:rPr lang="sk-SK" sz="1600" i="1" dirty="0"/>
              <a:t> </a:t>
            </a:r>
            <a:r>
              <a:rPr lang="sk-SK" sz="1600" i="1" dirty="0" err="1"/>
              <a:t>Res</a:t>
            </a:r>
            <a:r>
              <a:rPr lang="sk-SK" sz="1600" i="1" dirty="0"/>
              <a:t> </a:t>
            </a:r>
            <a:r>
              <a:rPr lang="sk-SK" sz="1600" dirty="0"/>
              <a:t>2013,2(2):74-79</a:t>
            </a:r>
          </a:p>
          <a:p>
            <a:endParaRPr lang="sk-SK" sz="2400" dirty="0"/>
          </a:p>
          <a:p>
            <a:endParaRPr lang="sk-SK" sz="2400" dirty="0" smtClean="0"/>
          </a:p>
          <a:p>
            <a:pPr marL="0" indent="0">
              <a:buNone/>
            </a:pPr>
            <a:endParaRPr lang="sk-SK" sz="2400" dirty="0" smtClean="0"/>
          </a:p>
          <a:p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425313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>
                <a:solidFill>
                  <a:srgbClr val="7030A0"/>
                </a:solidFill>
              </a:rPr>
              <a:t>Megestrol</a:t>
            </a:r>
            <a:r>
              <a:rPr lang="sk-SK" dirty="0" smtClean="0">
                <a:solidFill>
                  <a:srgbClr val="7030A0"/>
                </a:solidFill>
              </a:rPr>
              <a:t> </a:t>
            </a:r>
            <a:r>
              <a:rPr lang="sk-SK" dirty="0" err="1" smtClean="0">
                <a:solidFill>
                  <a:srgbClr val="7030A0"/>
                </a:solidFill>
              </a:rPr>
              <a:t>acetát</a:t>
            </a:r>
            <a:endParaRPr lang="sk-SK" dirty="0">
              <a:solidFill>
                <a:srgbClr val="7030A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1125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k-SK" dirty="0" smtClean="0"/>
              <a:t>Napriek zlepšeniu apetítu, nie vždy je zlepšená aj kvalita života</a:t>
            </a:r>
          </a:p>
          <a:p>
            <a:r>
              <a:rPr lang="sk-SK" sz="2000" dirty="0" smtClean="0"/>
              <a:t>15 </a:t>
            </a:r>
            <a:r>
              <a:rPr lang="sk-SK" sz="2000" dirty="0" err="1" smtClean="0"/>
              <a:t>placebom</a:t>
            </a:r>
            <a:r>
              <a:rPr lang="sk-SK" sz="2000" dirty="0" smtClean="0"/>
              <a:t> kontrolovaných štúdií s </a:t>
            </a:r>
            <a:r>
              <a:rPr lang="sk-SK" sz="2000" dirty="0" err="1" smtClean="0"/>
              <a:t>megestrol</a:t>
            </a:r>
            <a:r>
              <a:rPr lang="sk-SK" sz="2000" dirty="0" smtClean="0"/>
              <a:t> </a:t>
            </a:r>
            <a:r>
              <a:rPr lang="sk-SK" sz="2000" dirty="0" err="1" smtClean="0"/>
              <a:t>acetátom</a:t>
            </a:r>
            <a:r>
              <a:rPr lang="sk-SK" sz="2000" dirty="0" smtClean="0"/>
              <a:t> (rôzne dávkovanie) v liečbe nádorovej </a:t>
            </a:r>
            <a:r>
              <a:rPr lang="sk-SK" sz="2000" dirty="0" err="1" smtClean="0"/>
              <a:t>kachexie</a:t>
            </a:r>
            <a:r>
              <a:rPr lang="sk-SK" sz="2000" dirty="0" smtClean="0"/>
              <a:t> – </a:t>
            </a:r>
            <a:r>
              <a:rPr lang="sk-SK" sz="2000" dirty="0" err="1" smtClean="0"/>
              <a:t>anorexie</a:t>
            </a:r>
            <a:endParaRPr lang="sk-SK" sz="2000" dirty="0" smtClean="0"/>
          </a:p>
          <a:p>
            <a:r>
              <a:rPr lang="sk-SK" sz="2000" dirty="0" smtClean="0"/>
              <a:t>Všetky okrem jednej zistili zlepšenie apetítu</a:t>
            </a:r>
          </a:p>
          <a:p>
            <a:r>
              <a:rPr lang="sk-SK" sz="2000" dirty="0" smtClean="0"/>
              <a:t>Väčšina nepreukázala vplyv na celkovú kvalitu života</a:t>
            </a:r>
          </a:p>
          <a:p>
            <a:r>
              <a:rPr lang="sk-SK" sz="2000" dirty="0" smtClean="0"/>
              <a:t>Iba v jednej štúdii dokumentovali zlepšenie v celkovej kvalite života</a:t>
            </a:r>
          </a:p>
          <a:p>
            <a:endParaRPr lang="sk-SK" sz="2000" dirty="0"/>
          </a:p>
          <a:p>
            <a:pPr marL="0" indent="0">
              <a:buNone/>
            </a:pPr>
            <a:r>
              <a:rPr lang="sk-SK" sz="2000" dirty="0" smtClean="0"/>
              <a:t>Nedávna </a:t>
            </a:r>
            <a:r>
              <a:rPr lang="sk-SK" sz="2000" dirty="0" err="1" smtClean="0"/>
              <a:t>randomizovaná</a:t>
            </a:r>
            <a:r>
              <a:rPr lang="sk-SK" sz="2000" dirty="0" smtClean="0"/>
              <a:t> klinická štúdia ukázala, že </a:t>
            </a:r>
            <a:r>
              <a:rPr lang="sk-SK" sz="2000" dirty="0" err="1" smtClean="0"/>
              <a:t>megestrol</a:t>
            </a:r>
            <a:r>
              <a:rPr lang="sk-SK" sz="2000" dirty="0" smtClean="0"/>
              <a:t> </a:t>
            </a:r>
            <a:r>
              <a:rPr lang="sk-SK" sz="2000" dirty="0" err="1" smtClean="0"/>
              <a:t>acetát</a:t>
            </a:r>
            <a:r>
              <a:rPr lang="sk-SK" sz="2000" dirty="0" smtClean="0"/>
              <a:t> plus </a:t>
            </a:r>
            <a:r>
              <a:rPr lang="sk-SK" sz="2000" dirty="0" err="1" smtClean="0"/>
              <a:t>olanzapín</a:t>
            </a:r>
            <a:r>
              <a:rPr lang="sk-SK" sz="2000" dirty="0" smtClean="0"/>
              <a:t> bol efektívnejší ako samotný </a:t>
            </a:r>
            <a:r>
              <a:rPr lang="sk-SK" sz="2000" dirty="0" err="1" smtClean="0"/>
              <a:t>megestrol</a:t>
            </a:r>
            <a:r>
              <a:rPr lang="sk-SK" sz="2000" dirty="0" smtClean="0"/>
              <a:t> keď </a:t>
            </a:r>
            <a:r>
              <a:rPr lang="sk-SK" sz="2000" dirty="0" err="1" smtClean="0"/>
              <a:t>endpointom</a:t>
            </a:r>
            <a:r>
              <a:rPr lang="sk-SK" sz="2000" dirty="0" smtClean="0"/>
              <a:t> bol prírastok na váhe a zlepšenie apetítu a kvality života u pacientov s nádorovou </a:t>
            </a:r>
            <a:r>
              <a:rPr lang="sk-SK" sz="2000" dirty="0" err="1" smtClean="0"/>
              <a:t>anorexiou</a:t>
            </a:r>
            <a:endParaRPr lang="sk-SK" sz="2000" dirty="0" smtClean="0"/>
          </a:p>
          <a:p>
            <a:pPr marL="0" indent="0">
              <a:buNone/>
            </a:pPr>
            <a:endParaRPr lang="sk-SK" sz="1000" dirty="0"/>
          </a:p>
          <a:p>
            <a:pPr marL="0" indent="0">
              <a:buNone/>
            </a:pPr>
            <a:r>
              <a:rPr lang="sk-SK" sz="1600" dirty="0" err="1" smtClean="0"/>
              <a:t>Jatoi</a:t>
            </a:r>
            <a:r>
              <a:rPr lang="sk-SK" sz="1600" dirty="0" smtClean="0"/>
              <a:t> A, </a:t>
            </a:r>
            <a:r>
              <a:rPr lang="sk-SK" sz="1600" dirty="0" err="1" smtClean="0"/>
              <a:t>et</a:t>
            </a:r>
            <a:r>
              <a:rPr lang="sk-SK" sz="1600" dirty="0" smtClean="0"/>
              <a:t> </a:t>
            </a:r>
            <a:r>
              <a:rPr lang="sk-SK" sz="1600" dirty="0" err="1" smtClean="0"/>
              <a:t>al</a:t>
            </a:r>
            <a:r>
              <a:rPr lang="sk-SK" sz="1600" dirty="0" smtClean="0"/>
              <a:t> </a:t>
            </a:r>
            <a:r>
              <a:rPr lang="sk-SK" sz="1600" i="1" dirty="0" smtClean="0"/>
              <a:t>J </a:t>
            </a:r>
            <a:r>
              <a:rPr lang="sk-SK" sz="1600" i="1" dirty="0" err="1" smtClean="0"/>
              <a:t>Clin</a:t>
            </a:r>
            <a:r>
              <a:rPr lang="sk-SK" sz="1600" i="1" dirty="0" smtClean="0"/>
              <a:t> </a:t>
            </a:r>
            <a:r>
              <a:rPr lang="sk-SK" sz="1600" i="1" dirty="0" err="1" smtClean="0"/>
              <a:t>Oncol</a:t>
            </a:r>
            <a:r>
              <a:rPr lang="sk-SK" sz="1600" i="1" dirty="0" smtClean="0"/>
              <a:t>. </a:t>
            </a:r>
            <a:r>
              <a:rPr lang="sk-SK" sz="1600" dirty="0" smtClean="0"/>
              <a:t>2000, 18:2930-2932</a:t>
            </a:r>
          </a:p>
          <a:p>
            <a:pPr marL="0" indent="0">
              <a:buNone/>
            </a:pPr>
            <a:r>
              <a:rPr lang="sk-SK" sz="1600" dirty="0" err="1" smtClean="0"/>
              <a:t>National</a:t>
            </a:r>
            <a:r>
              <a:rPr lang="sk-SK" sz="1600" dirty="0" smtClean="0"/>
              <a:t>  </a:t>
            </a:r>
            <a:r>
              <a:rPr lang="sk-SK" sz="1600" dirty="0" err="1" smtClean="0"/>
              <a:t>Comprehensive</a:t>
            </a:r>
            <a:r>
              <a:rPr lang="sk-SK" sz="1600" dirty="0" smtClean="0"/>
              <a:t>  </a:t>
            </a:r>
            <a:r>
              <a:rPr lang="sk-SK" sz="1600" dirty="0" err="1" smtClean="0"/>
              <a:t>cancer</a:t>
            </a:r>
            <a:r>
              <a:rPr lang="sk-SK" sz="1600" dirty="0" smtClean="0"/>
              <a:t> </a:t>
            </a:r>
            <a:r>
              <a:rPr lang="sk-SK" sz="1600" dirty="0" err="1" smtClean="0"/>
              <a:t>Network</a:t>
            </a:r>
            <a:r>
              <a:rPr lang="sk-SK" sz="1600" dirty="0" smtClean="0"/>
              <a:t>. NCCN </a:t>
            </a:r>
            <a:r>
              <a:rPr lang="sk-SK" sz="1600" dirty="0" err="1" smtClean="0"/>
              <a:t>Guidelines</a:t>
            </a:r>
            <a:r>
              <a:rPr lang="sk-SK" sz="1600" dirty="0" smtClean="0"/>
              <a:t>. </a:t>
            </a:r>
            <a:r>
              <a:rPr lang="sk-SK" sz="1600" i="1" dirty="0" err="1" smtClean="0"/>
              <a:t>Palliative</a:t>
            </a:r>
            <a:r>
              <a:rPr lang="sk-SK" sz="1600" i="1" dirty="0" smtClean="0"/>
              <a:t> </a:t>
            </a:r>
            <a:r>
              <a:rPr lang="sk-SK" sz="1600" i="1" dirty="0" err="1" smtClean="0"/>
              <a:t>care</a:t>
            </a:r>
            <a:r>
              <a:rPr lang="sk-SK" sz="1600" i="1" dirty="0" smtClean="0"/>
              <a:t>. V.2.2013.</a:t>
            </a:r>
            <a:endParaRPr lang="sk-SK" sz="1600" dirty="0" smtClean="0"/>
          </a:p>
          <a:p>
            <a:pPr marL="0" indent="0">
              <a:buNone/>
            </a:pPr>
            <a:endParaRPr lang="sk-SK" sz="1100" dirty="0" smtClean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871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>
                <a:solidFill>
                  <a:srgbClr val="FF0000"/>
                </a:solidFill>
              </a:rPr>
              <a:t>Nové objekty skúmania v liečbe nádorovej </a:t>
            </a:r>
            <a:r>
              <a:rPr lang="sk-SK" dirty="0" err="1" smtClean="0">
                <a:solidFill>
                  <a:srgbClr val="FF0000"/>
                </a:solidFill>
              </a:rPr>
              <a:t>kachexie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Prebieha vývoj a štúdie s niekoľkými na rôznych úrovniach pôsobiacimi látkami za účelom ovplyvnenia s nádorom spojeného hmotnostného úbytku a </a:t>
            </a:r>
            <a:r>
              <a:rPr lang="sk-SK" dirty="0" err="1" smtClean="0"/>
              <a:t>anorexie</a:t>
            </a:r>
            <a:endParaRPr lang="sk-SK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sk-SK" dirty="0"/>
              <a:t> </a:t>
            </a:r>
            <a:r>
              <a:rPr lang="sk-SK" dirty="0" err="1" smtClean="0"/>
              <a:t>antimyostatínové</a:t>
            </a:r>
            <a:r>
              <a:rPr lang="sk-SK" dirty="0" smtClean="0"/>
              <a:t> látky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k-SK" dirty="0" smtClean="0"/>
              <a:t>JAK/STAT inhibítory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k-SK" dirty="0" err="1" smtClean="0"/>
              <a:t>Grelínové</a:t>
            </a:r>
            <a:r>
              <a:rPr lang="sk-SK" dirty="0" smtClean="0"/>
              <a:t> </a:t>
            </a:r>
            <a:r>
              <a:rPr lang="sk-SK" dirty="0" err="1" smtClean="0"/>
              <a:t>analógy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9749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FF0000"/>
                </a:solidFill>
              </a:rPr>
              <a:t>Nové látky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err="1" smtClean="0"/>
              <a:t>Grelín</a:t>
            </a:r>
            <a:r>
              <a:rPr lang="sk-SK" dirty="0" smtClean="0"/>
              <a:t> – </a:t>
            </a:r>
            <a:r>
              <a:rPr lang="sk-SK" dirty="0" err="1" smtClean="0"/>
              <a:t>orexigénny</a:t>
            </a:r>
            <a:r>
              <a:rPr lang="sk-SK" dirty="0" smtClean="0"/>
              <a:t> </a:t>
            </a:r>
            <a:r>
              <a:rPr lang="sk-SK" dirty="0" err="1" smtClean="0"/>
              <a:t>peptid</a:t>
            </a:r>
            <a:r>
              <a:rPr lang="sk-SK" dirty="0" smtClean="0"/>
              <a:t>, krátky biologický polčas, vývin </a:t>
            </a:r>
            <a:r>
              <a:rPr lang="sk-SK" dirty="0" err="1" smtClean="0"/>
              <a:t>p.o</a:t>
            </a:r>
            <a:r>
              <a:rPr lang="sk-SK" dirty="0" smtClean="0"/>
              <a:t>. formy – prebiehajú štúdie</a:t>
            </a:r>
          </a:p>
          <a:p>
            <a:r>
              <a:rPr lang="sk-SK" dirty="0" err="1" smtClean="0"/>
              <a:t>Myostatín</a:t>
            </a:r>
            <a:r>
              <a:rPr lang="sk-SK" dirty="0" smtClean="0"/>
              <a:t> – </a:t>
            </a:r>
            <a:r>
              <a:rPr lang="sk-SK" dirty="0" err="1" smtClean="0"/>
              <a:t>extracelulárny</a:t>
            </a:r>
            <a:r>
              <a:rPr lang="sk-SK" dirty="0" smtClean="0"/>
              <a:t> </a:t>
            </a:r>
            <a:r>
              <a:rPr lang="sk-SK" dirty="0" err="1" smtClean="0"/>
              <a:t>cytokín</a:t>
            </a:r>
            <a:r>
              <a:rPr lang="sk-SK" dirty="0" smtClean="0"/>
              <a:t>, negatívna regulácia svalovej hmoty, prebieha vývoj </a:t>
            </a:r>
            <a:r>
              <a:rPr lang="sk-SK" dirty="0" err="1" smtClean="0"/>
              <a:t>antimyostatínových</a:t>
            </a:r>
            <a:r>
              <a:rPr lang="sk-SK" dirty="0" smtClean="0"/>
              <a:t> látok</a:t>
            </a:r>
          </a:p>
          <a:p>
            <a:r>
              <a:rPr lang="sk-SK" dirty="0" err="1" smtClean="0"/>
              <a:t>ruxolitinib</a:t>
            </a:r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208538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>
                <a:solidFill>
                  <a:srgbClr val="FF0000"/>
                </a:solidFill>
              </a:rPr>
              <a:t>Antimyostatínové</a:t>
            </a:r>
            <a:r>
              <a:rPr lang="sk-SK" dirty="0" smtClean="0">
                <a:solidFill>
                  <a:srgbClr val="FF0000"/>
                </a:solidFill>
              </a:rPr>
              <a:t> látky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r>
              <a:rPr lang="sk-SK" dirty="0" err="1" smtClean="0"/>
              <a:t>Myostatín</a:t>
            </a:r>
            <a:r>
              <a:rPr lang="sk-SK" dirty="0" smtClean="0"/>
              <a:t>: člen rodiny TNF-</a:t>
            </a:r>
            <a:r>
              <a:rPr lang="el-GR" dirty="0" smtClean="0"/>
              <a:t>β</a:t>
            </a:r>
            <a:r>
              <a:rPr lang="sk-SK" dirty="0" smtClean="0"/>
              <a:t> </a:t>
            </a:r>
            <a:r>
              <a:rPr lang="sk-SK" dirty="0" err="1" smtClean="0"/>
              <a:t>predominantne</a:t>
            </a:r>
            <a:r>
              <a:rPr lang="sk-SK" dirty="0" smtClean="0"/>
              <a:t> sa nachádza v </a:t>
            </a:r>
            <a:r>
              <a:rPr lang="sk-SK" dirty="0" err="1" smtClean="0"/>
              <a:t>skeletálnych</a:t>
            </a:r>
            <a:r>
              <a:rPr lang="sk-SK" dirty="0" smtClean="0"/>
              <a:t> svaloch</a:t>
            </a:r>
          </a:p>
          <a:p>
            <a:r>
              <a:rPr lang="sk-SK" dirty="0" smtClean="0"/>
              <a:t>Vrodený deficit je spojený so svalovou hypertrofiou</a:t>
            </a:r>
          </a:p>
          <a:p>
            <a:r>
              <a:rPr lang="sk-SK" dirty="0" err="1" smtClean="0"/>
              <a:t>Up-regulácia</a:t>
            </a:r>
            <a:r>
              <a:rPr lang="sk-SK" dirty="0" smtClean="0"/>
              <a:t> u nádorového ochorenia je spojená so svalovou slabosťou</a:t>
            </a:r>
          </a:p>
          <a:p>
            <a:r>
              <a:rPr lang="sk-SK" dirty="0" smtClean="0"/>
              <a:t>Inhibícia vedie k zvýšeniu svalovej hmoty u viacerých modeloch chronických ochorení</a:t>
            </a:r>
          </a:p>
          <a:p>
            <a:pPr marL="0" indent="0">
              <a:buNone/>
            </a:pPr>
            <a:r>
              <a:rPr lang="sk-SK" sz="2000" dirty="0" err="1" smtClean="0"/>
              <a:t>Han</a:t>
            </a:r>
            <a:r>
              <a:rPr lang="sk-SK" sz="2000" dirty="0" smtClean="0"/>
              <a:t> HQ, </a:t>
            </a:r>
            <a:r>
              <a:rPr lang="sk-SK" sz="2000" dirty="0" err="1" smtClean="0"/>
              <a:t>et</a:t>
            </a:r>
            <a:r>
              <a:rPr lang="sk-SK" sz="2000" dirty="0" smtClean="0"/>
              <a:t> </a:t>
            </a:r>
            <a:r>
              <a:rPr lang="sk-SK" sz="2000" dirty="0" err="1" smtClean="0"/>
              <a:t>al</a:t>
            </a:r>
            <a:r>
              <a:rPr lang="sk-SK" sz="2000" dirty="0" smtClean="0"/>
              <a:t> </a:t>
            </a:r>
            <a:r>
              <a:rPr lang="sk-SK" sz="2000" i="1" dirty="0" err="1" smtClean="0"/>
              <a:t>Curr</a:t>
            </a:r>
            <a:r>
              <a:rPr lang="sk-SK" sz="2000" i="1" dirty="0" smtClean="0"/>
              <a:t> </a:t>
            </a:r>
            <a:r>
              <a:rPr lang="sk-SK" sz="2000" i="1" dirty="0" err="1" smtClean="0"/>
              <a:t>Opin</a:t>
            </a:r>
            <a:r>
              <a:rPr lang="sk-SK" sz="2000" i="1" dirty="0" smtClean="0"/>
              <a:t> </a:t>
            </a:r>
            <a:r>
              <a:rPr lang="sk-SK" sz="2000" i="1" dirty="0" err="1" smtClean="0"/>
              <a:t>Support</a:t>
            </a:r>
            <a:r>
              <a:rPr lang="sk-SK" sz="2000" i="1" dirty="0" smtClean="0"/>
              <a:t> </a:t>
            </a:r>
            <a:r>
              <a:rPr lang="sk-SK" sz="2000" i="1" dirty="0" err="1" smtClean="0"/>
              <a:t>Palliat</a:t>
            </a:r>
            <a:r>
              <a:rPr lang="sk-SK" sz="2000" i="1" dirty="0" smtClean="0"/>
              <a:t> </a:t>
            </a:r>
            <a:r>
              <a:rPr lang="sk-SK" sz="2000" i="1" dirty="0" err="1" smtClean="0"/>
              <a:t>Care</a:t>
            </a:r>
            <a:r>
              <a:rPr lang="sk-SK" sz="2000" i="1" dirty="0" smtClean="0"/>
              <a:t>. 2011, 5:334-341</a:t>
            </a: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152188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altLang="en-US" smtClean="0"/>
              <a:t>Example of Natural Myostatin Deficiency</a:t>
            </a:r>
            <a:endParaRPr lang="en-US" alt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04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>
                <a:solidFill>
                  <a:srgbClr val="FF0000"/>
                </a:solidFill>
              </a:rPr>
              <a:t>Grelínové</a:t>
            </a:r>
            <a:r>
              <a:rPr lang="sk-SK" dirty="0" smtClean="0">
                <a:solidFill>
                  <a:srgbClr val="FF0000"/>
                </a:solidFill>
              </a:rPr>
              <a:t> </a:t>
            </a:r>
            <a:r>
              <a:rPr lang="sk-SK" dirty="0" err="1" smtClean="0">
                <a:solidFill>
                  <a:srgbClr val="FF0000"/>
                </a:solidFill>
              </a:rPr>
              <a:t>analógy</a:t>
            </a:r>
            <a:endParaRPr lang="sk-SK" dirty="0">
              <a:solidFill>
                <a:srgbClr val="FF000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dirty="0" smtClean="0"/>
              <a:t>Znížené hladiny </a:t>
            </a:r>
            <a:r>
              <a:rPr lang="sk-SK" dirty="0" err="1" smtClean="0"/>
              <a:t>grelínu</a:t>
            </a:r>
            <a:r>
              <a:rPr lang="sk-SK" dirty="0" smtClean="0"/>
              <a:t> u nádorovej </a:t>
            </a:r>
            <a:r>
              <a:rPr lang="sk-SK" dirty="0" err="1" smtClean="0"/>
              <a:t>kachexie</a:t>
            </a:r>
            <a:r>
              <a:rPr lang="sk-SK" dirty="0" smtClean="0"/>
              <a:t> </a:t>
            </a:r>
            <a:r>
              <a:rPr lang="sk-SK" dirty="0" err="1" smtClean="0"/>
              <a:t>predikujú</a:t>
            </a:r>
            <a:r>
              <a:rPr lang="sk-SK" dirty="0" smtClean="0"/>
              <a:t> stratu svalovej a tukovej hmoty</a:t>
            </a:r>
            <a:endParaRPr lang="sk-SK" dirty="0"/>
          </a:p>
          <a:p>
            <a:r>
              <a:rPr lang="sk-SK" dirty="0" err="1" smtClean="0"/>
              <a:t>Anamorelín</a:t>
            </a:r>
            <a:r>
              <a:rPr lang="sk-SK" dirty="0" smtClean="0"/>
              <a:t> – orálne </a:t>
            </a:r>
            <a:r>
              <a:rPr lang="sk-SK" dirty="0" err="1" smtClean="0"/>
              <a:t>mimetikum</a:t>
            </a:r>
            <a:r>
              <a:rPr lang="sk-SK" dirty="0" smtClean="0"/>
              <a:t> </a:t>
            </a:r>
            <a:r>
              <a:rPr lang="sk-SK" dirty="0" err="1" smtClean="0"/>
              <a:t>grelínu</a:t>
            </a:r>
            <a:endParaRPr lang="sk-SK" dirty="0" smtClean="0"/>
          </a:p>
          <a:p>
            <a:r>
              <a:rPr lang="sk-SK" dirty="0" err="1" smtClean="0"/>
              <a:t>Randomizovaná</a:t>
            </a:r>
            <a:r>
              <a:rPr lang="sk-SK" dirty="0" smtClean="0"/>
              <a:t> dvojito zaslepená </a:t>
            </a:r>
            <a:r>
              <a:rPr lang="sk-SK" dirty="0" err="1" smtClean="0"/>
              <a:t>crossover</a:t>
            </a:r>
            <a:r>
              <a:rPr lang="sk-SK" dirty="0" smtClean="0"/>
              <a:t> štúdia – (</a:t>
            </a:r>
            <a:r>
              <a:rPr lang="sk-SK" dirty="0" err="1" smtClean="0"/>
              <a:t>anamorelin</a:t>
            </a:r>
            <a:r>
              <a:rPr lang="sk-SK" dirty="0" smtClean="0"/>
              <a:t> N=15, </a:t>
            </a:r>
            <a:r>
              <a:rPr lang="sk-SK" dirty="0" err="1" smtClean="0"/>
              <a:t>placebo</a:t>
            </a:r>
            <a:r>
              <a:rPr lang="sk-SK" dirty="0" smtClean="0"/>
              <a:t> N=16)</a:t>
            </a:r>
          </a:p>
          <a:p>
            <a:r>
              <a:rPr lang="sk-SK" dirty="0" err="1" smtClean="0"/>
              <a:t>Signifikantné</a:t>
            </a:r>
            <a:r>
              <a:rPr lang="sk-SK" dirty="0" smtClean="0"/>
              <a:t> zvýšenie hmotnosti </a:t>
            </a:r>
            <a:r>
              <a:rPr lang="sk-SK" dirty="0" err="1" smtClean="0"/>
              <a:t>versus</a:t>
            </a:r>
            <a:r>
              <a:rPr lang="sk-SK" dirty="0" smtClean="0"/>
              <a:t> </a:t>
            </a:r>
            <a:r>
              <a:rPr lang="sk-SK" dirty="0" err="1" smtClean="0"/>
              <a:t>placebo</a:t>
            </a:r>
            <a:r>
              <a:rPr lang="sk-SK" dirty="0" smtClean="0"/>
              <a:t> už po 3 dňoch</a:t>
            </a:r>
          </a:p>
          <a:p>
            <a:pPr marL="0" indent="0">
              <a:buNone/>
            </a:pPr>
            <a:endParaRPr lang="sk-SK" sz="2000" dirty="0" smtClean="0"/>
          </a:p>
          <a:p>
            <a:pPr marL="0" indent="0">
              <a:buNone/>
            </a:pPr>
            <a:r>
              <a:rPr lang="sk-SK" sz="2000" dirty="0" err="1" smtClean="0"/>
              <a:t>Garcia</a:t>
            </a:r>
            <a:r>
              <a:rPr lang="sk-SK" sz="2000" dirty="0" smtClean="0"/>
              <a:t> JM, </a:t>
            </a:r>
            <a:r>
              <a:rPr lang="sk-SK" sz="2000" dirty="0" err="1" smtClean="0"/>
              <a:t>et</a:t>
            </a:r>
            <a:r>
              <a:rPr lang="sk-SK" sz="2000" dirty="0" smtClean="0"/>
              <a:t> </a:t>
            </a:r>
            <a:r>
              <a:rPr lang="sk-SK" sz="2000" dirty="0" err="1" smtClean="0"/>
              <a:t>al</a:t>
            </a:r>
            <a:r>
              <a:rPr lang="sk-SK" sz="2000" dirty="0" smtClean="0"/>
              <a:t> </a:t>
            </a:r>
            <a:r>
              <a:rPr lang="sk-SK" sz="2000" i="1" dirty="0" err="1" smtClean="0"/>
              <a:t>Support</a:t>
            </a:r>
            <a:r>
              <a:rPr lang="sk-SK" sz="2000" i="1" dirty="0" smtClean="0"/>
              <a:t> </a:t>
            </a:r>
            <a:r>
              <a:rPr lang="sk-SK" sz="2000" i="1" dirty="0" err="1" smtClean="0"/>
              <a:t>Care</a:t>
            </a:r>
            <a:r>
              <a:rPr lang="sk-SK" sz="2000" i="1" dirty="0" smtClean="0"/>
              <a:t> Cancer.</a:t>
            </a:r>
            <a:r>
              <a:rPr lang="sk-SK" sz="2000" dirty="0" smtClean="0"/>
              <a:t>2013, 21:129-137.</a:t>
            </a: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213627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Zhrnutie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sz="2800" dirty="0" err="1" smtClean="0"/>
              <a:t>Kachexia</a:t>
            </a:r>
            <a:r>
              <a:rPr lang="sk-SK" sz="2800" dirty="0" smtClean="0"/>
              <a:t> je komplexný problém</a:t>
            </a:r>
          </a:p>
          <a:p>
            <a:r>
              <a:rPr lang="sk-SK" sz="2800" dirty="0" smtClean="0"/>
              <a:t>Je výsledkom interakcie medzi nádorom a jeho „hostiteľom“.</a:t>
            </a:r>
          </a:p>
          <a:p>
            <a:r>
              <a:rPr lang="sk-SK" sz="2800" dirty="0" smtClean="0"/>
              <a:t>Je ovplyvniteľná prevažne čiastočne a aj to len vtedy, ak  zasiahneme včas.</a:t>
            </a:r>
          </a:p>
          <a:p>
            <a:r>
              <a:rPr lang="sk-SK" sz="2800" dirty="0" smtClean="0"/>
              <a:t>Na tento problém treba myslieť prakticky od začiatku liečby, nie až keď sme kauzálnu liečbu vyčerpali.</a:t>
            </a:r>
          </a:p>
          <a:p>
            <a:r>
              <a:rPr lang="sk-SK" sz="2800" dirty="0" smtClean="0"/>
              <a:t>Stále prebiehajú nové klinické štúdie a  hľadajú sa nové možnosti ovplyvnenia syndrómu </a:t>
            </a:r>
            <a:r>
              <a:rPr lang="sk-SK" sz="2800" dirty="0" err="1" smtClean="0"/>
              <a:t>kachexie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9997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2664296"/>
          </a:xfrm>
        </p:spPr>
        <p:txBody>
          <a:bodyPr/>
          <a:lstStyle/>
          <a:p>
            <a:r>
              <a:rPr lang="sk-SK" dirty="0" smtClean="0">
                <a:solidFill>
                  <a:srgbClr val="002060"/>
                </a:solidFill>
              </a:rPr>
              <a:t>Ďakujem za pozornosť</a:t>
            </a:r>
            <a:endParaRPr lang="sk-SK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07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Syndróm nádorovej </a:t>
            </a:r>
            <a:r>
              <a:rPr lang="sk-SK" dirty="0" err="1" smtClean="0"/>
              <a:t>kachexie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67544" y="1628800"/>
            <a:ext cx="4038600" cy="4997152"/>
          </a:xfrm>
        </p:spPr>
        <p:txBody>
          <a:bodyPr>
            <a:normAutofit fontScale="77500" lnSpcReduction="20000"/>
          </a:bodyPr>
          <a:lstStyle/>
          <a:p>
            <a:r>
              <a:rPr lang="sk-SK" dirty="0"/>
              <a:t>p</a:t>
            </a:r>
            <a:r>
              <a:rPr lang="sk-SK" dirty="0" smtClean="0"/>
              <a:t>ostihuje asi 50% neliečených onkologických pacientov</a:t>
            </a:r>
          </a:p>
          <a:p>
            <a:r>
              <a:rPr lang="sk-SK" dirty="0" smtClean="0"/>
              <a:t>u </a:t>
            </a:r>
            <a:r>
              <a:rPr lang="sk-SK" dirty="0"/>
              <a:t>20 % </a:t>
            </a:r>
            <a:r>
              <a:rPr lang="sk-SK" dirty="0" smtClean="0"/>
              <a:t>zomrelých </a:t>
            </a:r>
            <a:r>
              <a:rPr lang="sk-SK" dirty="0"/>
              <a:t>onkologických </a:t>
            </a:r>
            <a:r>
              <a:rPr lang="sk-SK" dirty="0" smtClean="0"/>
              <a:t>pacientov </a:t>
            </a:r>
            <a:r>
              <a:rPr lang="sk-SK" dirty="0"/>
              <a:t>je </a:t>
            </a:r>
            <a:r>
              <a:rPr lang="sk-SK" dirty="0" err="1" smtClean="0"/>
              <a:t>kachexia</a:t>
            </a:r>
            <a:r>
              <a:rPr lang="sk-SK" dirty="0" smtClean="0"/>
              <a:t> v pitevnom náleze hlavnou príčinou </a:t>
            </a:r>
            <a:r>
              <a:rPr lang="sk-SK" dirty="0"/>
              <a:t>smrti</a:t>
            </a:r>
            <a:endParaRPr lang="sk-SK" dirty="0" smtClean="0"/>
          </a:p>
          <a:p>
            <a:r>
              <a:rPr lang="sk-SK" dirty="0" smtClean="0"/>
              <a:t>Nejde o neskorý, ale včasný fenomén </a:t>
            </a:r>
            <a:r>
              <a:rPr lang="sk-SK" dirty="0" err="1" smtClean="0"/>
              <a:t>onkol.ochorenia</a:t>
            </a:r>
            <a:r>
              <a:rPr lang="sk-SK" dirty="0" smtClean="0"/>
              <a:t>!</a:t>
            </a:r>
          </a:p>
          <a:p>
            <a:endParaRPr lang="sk-SK" sz="1700" dirty="0" smtClean="0"/>
          </a:p>
          <a:p>
            <a:endParaRPr lang="sk-SK" sz="1700" dirty="0"/>
          </a:p>
          <a:p>
            <a:endParaRPr lang="sk-SK" sz="1700" dirty="0" smtClean="0"/>
          </a:p>
          <a:p>
            <a:endParaRPr lang="sk-SK" sz="1700" dirty="0"/>
          </a:p>
          <a:p>
            <a:endParaRPr lang="sk-SK" sz="1700" dirty="0" smtClean="0"/>
          </a:p>
          <a:p>
            <a:endParaRPr lang="sk-SK" sz="1700" dirty="0"/>
          </a:p>
          <a:p>
            <a:endParaRPr lang="sk-SK" sz="1700" dirty="0" smtClean="0"/>
          </a:p>
          <a:p>
            <a:endParaRPr lang="sk-SK" sz="1700" dirty="0"/>
          </a:p>
          <a:p>
            <a:endParaRPr lang="sk-SK" sz="1700" dirty="0" smtClean="0"/>
          </a:p>
          <a:p>
            <a:endParaRPr lang="sk-SK" sz="1700" dirty="0"/>
          </a:p>
          <a:p>
            <a:endParaRPr lang="sk-SK" sz="1700" dirty="0" smtClean="0"/>
          </a:p>
          <a:p>
            <a:r>
              <a:rPr lang="sk-SK" sz="1700" dirty="0" err="1" smtClean="0"/>
              <a:t>Tisdale</a:t>
            </a:r>
            <a:r>
              <a:rPr lang="sk-SK" sz="1700" dirty="0" smtClean="0"/>
              <a:t> </a:t>
            </a:r>
            <a:r>
              <a:rPr lang="sk-SK" sz="1700" dirty="0"/>
              <a:t>MJ. </a:t>
            </a:r>
            <a:r>
              <a:rPr lang="sk-SK" sz="1700" dirty="0" err="1"/>
              <a:t>Cachexia</a:t>
            </a:r>
            <a:r>
              <a:rPr lang="sk-SK" sz="1700" dirty="0"/>
              <a:t> in </a:t>
            </a:r>
            <a:r>
              <a:rPr lang="sk-SK" sz="1700" dirty="0" err="1"/>
              <a:t>cancer</a:t>
            </a:r>
            <a:r>
              <a:rPr lang="sk-SK" sz="1700" dirty="0"/>
              <a:t> </a:t>
            </a:r>
            <a:r>
              <a:rPr lang="sk-SK" sz="1700" dirty="0" err="1" smtClean="0"/>
              <a:t>patients</a:t>
            </a:r>
            <a:r>
              <a:rPr lang="sk-SK" sz="1700" dirty="0" smtClean="0"/>
              <a:t>. </a:t>
            </a:r>
            <a:r>
              <a:rPr lang="sk-SK" sz="1700" dirty="0" err="1" smtClean="0"/>
              <a:t>Nature</a:t>
            </a:r>
            <a:r>
              <a:rPr lang="sk-SK" sz="1700" dirty="0" smtClean="0"/>
              <a:t> </a:t>
            </a:r>
            <a:r>
              <a:rPr lang="sk-SK" sz="1700" dirty="0" err="1"/>
              <a:t>Reviews</a:t>
            </a:r>
            <a:r>
              <a:rPr lang="sk-SK" sz="1700" dirty="0"/>
              <a:t> 2002; 2: 862–871.</a:t>
            </a:r>
            <a:endParaRPr lang="sk-SK" sz="1700" dirty="0" smtClean="0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k-SK" dirty="0" smtClean="0"/>
              <a:t>Symptómy súvisia skôr s biologickými vlastnosťami nádoru než s jeho veľkosťou a rozsahom</a:t>
            </a:r>
          </a:p>
          <a:p>
            <a:r>
              <a:rPr lang="sk-SK" dirty="0" smtClean="0"/>
              <a:t>Inverzná korelácia medzi stupňom </a:t>
            </a:r>
            <a:r>
              <a:rPr lang="sk-SK" dirty="0" err="1" smtClean="0"/>
              <a:t>kachexie</a:t>
            </a:r>
            <a:r>
              <a:rPr lang="sk-SK" dirty="0" smtClean="0"/>
              <a:t> a prežívaním pacienta</a:t>
            </a:r>
          </a:p>
          <a:p>
            <a:r>
              <a:rPr lang="sk-SK" dirty="0" smtClean="0"/>
              <a:t>Neskorý začiatok liečby v praxi</a:t>
            </a:r>
          </a:p>
          <a:p>
            <a:r>
              <a:rPr lang="sk-SK" dirty="0" smtClean="0"/>
              <a:t>Pacienti s  nádorovou </a:t>
            </a:r>
            <a:r>
              <a:rPr lang="sk-SK" dirty="0" err="1" smtClean="0"/>
              <a:t>kachexiou</a:t>
            </a:r>
            <a:r>
              <a:rPr lang="sk-SK" dirty="0"/>
              <a:t> </a:t>
            </a:r>
            <a:r>
              <a:rPr lang="sk-SK" dirty="0" smtClean="0"/>
              <a:t>majú </a:t>
            </a:r>
            <a:r>
              <a:rPr lang="sk-SK" dirty="0"/>
              <a:t>zvýšené riziko </a:t>
            </a:r>
            <a:r>
              <a:rPr lang="sk-SK" dirty="0" err="1" smtClean="0"/>
              <a:t>nežiadúcich</a:t>
            </a:r>
            <a:r>
              <a:rPr lang="sk-SK" dirty="0" smtClean="0"/>
              <a:t> účinkov onkologickej</a:t>
            </a:r>
            <a:r>
              <a:rPr lang="sk-SK" dirty="0"/>
              <a:t> </a:t>
            </a:r>
            <a:r>
              <a:rPr lang="sk-SK" dirty="0" smtClean="0"/>
              <a:t>liečby </a:t>
            </a:r>
            <a:r>
              <a:rPr lang="sk-SK" dirty="0"/>
              <a:t>a </a:t>
            </a:r>
            <a:r>
              <a:rPr lang="sk-SK" dirty="0" smtClean="0"/>
              <a:t>majú viac komplikácií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57485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Nádorová </a:t>
            </a:r>
            <a:r>
              <a:rPr lang="sk-SK" dirty="0" err="1" smtClean="0"/>
              <a:t>kachexia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Dochádza k vývoju negatívnej proteínovej a energetickej bilancie spôsobenej rôznym stupňom kombinácie zníženého príjmu potravy a abnormálneho metabolizmu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58499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sk-SK" dirty="0" smtClean="0"/>
              <a:t>Nádorová </a:t>
            </a:r>
            <a:r>
              <a:rPr lang="sk-SK" dirty="0" err="1" smtClean="0"/>
              <a:t>kachexia</a:t>
            </a:r>
            <a:r>
              <a:rPr lang="sk-SK" dirty="0"/>
              <a:t/>
            </a:r>
            <a:br>
              <a:rPr lang="sk-SK" dirty="0"/>
            </a:br>
            <a:r>
              <a:rPr lang="sk-SK" sz="2700" dirty="0"/>
              <a:t>Diagnostické kritériá: </a:t>
            </a:r>
            <a:br>
              <a:rPr lang="sk-SK" sz="2700" dirty="0"/>
            </a:br>
            <a:endParaRPr lang="sk-SK" sz="2700" dirty="0"/>
          </a:p>
        </p:txBody>
      </p:sp>
      <p:graphicFrame>
        <p:nvGraphicFramePr>
          <p:cNvPr id="7" name="Zástupný symbol obsah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703774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Rovná spojovacia šípka 3"/>
          <p:cNvCxnSpPr>
            <a:stCxn id="2" idx="2"/>
          </p:cNvCxnSpPr>
          <p:nvPr/>
        </p:nvCxnSpPr>
        <p:spPr>
          <a:xfrm>
            <a:off x="4572000" y="1331640"/>
            <a:ext cx="0" cy="14352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ovná spojovacia šípka 5"/>
          <p:cNvCxnSpPr/>
          <p:nvPr/>
        </p:nvCxnSpPr>
        <p:spPr>
          <a:xfrm>
            <a:off x="6084168" y="1331640"/>
            <a:ext cx="1080120" cy="14352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ovná spojovacia šípka 12"/>
          <p:cNvCxnSpPr/>
          <p:nvPr/>
        </p:nvCxnSpPr>
        <p:spPr>
          <a:xfrm flipH="1">
            <a:off x="2267744" y="1268760"/>
            <a:ext cx="864096" cy="14352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746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„Fenotyp </a:t>
            </a:r>
            <a:r>
              <a:rPr lang="sk-SK" dirty="0" err="1" smtClean="0"/>
              <a:t>kachexie</a:t>
            </a:r>
            <a:r>
              <a:rPr lang="sk-SK" dirty="0" smtClean="0"/>
              <a:t>“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u="sng" dirty="0" err="1" smtClean="0"/>
              <a:t>Patofyziologické</a:t>
            </a:r>
            <a:r>
              <a:rPr lang="sk-SK" u="sng" dirty="0" smtClean="0"/>
              <a:t> zmeny:</a:t>
            </a:r>
          </a:p>
          <a:p>
            <a:r>
              <a:rPr lang="sk-SK" dirty="0" smtClean="0"/>
              <a:t>Zmeny v CNS</a:t>
            </a:r>
          </a:p>
          <a:p>
            <a:r>
              <a:rPr lang="sk-SK" dirty="0" smtClean="0"/>
              <a:t>Zmeny metabolizmu</a:t>
            </a:r>
          </a:p>
          <a:p>
            <a:r>
              <a:rPr lang="sk-SK" dirty="0" smtClean="0"/>
              <a:t>Odpoveď organizmu na nádorovú chorobu</a:t>
            </a:r>
          </a:p>
          <a:p>
            <a:r>
              <a:rPr lang="sk-SK" dirty="0" smtClean="0"/>
              <a:t>Vplyv </a:t>
            </a:r>
            <a:r>
              <a:rPr lang="sk-SK" dirty="0" err="1" smtClean="0"/>
              <a:t>cytokínov</a:t>
            </a:r>
            <a:endParaRPr lang="sk-SK" dirty="0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u="sng" dirty="0" smtClean="0"/>
              <a:t>Rôzny klinický obraz:</a:t>
            </a:r>
          </a:p>
          <a:p>
            <a:r>
              <a:rPr lang="sk-SK" dirty="0" err="1"/>
              <a:t>a</a:t>
            </a:r>
            <a:r>
              <a:rPr lang="sk-SK" dirty="0" err="1" smtClean="0"/>
              <a:t>norexia</a:t>
            </a:r>
            <a:r>
              <a:rPr lang="sk-SK" dirty="0" smtClean="0"/>
              <a:t> a znížený príjem stravy</a:t>
            </a:r>
          </a:p>
          <a:p>
            <a:r>
              <a:rPr lang="sk-SK" dirty="0" smtClean="0"/>
              <a:t>“</a:t>
            </a:r>
            <a:r>
              <a:rPr lang="sk-SK" dirty="0" err="1" smtClean="0"/>
              <a:t>catabolic</a:t>
            </a:r>
            <a:r>
              <a:rPr lang="sk-SK" dirty="0" smtClean="0"/>
              <a:t> </a:t>
            </a:r>
            <a:r>
              <a:rPr lang="sk-SK" dirty="0" err="1" smtClean="0"/>
              <a:t>drive</a:t>
            </a:r>
            <a:r>
              <a:rPr lang="sk-SK" dirty="0" smtClean="0"/>
              <a:t>“</a:t>
            </a:r>
          </a:p>
          <a:p>
            <a:r>
              <a:rPr lang="sk-SK" dirty="0"/>
              <a:t>s</a:t>
            </a:r>
            <a:r>
              <a:rPr lang="sk-SK" dirty="0" smtClean="0"/>
              <a:t>trata svalovej hmoty a sily</a:t>
            </a:r>
          </a:p>
        </p:txBody>
      </p:sp>
    </p:spTree>
    <p:extLst>
      <p:ext uri="{BB962C8B-B14F-4D97-AF65-F5344CB8AC3E}">
        <p14:creationId xmlns:p14="http://schemas.microsoft.com/office/powerpoint/2010/main" val="324560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Diagnostika: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b="1" dirty="0" smtClean="0"/>
              <a:t>Klinický stav – zhodnotenie:</a:t>
            </a:r>
          </a:p>
          <a:p>
            <a:r>
              <a:rPr lang="sk-SK" dirty="0" smtClean="0"/>
              <a:t>Svalová hmota</a:t>
            </a:r>
          </a:p>
          <a:p>
            <a:r>
              <a:rPr lang="sk-SK" dirty="0" smtClean="0"/>
              <a:t>Nutričný stav </a:t>
            </a:r>
          </a:p>
          <a:p>
            <a:r>
              <a:rPr lang="sk-SK" dirty="0" err="1" smtClean="0"/>
              <a:t>Performance</a:t>
            </a:r>
            <a:r>
              <a:rPr lang="sk-SK" dirty="0" smtClean="0"/>
              <a:t>, </a:t>
            </a:r>
            <a:r>
              <a:rPr lang="sk-SK" dirty="0" err="1" smtClean="0"/>
              <a:t>expektácia</a:t>
            </a:r>
            <a:r>
              <a:rPr lang="sk-SK" dirty="0" smtClean="0"/>
              <a:t> života</a:t>
            </a:r>
          </a:p>
          <a:p>
            <a:r>
              <a:rPr lang="sk-SK" dirty="0" smtClean="0"/>
              <a:t>Aktivita nádorového ochorenia, </a:t>
            </a:r>
            <a:r>
              <a:rPr lang="sk-SK" dirty="0" err="1" smtClean="0"/>
              <a:t>prozápalová</a:t>
            </a:r>
            <a:r>
              <a:rPr lang="sk-SK" dirty="0" smtClean="0"/>
              <a:t> aktivita</a:t>
            </a:r>
            <a:endParaRPr lang="sk-SK" dirty="0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b="1" dirty="0" smtClean="0"/>
              <a:t>Laboratórne parametre:</a:t>
            </a:r>
          </a:p>
          <a:p>
            <a:r>
              <a:rPr lang="sk-SK" dirty="0" smtClean="0"/>
              <a:t>Albumín</a:t>
            </a:r>
          </a:p>
          <a:p>
            <a:r>
              <a:rPr lang="sk-SK" dirty="0" err="1" smtClean="0"/>
              <a:t>Prealbumín</a:t>
            </a:r>
            <a:endParaRPr lang="sk-SK" dirty="0" smtClean="0"/>
          </a:p>
          <a:p>
            <a:r>
              <a:rPr lang="sk-SK" dirty="0" err="1" smtClean="0"/>
              <a:t>Cholínesteráza</a:t>
            </a:r>
            <a:endParaRPr lang="sk-SK" dirty="0" smtClean="0"/>
          </a:p>
          <a:p>
            <a:r>
              <a:rPr lang="sk-SK" dirty="0" smtClean="0"/>
              <a:t>CRP</a:t>
            </a:r>
          </a:p>
          <a:p>
            <a:r>
              <a:rPr lang="sk-SK" dirty="0" err="1" smtClean="0"/>
              <a:t>fibrinogén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61007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3008313" cy="1427758"/>
          </a:xfrm>
        </p:spPr>
        <p:txBody>
          <a:bodyPr>
            <a:noAutofit/>
          </a:bodyPr>
          <a:lstStyle/>
          <a:p>
            <a:r>
              <a:rPr lang="sk-SK" sz="2800" dirty="0" smtClean="0"/>
              <a:t/>
            </a:r>
            <a:br>
              <a:rPr lang="sk-SK" sz="2800" dirty="0" smtClean="0"/>
            </a:br>
            <a:r>
              <a:rPr lang="sk-SK" sz="2800" dirty="0"/>
              <a:t/>
            </a:r>
            <a:br>
              <a:rPr lang="sk-SK" sz="2800" dirty="0"/>
            </a:br>
            <a:r>
              <a:rPr lang="sk-SK" sz="2800" dirty="0" smtClean="0"/>
              <a:t>Štádium </a:t>
            </a:r>
            <a:r>
              <a:rPr lang="sk-SK" sz="2800" dirty="0" err="1"/>
              <a:t>prekachexie</a:t>
            </a:r>
            <a:r>
              <a:rPr lang="sk-SK" sz="2800" dirty="0"/>
              <a:t/>
            </a:r>
            <a:br>
              <a:rPr lang="sk-SK" sz="2800" dirty="0"/>
            </a:br>
            <a:endParaRPr lang="sk-SK" sz="28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sk-SK" dirty="0"/>
          </a:p>
          <a:p>
            <a:r>
              <a:rPr lang="sk-SK" dirty="0"/>
              <a:t>iniciálne metabolické a klinické príznaky – príčina neúmyselného hmotnostného úbytku</a:t>
            </a:r>
          </a:p>
          <a:p>
            <a:endParaRPr lang="sk-SK" dirty="0"/>
          </a:p>
          <a:p>
            <a:pPr marL="0" indent="0">
              <a:buNone/>
            </a:pPr>
            <a:r>
              <a:rPr lang="sk-SK" dirty="0" smtClean="0"/>
              <a:t>Progresiu </a:t>
            </a:r>
            <a:r>
              <a:rPr lang="sk-SK" dirty="0"/>
              <a:t>do ďalšieho štádia – štádia </a:t>
            </a:r>
            <a:r>
              <a:rPr lang="sk-SK" dirty="0" err="1"/>
              <a:t>kachexie</a:t>
            </a:r>
            <a:r>
              <a:rPr lang="sk-SK" dirty="0"/>
              <a:t>  určuje: </a:t>
            </a:r>
          </a:p>
          <a:p>
            <a:r>
              <a:rPr lang="sk-SK" dirty="0"/>
              <a:t>typ nádorového ochorenia a jeho klinické štádium</a:t>
            </a:r>
          </a:p>
          <a:p>
            <a:r>
              <a:rPr lang="sk-SK" dirty="0"/>
              <a:t>odpoveď na </a:t>
            </a:r>
            <a:r>
              <a:rPr lang="sk-SK" dirty="0" err="1"/>
              <a:t>protinádorovú</a:t>
            </a:r>
            <a:r>
              <a:rPr lang="sk-SK" dirty="0"/>
              <a:t> liečbu</a:t>
            </a:r>
          </a:p>
          <a:p>
            <a:r>
              <a:rPr lang="sk-SK" dirty="0"/>
              <a:t>prítomnosť systémového zápalu</a:t>
            </a:r>
          </a:p>
          <a:p>
            <a:r>
              <a:rPr lang="sk-SK" dirty="0"/>
              <a:t>znížený príjem stravy</a:t>
            </a:r>
          </a:p>
          <a:p>
            <a:endParaRPr lang="sk-SK" dirty="0"/>
          </a:p>
          <a:p>
            <a:pPr marL="0" indent="0">
              <a:buNone/>
            </a:pPr>
            <a:endParaRPr lang="sk-SK" dirty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67544" y="1484784"/>
            <a:ext cx="3008313" cy="4691063"/>
          </a:xfrm>
        </p:spPr>
        <p:txBody>
          <a:bodyPr/>
          <a:lstStyle/>
          <a:p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7170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k-SK" sz="2800" dirty="0"/>
              <a:t>Štádium </a:t>
            </a:r>
            <a:r>
              <a:rPr lang="sk-SK" sz="2800" dirty="0" err="1"/>
              <a:t>prekachexie</a:t>
            </a:r>
            <a:r>
              <a:rPr lang="sk-SK" sz="2800" dirty="0"/>
              <a:t/>
            </a:r>
            <a:br>
              <a:rPr lang="sk-SK" sz="2800" dirty="0"/>
            </a:br>
            <a:endParaRPr lang="sk-SK" sz="28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1700808"/>
            <a:ext cx="5111750" cy="4425355"/>
          </a:xfrm>
        </p:spPr>
        <p:txBody>
          <a:bodyPr>
            <a:normAutofit/>
          </a:bodyPr>
          <a:lstStyle/>
          <a:p>
            <a:r>
              <a:rPr lang="sk-SK" sz="2000" dirty="0" smtClean="0"/>
              <a:t>Úbytok hmotnosti menej ako 5%</a:t>
            </a:r>
          </a:p>
          <a:p>
            <a:r>
              <a:rPr lang="sk-SK" sz="2000" dirty="0" smtClean="0"/>
              <a:t>Metabolické zmeny: presun </a:t>
            </a:r>
            <a:r>
              <a:rPr lang="sk-SK" sz="2000" dirty="0" err="1" smtClean="0"/>
              <a:t>proteosyntézy</a:t>
            </a:r>
            <a:r>
              <a:rPr lang="sk-SK" sz="2000" dirty="0" smtClean="0"/>
              <a:t> k syntéze proteínov akútnej fázy</a:t>
            </a:r>
          </a:p>
          <a:p>
            <a:r>
              <a:rPr lang="sk-SK" sz="2000" dirty="0" smtClean="0"/>
              <a:t>U pacientov v štádiu </a:t>
            </a:r>
            <a:r>
              <a:rPr lang="sk-SK" sz="2000" dirty="0" err="1" smtClean="0"/>
              <a:t>prekachexie</a:t>
            </a:r>
            <a:r>
              <a:rPr lang="sk-SK" sz="2000" dirty="0"/>
              <a:t> </a:t>
            </a:r>
            <a:r>
              <a:rPr lang="sk-SK" sz="2000" dirty="0" smtClean="0"/>
              <a:t>(bez </a:t>
            </a:r>
            <a:r>
              <a:rPr lang="sk-SK" sz="2000" dirty="0" err="1" smtClean="0"/>
              <a:t>elevácie</a:t>
            </a:r>
            <a:r>
              <a:rPr lang="sk-SK" sz="2000" dirty="0" smtClean="0"/>
              <a:t> CRP) možno nutričnou intervenciou zabrániť hmotnostnému úbytku</a:t>
            </a:r>
          </a:p>
          <a:p>
            <a:r>
              <a:rPr lang="sk-SK" sz="2000" dirty="0" smtClean="0"/>
              <a:t>Význam včasnej intervencie</a:t>
            </a:r>
            <a:endParaRPr lang="sk-SK" sz="2000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67544" y="1412776"/>
            <a:ext cx="3008313" cy="4691063"/>
          </a:xfrm>
        </p:spPr>
        <p:txBody>
          <a:bodyPr/>
          <a:lstStyle/>
          <a:p>
            <a:endParaRPr lang="sk-SK" dirty="0" smtClean="0"/>
          </a:p>
          <a:p>
            <a:r>
              <a:rPr lang="sk-SK" sz="1600" dirty="0" smtClean="0">
                <a:solidFill>
                  <a:srgbClr val="C00000"/>
                </a:solidFill>
              </a:rPr>
              <a:t>Laboratórne:</a:t>
            </a:r>
          </a:p>
          <a:p>
            <a:endParaRPr lang="sk-SK" sz="16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600" dirty="0" smtClean="0">
                <a:solidFill>
                  <a:srgbClr val="C00000"/>
                </a:solidFill>
              </a:rPr>
              <a:t>Zvýšené............ CRP, </a:t>
            </a:r>
            <a:r>
              <a:rPr lang="sk-SK" sz="1600" dirty="0" err="1" smtClean="0">
                <a:solidFill>
                  <a:srgbClr val="C00000"/>
                </a:solidFill>
              </a:rPr>
              <a:t>fibrinogén</a:t>
            </a:r>
            <a:endParaRPr lang="sk-SK" sz="1600" dirty="0" smtClean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6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600" dirty="0" smtClean="0">
                <a:solidFill>
                  <a:srgbClr val="C00000"/>
                </a:solidFill>
              </a:rPr>
              <a:t>Znížené............. </a:t>
            </a:r>
            <a:r>
              <a:rPr lang="sk-SK" sz="1600" dirty="0" err="1" smtClean="0">
                <a:solidFill>
                  <a:srgbClr val="C00000"/>
                </a:solidFill>
              </a:rPr>
              <a:t>prealbumín</a:t>
            </a:r>
            <a:r>
              <a:rPr lang="sk-SK" sz="1600" dirty="0" smtClean="0">
                <a:solidFill>
                  <a:srgbClr val="C00000"/>
                </a:solidFill>
              </a:rPr>
              <a:t>, </a:t>
            </a:r>
            <a:r>
              <a:rPr lang="sk-SK" sz="1600" dirty="0" err="1" smtClean="0">
                <a:solidFill>
                  <a:srgbClr val="C00000"/>
                </a:solidFill>
              </a:rPr>
              <a:t>transferín</a:t>
            </a:r>
            <a:endParaRPr lang="sk-SK" sz="1600" dirty="0" smtClean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k-SK" sz="16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600" dirty="0" smtClean="0">
                <a:solidFill>
                  <a:srgbClr val="C00000"/>
                </a:solidFill>
              </a:rPr>
              <a:t>Znížené alebo normálne.............. </a:t>
            </a:r>
            <a:r>
              <a:rPr lang="sk-SK" sz="1600" dirty="0" err="1" smtClean="0">
                <a:solidFill>
                  <a:srgbClr val="C00000"/>
                </a:solidFill>
              </a:rPr>
              <a:t>Cholínesteráza</a:t>
            </a:r>
            <a:r>
              <a:rPr lang="sk-SK" sz="1600" dirty="0" smtClean="0">
                <a:solidFill>
                  <a:srgbClr val="C00000"/>
                </a:solidFill>
              </a:rPr>
              <a:t>, albumín</a:t>
            </a:r>
          </a:p>
        </p:txBody>
      </p:sp>
    </p:spTree>
    <p:extLst>
      <p:ext uri="{BB962C8B-B14F-4D97-AF65-F5344CB8AC3E}">
        <p14:creationId xmlns:p14="http://schemas.microsoft.com/office/powerpoint/2010/main" val="3477764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3934</TotalTime>
  <Words>1346</Words>
  <Application>Microsoft Office PowerPoint</Application>
  <PresentationFormat>Prezentácia na obrazovke (4:3)</PresentationFormat>
  <Paragraphs>224</Paragraphs>
  <Slides>28</Slides>
  <Notes>2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28</vt:i4>
      </vt:variant>
    </vt:vector>
  </HeadingPairs>
  <TitlesOfParts>
    <vt:vector size="29" baseType="lpstr">
      <vt:lpstr>Motív Office</vt:lpstr>
      <vt:lpstr>Syndróm nádorovej kachexie</vt:lpstr>
      <vt:lpstr>Nádorová kachexia </vt:lpstr>
      <vt:lpstr>Syndróm nádorovej kachexie</vt:lpstr>
      <vt:lpstr>Nádorová kachexia</vt:lpstr>
      <vt:lpstr>Nádorová kachexia Diagnostické kritériá:  </vt:lpstr>
      <vt:lpstr>„Fenotyp kachexie“</vt:lpstr>
      <vt:lpstr>Diagnostika:</vt:lpstr>
      <vt:lpstr>  Štádium prekachexie </vt:lpstr>
      <vt:lpstr>Štádium prekachexie </vt:lpstr>
      <vt:lpstr>Štádium kachexie</vt:lpstr>
      <vt:lpstr>Štádium refraktérnej kachexie</vt:lpstr>
      <vt:lpstr>Možnosti ovplyvnenia syndrómu nádorovej kachexie </vt:lpstr>
      <vt:lpstr>Možnosti nutričného poradenstva</vt:lpstr>
      <vt:lpstr>Nutričné suplementy</vt:lpstr>
      <vt:lpstr>Nutričné suplementy</vt:lpstr>
      <vt:lpstr>Nutričné suplementy</vt:lpstr>
      <vt:lpstr>Nutričné suplementy </vt:lpstr>
      <vt:lpstr>Stimulanciá chuti do jedla – apetizéry Kortikosteroidy</vt:lpstr>
      <vt:lpstr>Progestíny – megestrol acetát  a medroxyprogesterón</vt:lpstr>
      <vt:lpstr>Metaanalýza štúdií s megestrol acetátom</vt:lpstr>
      <vt:lpstr>Megestrol acetát</vt:lpstr>
      <vt:lpstr>Nové objekty skúmania v liečbe nádorovej kachexie</vt:lpstr>
      <vt:lpstr>Nové látky</vt:lpstr>
      <vt:lpstr>Antimyostatínové látky</vt:lpstr>
      <vt:lpstr>Example of Natural Myostatin Deficiency</vt:lpstr>
      <vt:lpstr>Grelínové analógy</vt:lpstr>
      <vt:lpstr>Zhrnutie</vt:lpstr>
      <vt:lpstr>Ďakujem za pozornosť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Katka</dc:creator>
  <cp:lastModifiedBy>Katka</cp:lastModifiedBy>
  <cp:revision>145</cp:revision>
  <cp:lastPrinted>2014-02-18T19:01:32Z</cp:lastPrinted>
  <dcterms:created xsi:type="dcterms:W3CDTF">2013-08-28T09:22:05Z</dcterms:created>
  <dcterms:modified xsi:type="dcterms:W3CDTF">2014-05-17T06:00:15Z</dcterms:modified>
</cp:coreProperties>
</file>