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64" r:id="rId2"/>
    <p:sldId id="256" r:id="rId3"/>
    <p:sldId id="266" r:id="rId4"/>
    <p:sldId id="268" r:id="rId5"/>
    <p:sldId id="265" r:id="rId6"/>
    <p:sldId id="282" r:id="rId7"/>
    <p:sldId id="267" r:id="rId8"/>
    <p:sldId id="259" r:id="rId9"/>
    <p:sldId id="269" r:id="rId10"/>
    <p:sldId id="284" r:id="rId11"/>
    <p:sldId id="283" r:id="rId12"/>
    <p:sldId id="270" r:id="rId13"/>
    <p:sldId id="257" r:id="rId14"/>
    <p:sldId id="271" r:id="rId15"/>
    <p:sldId id="272" r:id="rId16"/>
    <p:sldId id="274" r:id="rId17"/>
    <p:sldId id="275" r:id="rId18"/>
    <p:sldId id="273" r:id="rId19"/>
    <p:sldId id="280" r:id="rId20"/>
    <p:sldId id="276" r:id="rId21"/>
    <p:sldId id="277" r:id="rId22"/>
    <p:sldId id="281" r:id="rId23"/>
    <p:sldId id="258" r:id="rId24"/>
    <p:sldId id="278" r:id="rId25"/>
    <p:sldId id="279" r:id="rId26"/>
    <p:sldId id="285" r:id="rId27"/>
  </p:sldIdLst>
  <p:sldSz cx="9144000" cy="6858000" type="screen4x3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798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Zástupný symbol dátum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6C30CD-EA2F-450E-9F80-D20AA5622703}" type="datetimeFigureOut">
              <a:rPr lang="en-US" smtClean="0"/>
              <a:t>5/17/2014</a:t>
            </a:fld>
            <a:endParaRPr lang="en-US"/>
          </a:p>
        </p:txBody>
      </p:sp>
      <p:sp>
        <p:nvSpPr>
          <p:cNvPr id="4" name="Zástupný symbol obrazu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Zástupný symbol poznámo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41709B-D150-4451-89B7-0A7AD141A6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21259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41709B-D150-4451-89B7-0A7AD141A64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0338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k-SK" dirty="0" err="1" smtClean="0"/>
              <a:t>first</a:t>
            </a:r>
            <a:r>
              <a:rPr lang="sk-SK" baseline="0" dirty="0" smtClean="0"/>
              <a:t> </a:t>
            </a:r>
            <a:r>
              <a:rPr lang="sk-SK" baseline="0" dirty="0" err="1" smtClean="0"/>
              <a:t>things</a:t>
            </a:r>
            <a:r>
              <a:rPr lang="sk-SK" baseline="0" dirty="0" smtClean="0"/>
              <a:t> </a:t>
            </a:r>
            <a:r>
              <a:rPr lang="sk-SK" baseline="0" dirty="0" err="1" smtClean="0"/>
              <a:t>first</a:t>
            </a:r>
            <a:r>
              <a:rPr lang="sk-SK" baseline="0" dirty="0" smtClean="0"/>
              <a:t>, prirovnanie k vojne  - </a:t>
            </a:r>
            <a:r>
              <a:rPr lang="sk-SK" baseline="0" dirty="0" err="1" smtClean="0"/>
              <a:t>kazualitám</a:t>
            </a:r>
            <a:r>
              <a:rPr lang="sk-SK" baseline="0" dirty="0" smtClean="0"/>
              <a:t>.</a:t>
            </a:r>
          </a:p>
          <a:p>
            <a:endParaRPr lang="sk-SK" baseline="0" dirty="0" smtClean="0"/>
          </a:p>
          <a:p>
            <a:endParaRPr lang="en-US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41709B-D150-4451-89B7-0A7AD141A64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518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k-SK" dirty="0" smtClean="0"/>
              <a:t>nemáme</a:t>
            </a:r>
            <a:r>
              <a:rPr lang="sk-SK" baseline="0" dirty="0" smtClean="0"/>
              <a:t> žiadnu legislatívnu, ktorá by usmerňovala tieto požiadavky</a:t>
            </a:r>
          </a:p>
          <a:p>
            <a:r>
              <a:rPr lang="sk-SK" baseline="0" dirty="0" smtClean="0"/>
              <a:t>plán: len v rámci nemocníc</a:t>
            </a:r>
            <a:endParaRPr lang="en-US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41709B-D150-4451-89B7-0A7AD141A64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6376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k-SK" dirty="0" smtClean="0"/>
              <a:t>podobný rozdiel aj pre OS</a:t>
            </a:r>
            <a:endParaRPr lang="en-US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41709B-D150-4451-89B7-0A7AD141A64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75347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k-SK" dirty="0" smtClean="0"/>
              <a:t>NOÚ a VOÚ súčasne cieľové oddelenia pre diagnózy, ktoré nepripravujú</a:t>
            </a:r>
            <a:endParaRPr lang="en-US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41709B-D150-4451-89B7-0A7AD141A646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1535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 smtClean="0"/>
              <a:t>Kliknite sem a upravte štýl predlohy podnadpisov.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2E2F3-A957-4897-AE39-228CC061DCDB}" type="datetimeFigureOut">
              <a:rPr lang="sk-SK" smtClean="0"/>
              <a:t>17. 5. 2014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84D80-3779-453A-ADA2-5F0F5F321983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2E2F3-A957-4897-AE39-228CC061DCDB}" type="datetimeFigureOut">
              <a:rPr lang="sk-SK" smtClean="0"/>
              <a:t>17. 5. 2014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84D80-3779-453A-ADA2-5F0F5F321983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2E2F3-A957-4897-AE39-228CC061DCDB}" type="datetimeFigureOut">
              <a:rPr lang="sk-SK" smtClean="0"/>
              <a:t>17. 5. 2014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84D80-3779-453A-ADA2-5F0F5F321983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2E2F3-A957-4897-AE39-228CC061DCDB}" type="datetimeFigureOut">
              <a:rPr lang="sk-SK" smtClean="0"/>
              <a:t>17. 5. 2014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84D80-3779-453A-ADA2-5F0F5F321983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2E2F3-A957-4897-AE39-228CC061DCDB}" type="datetimeFigureOut">
              <a:rPr lang="sk-SK" smtClean="0"/>
              <a:t>17. 5. 2014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84D80-3779-453A-ADA2-5F0F5F321983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2E2F3-A957-4897-AE39-228CC061DCDB}" type="datetimeFigureOut">
              <a:rPr lang="sk-SK" smtClean="0"/>
              <a:t>17. 5. 2014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84D80-3779-453A-ADA2-5F0F5F321983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2E2F3-A957-4897-AE39-228CC061DCDB}" type="datetimeFigureOut">
              <a:rPr lang="sk-SK" smtClean="0"/>
              <a:t>17. 5. 2014</a:t>
            </a:fld>
            <a:endParaRPr lang="sk-SK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84D80-3779-453A-ADA2-5F0F5F321983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2E2F3-A957-4897-AE39-228CC061DCDB}" type="datetimeFigureOut">
              <a:rPr lang="sk-SK" smtClean="0"/>
              <a:t>17. 5. 2014</a:t>
            </a:fld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84D80-3779-453A-ADA2-5F0F5F321983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2E2F3-A957-4897-AE39-228CC061DCDB}" type="datetimeFigureOut">
              <a:rPr lang="sk-SK" smtClean="0"/>
              <a:t>17. 5. 2014</a:t>
            </a:fld>
            <a:endParaRPr 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84D80-3779-453A-ADA2-5F0F5F321983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2E2F3-A957-4897-AE39-228CC061DCDB}" type="datetimeFigureOut">
              <a:rPr lang="sk-SK" smtClean="0"/>
              <a:t>17. 5. 2014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84D80-3779-453A-ADA2-5F0F5F321983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2E2F3-A957-4897-AE39-228CC061DCDB}" type="datetimeFigureOut">
              <a:rPr lang="sk-SK" smtClean="0"/>
              <a:t>17. 5. 2014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84D80-3779-453A-ADA2-5F0F5F321983}" type="slidenum">
              <a:rPr lang="sk-SK" smtClean="0"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nadpis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92E2F3-A957-4897-AE39-228CC061DCDB}" type="datetimeFigureOut">
              <a:rPr lang="sk-SK" smtClean="0"/>
              <a:t>17. 5. 2014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C84D80-3779-453A-ADA2-5F0F5F321983}" type="slidenum">
              <a:rPr lang="sk-SK" smtClean="0"/>
              <a:t>‹#›</a:t>
            </a:fld>
            <a:endParaRPr lang="sk-S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mailto:margita.pobijakova@nou.sk" TargetMode="External"/><Relationship Id="rId13" Type="http://schemas.openxmlformats.org/officeDocument/2006/relationships/hyperlink" Target="mailto:murin@unm.sk" TargetMode="External"/><Relationship Id="rId18" Type="http://schemas.openxmlformats.org/officeDocument/2006/relationships/hyperlink" Target="mailto:jpupalova@nspbb.sk" TargetMode="External"/><Relationship Id="rId3" Type="http://schemas.openxmlformats.org/officeDocument/2006/relationships/hyperlink" Target="mailto:marcel.rusnak@zoznam.sk" TargetMode="External"/><Relationship Id="rId21" Type="http://schemas.openxmlformats.org/officeDocument/2006/relationships/hyperlink" Target="mailto:dubinsky@vou.sk" TargetMode="External"/><Relationship Id="rId7" Type="http://schemas.openxmlformats.org/officeDocument/2006/relationships/hyperlink" Target="mailto:fyzici@mail.fnspza.sk" TargetMode="External"/><Relationship Id="rId12" Type="http://schemas.openxmlformats.org/officeDocument/2006/relationships/hyperlink" Target="mailto:hajtmanova@unm.sk" TargetMode="External"/><Relationship Id="rId17" Type="http://schemas.openxmlformats.org/officeDocument/2006/relationships/hyperlink" Target="mailto:janacibik@centrum.sk" TargetMode="External"/><Relationship Id="rId2" Type="http://schemas.openxmlformats.org/officeDocument/2006/relationships/hyperlink" Target="mailto:viktorrosenberg@gmail.com" TargetMode="External"/><Relationship Id="rId16" Type="http://schemas.openxmlformats.org/officeDocument/2006/relationships/hyperlink" Target="mailto:frantisek.cimmerman@slovanet.sk" TargetMode="External"/><Relationship Id="rId20" Type="http://schemas.openxmlformats.org/officeDocument/2006/relationships/hyperlink" Target="mailto:laffo@post.sk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richard.hruby@gmail.com" TargetMode="External"/><Relationship Id="rId11" Type="http://schemas.openxmlformats.org/officeDocument/2006/relationships/hyperlink" Target="mailto:lkostkova@gmail.com" TargetMode="External"/><Relationship Id="rId5" Type="http://schemas.openxmlformats.org/officeDocument/2006/relationships/hyperlink" Target="mailto:kristina.kontrisova@ousa.sk" TargetMode="External"/><Relationship Id="rId15" Type="http://schemas.openxmlformats.org/officeDocument/2006/relationships/hyperlink" Target="mailto:krkosek@fnnitra.sk" TargetMode="External"/><Relationship Id="rId10" Type="http://schemas.openxmlformats.org/officeDocument/2006/relationships/hyperlink" Target="mailto:Lederleitner@azet.sk" TargetMode="External"/><Relationship Id="rId19" Type="http://schemas.openxmlformats.org/officeDocument/2006/relationships/hyperlink" Target="mailto:vmalec@nspbb.sk" TargetMode="External"/><Relationship Id="rId4" Type="http://schemas.openxmlformats.org/officeDocument/2006/relationships/hyperlink" Target="mailto:monika.svantnerova@ousa.sk" TargetMode="External"/><Relationship Id="rId9" Type="http://schemas.openxmlformats.org/officeDocument/2006/relationships/hyperlink" Target="mailto:Lederleitner.David@nou.sk" TargetMode="External"/><Relationship Id="rId14" Type="http://schemas.openxmlformats.org/officeDocument/2006/relationships/hyperlink" Target="mailto:mjs33@azet.sk" TargetMode="External"/><Relationship Id="rId22" Type="http://schemas.openxmlformats.org/officeDocument/2006/relationships/hyperlink" Target="mailto:jasencak@vou.sk" TargetMode="Externa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mailto:dubinsky@vou.sk" TargetMode="Externa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Enhancement of 3D</a:t>
            </a:r>
            <a:r>
              <a:rPr lang="sk-SK" dirty="0" smtClean="0"/>
              <a:t> </a:t>
            </a:r>
            <a:r>
              <a:rPr lang="sk-SK" smtClean="0"/>
              <a:t>conformal</a:t>
            </a:r>
            <a:r>
              <a:rPr lang="en-US" smtClean="0"/>
              <a:t> </a:t>
            </a:r>
            <a:r>
              <a:rPr lang="en-US" dirty="0" smtClean="0"/>
              <a:t>radiotherapy planning in Slovakia</a:t>
            </a:r>
            <a:endParaRPr lang="en-US" dirty="0"/>
          </a:p>
        </p:txBody>
      </p:sp>
      <p:pic>
        <p:nvPicPr>
          <p:cNvPr id="1026" name="Picture 2" descr="D:\Desktop\ocko\SSRO\logo SSRO fina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642972"/>
            <a:ext cx="1424568" cy="941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5755978"/>
            <a:ext cx="1343025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5773340"/>
            <a:ext cx="264795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5341" y="5755978"/>
            <a:ext cx="2342963" cy="758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4653136"/>
            <a:ext cx="1609725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7091" y="4653136"/>
            <a:ext cx="2333625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174183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Dôležitosť štandardizácie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281339"/>
          </a:xfrm>
        </p:spPr>
        <p:txBody>
          <a:bodyPr/>
          <a:lstStyle/>
          <a:p>
            <a:r>
              <a:rPr lang="sk-SK" dirty="0" smtClean="0"/>
              <a:t>QA klinických štúdií</a:t>
            </a:r>
          </a:p>
          <a:p>
            <a:r>
              <a:rPr lang="sk-SK" dirty="0" smtClean="0"/>
              <a:t>zlepšenie klinickej praxe pomocou QA klinických štúdií</a:t>
            </a:r>
          </a:p>
          <a:p>
            <a:r>
              <a:rPr lang="sk-SK" dirty="0" smtClean="0"/>
              <a:t>to čo funguje musíme robiť dobre</a:t>
            </a:r>
          </a:p>
          <a:p>
            <a:r>
              <a:rPr lang="sk-SK" dirty="0" smtClean="0"/>
              <a:t>každý pacient má nárok na adekvátnu rádioterapiu</a:t>
            </a:r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7997761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k-SK" dirty="0" smtClean="0"/>
              <a:t>Plánovanie CRT rádioterapie</a:t>
            </a:r>
            <a:endParaRPr lang="sk-SK" dirty="0"/>
          </a:p>
        </p:txBody>
      </p:sp>
      <p:sp>
        <p:nvSpPr>
          <p:cNvPr id="5" name="Ovál 4"/>
          <p:cNvSpPr/>
          <p:nvPr/>
        </p:nvSpPr>
        <p:spPr>
          <a:xfrm>
            <a:off x="755576" y="2852936"/>
            <a:ext cx="1440160" cy="792088"/>
          </a:xfrm>
          <a:prstGeom prst="ellipse">
            <a:avLst/>
          </a:prstGeom>
          <a:noFill/>
          <a:ln w="57150">
            <a:solidFill>
              <a:srgbClr val="002060"/>
            </a:solidFill>
          </a:ln>
          <a:effectLst>
            <a:outerShdw blurRad="63500" dist="38100" dir="1980000" algn="tl" rotWithShape="0">
              <a:schemeClr val="tx2">
                <a:lumMod val="60000"/>
                <a:lumOff val="40000"/>
                <a:alpha val="89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6" name="Ovál 5"/>
          <p:cNvSpPr/>
          <p:nvPr/>
        </p:nvSpPr>
        <p:spPr>
          <a:xfrm>
            <a:off x="1619672" y="3215281"/>
            <a:ext cx="1440160" cy="792088"/>
          </a:xfrm>
          <a:prstGeom prst="ellipse">
            <a:avLst/>
          </a:prstGeom>
          <a:noFill/>
          <a:ln w="57150">
            <a:solidFill>
              <a:srgbClr val="002060"/>
            </a:solidFill>
          </a:ln>
          <a:effectLst>
            <a:outerShdw blurRad="63500" dist="38100" dir="1980000" algn="tl" rotWithShape="0">
              <a:schemeClr val="tx2">
                <a:lumMod val="60000"/>
                <a:lumOff val="40000"/>
                <a:alpha val="89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Ovál 6"/>
          <p:cNvSpPr/>
          <p:nvPr/>
        </p:nvSpPr>
        <p:spPr>
          <a:xfrm>
            <a:off x="2627784" y="3501008"/>
            <a:ext cx="1440160" cy="792088"/>
          </a:xfrm>
          <a:prstGeom prst="ellipse">
            <a:avLst/>
          </a:prstGeom>
          <a:noFill/>
          <a:ln w="57150">
            <a:solidFill>
              <a:srgbClr val="002060"/>
            </a:solidFill>
          </a:ln>
          <a:effectLst>
            <a:outerShdw blurRad="63500" dist="38100" dir="1980000" algn="tl" rotWithShape="0">
              <a:schemeClr val="tx2">
                <a:lumMod val="60000"/>
                <a:lumOff val="40000"/>
                <a:alpha val="89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8" name="Ovál 7"/>
          <p:cNvSpPr/>
          <p:nvPr/>
        </p:nvSpPr>
        <p:spPr>
          <a:xfrm>
            <a:off x="3707904" y="3262717"/>
            <a:ext cx="1440160" cy="792088"/>
          </a:xfrm>
          <a:prstGeom prst="ellipse">
            <a:avLst/>
          </a:prstGeom>
          <a:noFill/>
          <a:ln w="57150">
            <a:solidFill>
              <a:srgbClr val="002060"/>
            </a:solidFill>
          </a:ln>
          <a:effectLst>
            <a:outerShdw blurRad="63500" dist="38100" dir="1980000" algn="tl" rotWithShape="0">
              <a:schemeClr val="tx2">
                <a:lumMod val="60000"/>
                <a:lumOff val="40000"/>
                <a:alpha val="89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9" name="Ovál 8"/>
          <p:cNvSpPr/>
          <p:nvPr/>
        </p:nvSpPr>
        <p:spPr>
          <a:xfrm>
            <a:off x="4644008" y="2996952"/>
            <a:ext cx="1440160" cy="792088"/>
          </a:xfrm>
          <a:prstGeom prst="ellipse">
            <a:avLst/>
          </a:prstGeom>
          <a:noFill/>
          <a:ln w="57150">
            <a:solidFill>
              <a:srgbClr val="002060"/>
            </a:solidFill>
          </a:ln>
          <a:effectLst>
            <a:outerShdw blurRad="63500" dist="38100" dir="1980000" algn="tl" rotWithShape="0">
              <a:schemeClr val="tx2">
                <a:lumMod val="60000"/>
                <a:lumOff val="40000"/>
                <a:alpha val="89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0" name="Ovál 9"/>
          <p:cNvSpPr/>
          <p:nvPr/>
        </p:nvSpPr>
        <p:spPr>
          <a:xfrm>
            <a:off x="5724128" y="3104964"/>
            <a:ext cx="1440160" cy="792088"/>
          </a:xfrm>
          <a:prstGeom prst="ellipse">
            <a:avLst/>
          </a:prstGeom>
          <a:noFill/>
          <a:ln w="57150">
            <a:solidFill>
              <a:srgbClr val="002060"/>
            </a:solidFill>
          </a:ln>
          <a:effectLst>
            <a:outerShdw blurRad="63500" dist="38100" dir="1980000" algn="tl" rotWithShape="0">
              <a:schemeClr val="tx2">
                <a:lumMod val="60000"/>
                <a:lumOff val="40000"/>
                <a:alpha val="89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1" name="Ovál 10"/>
          <p:cNvSpPr/>
          <p:nvPr/>
        </p:nvSpPr>
        <p:spPr>
          <a:xfrm>
            <a:off x="6444208" y="3531078"/>
            <a:ext cx="1440160" cy="792088"/>
          </a:xfrm>
          <a:prstGeom prst="ellipse">
            <a:avLst/>
          </a:prstGeom>
          <a:noFill/>
          <a:ln w="57150">
            <a:solidFill>
              <a:srgbClr val="002060"/>
            </a:solidFill>
          </a:ln>
          <a:effectLst>
            <a:outerShdw blurRad="63500" dist="38100" dir="1980000" algn="tl" rotWithShape="0">
              <a:schemeClr val="tx2">
                <a:lumMod val="60000"/>
                <a:lumOff val="40000"/>
                <a:alpha val="89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2" name="Ovál 11"/>
          <p:cNvSpPr/>
          <p:nvPr/>
        </p:nvSpPr>
        <p:spPr>
          <a:xfrm>
            <a:off x="7164288" y="4044824"/>
            <a:ext cx="1440160" cy="792088"/>
          </a:xfrm>
          <a:prstGeom prst="ellipse">
            <a:avLst/>
          </a:prstGeom>
          <a:noFill/>
          <a:ln w="57150">
            <a:solidFill>
              <a:srgbClr val="002060"/>
            </a:solidFill>
          </a:ln>
          <a:effectLst>
            <a:outerShdw blurRad="63500" dist="38100" dir="1980000" algn="tl" rotWithShape="0">
              <a:schemeClr val="tx2">
                <a:lumMod val="60000"/>
                <a:lumOff val="40000"/>
                <a:alpha val="89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3" name="BlokTextu 12"/>
          <p:cNvSpPr txBox="1"/>
          <p:nvPr/>
        </p:nvSpPr>
        <p:spPr>
          <a:xfrm>
            <a:off x="458207" y="2366300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b="1" dirty="0" smtClean="0"/>
              <a:t>predpis ožarovania</a:t>
            </a:r>
            <a:endParaRPr lang="sk-SK" b="1" dirty="0"/>
          </a:p>
        </p:txBody>
      </p:sp>
      <p:sp>
        <p:nvSpPr>
          <p:cNvPr id="14" name="BlokTextu 13"/>
          <p:cNvSpPr txBox="1"/>
          <p:nvPr/>
        </p:nvSpPr>
        <p:spPr>
          <a:xfrm>
            <a:off x="2043880" y="2735632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b="1" dirty="0" err="1" smtClean="0"/>
              <a:t>imobilizácia</a:t>
            </a:r>
            <a:endParaRPr lang="sk-SK" b="1" dirty="0"/>
          </a:p>
        </p:txBody>
      </p:sp>
      <p:sp>
        <p:nvSpPr>
          <p:cNvPr id="15" name="BlokTextu 14"/>
          <p:cNvSpPr txBox="1"/>
          <p:nvPr/>
        </p:nvSpPr>
        <p:spPr>
          <a:xfrm>
            <a:off x="2757028" y="4467580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b="1" dirty="0" smtClean="0"/>
              <a:t>zobrazenie</a:t>
            </a:r>
            <a:endParaRPr lang="sk-SK" b="1" dirty="0"/>
          </a:p>
        </p:txBody>
      </p:sp>
      <p:sp>
        <p:nvSpPr>
          <p:cNvPr id="16" name="BlokTextu 15"/>
          <p:cNvSpPr txBox="1"/>
          <p:nvPr/>
        </p:nvSpPr>
        <p:spPr>
          <a:xfrm>
            <a:off x="3419872" y="2558570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b="1" dirty="0" smtClean="0"/>
              <a:t>ohraničenie cieľa - objemov</a:t>
            </a:r>
            <a:endParaRPr lang="sk-SK" b="1" dirty="0"/>
          </a:p>
        </p:txBody>
      </p:sp>
      <p:sp>
        <p:nvSpPr>
          <p:cNvPr id="17" name="BlokTextu 16"/>
          <p:cNvSpPr txBox="1"/>
          <p:nvPr/>
        </p:nvSpPr>
        <p:spPr>
          <a:xfrm>
            <a:off x="4860032" y="2089301"/>
            <a:ext cx="2016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b="1" dirty="0" smtClean="0"/>
              <a:t>plánovanie ožarovania</a:t>
            </a:r>
            <a:endParaRPr lang="sk-SK" b="1" dirty="0"/>
          </a:p>
        </p:txBody>
      </p:sp>
      <p:sp>
        <p:nvSpPr>
          <p:cNvPr id="18" name="BlokTextu 17"/>
          <p:cNvSpPr txBox="1"/>
          <p:nvPr/>
        </p:nvSpPr>
        <p:spPr>
          <a:xfrm>
            <a:off x="6099811" y="2458633"/>
            <a:ext cx="2016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b="1" dirty="0" smtClean="0"/>
              <a:t>kontrola polohy pacienta</a:t>
            </a:r>
            <a:endParaRPr lang="sk-SK" b="1" dirty="0"/>
          </a:p>
        </p:txBody>
      </p:sp>
      <p:sp>
        <p:nvSpPr>
          <p:cNvPr id="19" name="BlokTextu 18"/>
          <p:cNvSpPr txBox="1"/>
          <p:nvPr/>
        </p:nvSpPr>
        <p:spPr>
          <a:xfrm>
            <a:off x="5717649" y="4326505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b="1" dirty="0" smtClean="0"/>
              <a:t>ožiarenie</a:t>
            </a:r>
            <a:endParaRPr lang="sk-SK" b="1" dirty="0"/>
          </a:p>
        </p:txBody>
      </p:sp>
      <p:sp>
        <p:nvSpPr>
          <p:cNvPr id="20" name="BlokTextu 19"/>
          <p:cNvSpPr txBox="1"/>
          <p:nvPr/>
        </p:nvSpPr>
        <p:spPr>
          <a:xfrm>
            <a:off x="7107923" y="4941168"/>
            <a:ext cx="20162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b="1" dirty="0" smtClean="0"/>
              <a:t>kontrola                         a zabezpečenie kvality</a:t>
            </a:r>
            <a:endParaRPr lang="sk-SK" b="1" dirty="0"/>
          </a:p>
        </p:txBody>
      </p:sp>
    </p:spTree>
    <p:extLst>
      <p:ext uri="{BB962C8B-B14F-4D97-AF65-F5344CB8AC3E}">
        <p14:creationId xmlns:p14="http://schemas.microsoft.com/office/powerpoint/2010/main" val="40528348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Štruktúra projektu</a:t>
            </a:r>
            <a:endParaRPr lang="en-US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sk-SK" dirty="0" smtClean="0"/>
              <a:t>príprava:</a:t>
            </a:r>
          </a:p>
          <a:p>
            <a:pPr marL="914400" lvl="1" indent="-514350">
              <a:buFont typeface="+mj-lt"/>
              <a:buAutoNum type="alphaLcPeriod"/>
            </a:pPr>
            <a:r>
              <a:rPr lang="sk-SK" dirty="0" smtClean="0"/>
              <a:t>navrhnutie protokolov</a:t>
            </a:r>
          </a:p>
          <a:p>
            <a:pPr marL="914400" lvl="1" indent="-514350">
              <a:buFont typeface="+mj-lt"/>
              <a:buAutoNum type="alphaLcPeriod"/>
            </a:pPr>
            <a:r>
              <a:rPr lang="sk-SK" dirty="0"/>
              <a:t>vytvorenie infraštruktúry pre hodnotenie RT </a:t>
            </a:r>
            <a:r>
              <a:rPr lang="sk-SK" dirty="0" smtClean="0"/>
              <a:t>plánov</a:t>
            </a:r>
          </a:p>
          <a:p>
            <a:pPr marL="514350" indent="-514350">
              <a:buFont typeface="+mj-lt"/>
              <a:buAutoNum type="arabicPeriod"/>
            </a:pPr>
            <a:r>
              <a:rPr lang="sk-SK" dirty="0" smtClean="0"/>
              <a:t>hodnotenie RT plánov</a:t>
            </a:r>
          </a:p>
          <a:p>
            <a:pPr marL="514350" indent="-514350">
              <a:buFont typeface="+mj-lt"/>
              <a:buAutoNum type="arabicPeriod"/>
            </a:pPr>
            <a:r>
              <a:rPr lang="sk-SK" dirty="0" smtClean="0"/>
              <a:t>zlepšenie zručností v plánovaní</a:t>
            </a:r>
          </a:p>
          <a:p>
            <a:pPr marL="514350" indent="-514350">
              <a:buFont typeface="+mj-lt"/>
              <a:buAutoNum type="arabicPeriod"/>
            </a:pPr>
            <a:r>
              <a:rPr lang="sk-SK" dirty="0" smtClean="0"/>
              <a:t>overenie kompetencie a jej potvrdenie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9133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Vývojový diagram: proces 3"/>
          <p:cNvSpPr/>
          <p:nvPr/>
        </p:nvSpPr>
        <p:spPr>
          <a:xfrm>
            <a:off x="159252" y="5733086"/>
            <a:ext cx="1606143" cy="906298"/>
          </a:xfrm>
          <a:prstGeom prst="flowChartProcess">
            <a:avLst/>
          </a:prstGeom>
          <a:solidFill>
            <a:srgbClr val="567DD4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3D planning protocols developed</a:t>
            </a:r>
            <a:endParaRPr lang="sk-SK" dirty="0"/>
          </a:p>
        </p:txBody>
      </p:sp>
      <p:sp>
        <p:nvSpPr>
          <p:cNvPr id="5" name="Vývojový diagram: proces 4"/>
          <p:cNvSpPr/>
          <p:nvPr/>
        </p:nvSpPr>
        <p:spPr>
          <a:xfrm>
            <a:off x="3588678" y="5634745"/>
            <a:ext cx="1738269" cy="105453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Database for  case collection created</a:t>
            </a:r>
            <a:endParaRPr lang="sk-SK" dirty="0"/>
          </a:p>
        </p:txBody>
      </p:sp>
      <p:sp>
        <p:nvSpPr>
          <p:cNvPr id="6" name="Vývojový diagram: proces 5"/>
          <p:cNvSpPr/>
          <p:nvPr/>
        </p:nvSpPr>
        <p:spPr>
          <a:xfrm>
            <a:off x="5713017" y="5636322"/>
            <a:ext cx="1609400" cy="115212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Cases for dummy runs compiled</a:t>
            </a:r>
            <a:endParaRPr lang="sk-SK" dirty="0"/>
          </a:p>
        </p:txBody>
      </p:sp>
      <p:sp>
        <p:nvSpPr>
          <p:cNvPr id="7" name="Vývojový diagram: proces 6"/>
          <p:cNvSpPr/>
          <p:nvPr/>
        </p:nvSpPr>
        <p:spPr>
          <a:xfrm>
            <a:off x="7490698" y="5663361"/>
            <a:ext cx="1545797" cy="1016796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Reviewers</a:t>
            </a:r>
          </a:p>
          <a:p>
            <a:pPr algn="ctr"/>
            <a:r>
              <a:rPr lang="es-ES" dirty="0" smtClean="0"/>
              <a:t>trained </a:t>
            </a:r>
            <a:endParaRPr lang="sk-SK" dirty="0"/>
          </a:p>
        </p:txBody>
      </p:sp>
      <p:sp>
        <p:nvSpPr>
          <p:cNvPr id="8" name="Vývojový diagram: proces 7"/>
          <p:cNvSpPr/>
          <p:nvPr/>
        </p:nvSpPr>
        <p:spPr>
          <a:xfrm>
            <a:off x="1969385" y="5632755"/>
            <a:ext cx="1296144" cy="1047402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Protocols consented</a:t>
            </a:r>
            <a:r>
              <a:rPr lang="sk-SK" dirty="0" smtClean="0"/>
              <a:t> and</a:t>
            </a:r>
            <a:r>
              <a:rPr lang="es-ES" dirty="0" smtClean="0"/>
              <a:t> </a:t>
            </a:r>
            <a:r>
              <a:rPr lang="sk-SK" dirty="0" err="1" smtClean="0"/>
              <a:t>approved</a:t>
            </a:r>
            <a:endParaRPr lang="sk-SK" dirty="0"/>
          </a:p>
        </p:txBody>
      </p:sp>
      <p:sp>
        <p:nvSpPr>
          <p:cNvPr id="9" name="Vývojový diagram: proces 8"/>
          <p:cNvSpPr/>
          <p:nvPr/>
        </p:nvSpPr>
        <p:spPr>
          <a:xfrm>
            <a:off x="159252" y="165391"/>
            <a:ext cx="1693542" cy="1030647"/>
          </a:xfrm>
          <a:prstGeom prst="flowChartProcess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tx1"/>
                </a:solidFill>
              </a:rPr>
              <a:t>Higher quality of radiotherapy</a:t>
            </a:r>
            <a:endParaRPr lang="sk-SK" dirty="0">
              <a:solidFill>
                <a:schemeClr val="tx1"/>
              </a:solidFill>
            </a:endParaRPr>
          </a:p>
        </p:txBody>
      </p:sp>
      <p:sp>
        <p:nvSpPr>
          <p:cNvPr id="10" name="Vývojový diagram: proces 9"/>
          <p:cNvSpPr/>
          <p:nvPr/>
        </p:nvSpPr>
        <p:spPr>
          <a:xfrm>
            <a:off x="205448" y="1571423"/>
            <a:ext cx="1763937" cy="1383184"/>
          </a:xfrm>
          <a:prstGeom prst="flowChartProcess">
            <a:avLst/>
          </a:prstGeom>
          <a:solidFill>
            <a:srgbClr val="FF0000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Increased capabilties of 3D radiotherapy planning on national level</a:t>
            </a:r>
            <a:endParaRPr lang="sk-SK" dirty="0"/>
          </a:p>
        </p:txBody>
      </p:sp>
      <p:sp>
        <p:nvSpPr>
          <p:cNvPr id="11" name="Vývojový diagram: proces 10"/>
          <p:cNvSpPr/>
          <p:nvPr/>
        </p:nvSpPr>
        <p:spPr>
          <a:xfrm>
            <a:off x="4382544" y="77029"/>
            <a:ext cx="1274958" cy="889802"/>
          </a:xfrm>
          <a:prstGeom prst="flowChartProcess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tx1"/>
                </a:solidFill>
              </a:rPr>
              <a:t>Cancer</a:t>
            </a:r>
            <a:r>
              <a:rPr lang="es-ES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s-ES" dirty="0" smtClean="0">
                <a:solidFill>
                  <a:schemeClr val="tx1"/>
                </a:solidFill>
              </a:rPr>
              <a:t>care improved</a:t>
            </a:r>
            <a:endParaRPr lang="sk-SK" dirty="0">
              <a:solidFill>
                <a:schemeClr val="tx1"/>
              </a:solidFill>
            </a:endParaRPr>
          </a:p>
        </p:txBody>
      </p:sp>
      <p:sp>
        <p:nvSpPr>
          <p:cNvPr id="12" name="Vývojový diagram: proces 11"/>
          <p:cNvSpPr/>
          <p:nvPr/>
        </p:nvSpPr>
        <p:spPr>
          <a:xfrm>
            <a:off x="2369354" y="156093"/>
            <a:ext cx="1274958" cy="889802"/>
          </a:xfrm>
          <a:prstGeom prst="flowChartProces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schemeClr val="tx1"/>
                </a:solidFill>
              </a:rPr>
              <a:t>Better local  control of cancer</a:t>
            </a:r>
            <a:endParaRPr lang="sk-SK" dirty="0">
              <a:solidFill>
                <a:schemeClr val="tx1"/>
              </a:solidFill>
            </a:endParaRPr>
          </a:p>
        </p:txBody>
      </p:sp>
      <p:cxnSp>
        <p:nvCxnSpPr>
          <p:cNvPr id="13" name="Rovná spojnica 12"/>
          <p:cNvCxnSpPr/>
          <p:nvPr/>
        </p:nvCxnSpPr>
        <p:spPr>
          <a:xfrm>
            <a:off x="5657502" y="519528"/>
            <a:ext cx="860215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Vývojový diagram: proces 13"/>
          <p:cNvSpPr/>
          <p:nvPr/>
        </p:nvSpPr>
        <p:spPr>
          <a:xfrm>
            <a:off x="7212197" y="2544525"/>
            <a:ext cx="1608442" cy="1162947"/>
          </a:xfrm>
          <a:prstGeom prst="flowChartProcess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mtClean="0"/>
              <a:t>3D planning </a:t>
            </a:r>
            <a:r>
              <a:rPr lang="es-ES" dirty="0" smtClean="0"/>
              <a:t>skills improved</a:t>
            </a:r>
            <a:endParaRPr lang="sk-SK" dirty="0"/>
          </a:p>
        </p:txBody>
      </p:sp>
      <p:sp>
        <p:nvSpPr>
          <p:cNvPr id="15" name="Vývojový diagram: proces 14"/>
          <p:cNvSpPr/>
          <p:nvPr/>
        </p:nvSpPr>
        <p:spPr>
          <a:xfrm>
            <a:off x="2848412" y="4028926"/>
            <a:ext cx="1609400" cy="115212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Dummy runs planned and </a:t>
            </a:r>
            <a:r>
              <a:rPr lang="sk-SK" dirty="0" err="1" smtClean="0"/>
              <a:t>reviewed</a:t>
            </a:r>
            <a:endParaRPr lang="sk-SK" dirty="0"/>
          </a:p>
        </p:txBody>
      </p:sp>
      <p:sp>
        <p:nvSpPr>
          <p:cNvPr id="16" name="Vývojový diagram: rozhodnutie 15"/>
          <p:cNvSpPr/>
          <p:nvPr/>
        </p:nvSpPr>
        <p:spPr>
          <a:xfrm>
            <a:off x="5003622" y="2263015"/>
            <a:ext cx="1872884" cy="1665728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/>
              <a:t>On site training if </a:t>
            </a:r>
            <a:r>
              <a:rPr lang="es-ES" dirty="0" smtClean="0"/>
              <a:t>necessa-ry</a:t>
            </a:r>
            <a:endParaRPr lang="sk-SK" dirty="0"/>
          </a:p>
        </p:txBody>
      </p:sp>
      <p:cxnSp>
        <p:nvCxnSpPr>
          <p:cNvPr id="17" name="Rovná spojnica 16"/>
          <p:cNvCxnSpPr/>
          <p:nvPr/>
        </p:nvCxnSpPr>
        <p:spPr>
          <a:xfrm flipH="1">
            <a:off x="552959" y="5343880"/>
            <a:ext cx="4209" cy="38920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Rovná spojnica 17"/>
          <p:cNvCxnSpPr/>
          <p:nvPr/>
        </p:nvCxnSpPr>
        <p:spPr>
          <a:xfrm flipH="1">
            <a:off x="2705709" y="5374121"/>
            <a:ext cx="1417" cy="25863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Rovná spojnica 18"/>
          <p:cNvCxnSpPr/>
          <p:nvPr/>
        </p:nvCxnSpPr>
        <p:spPr>
          <a:xfrm flipH="1">
            <a:off x="4299035" y="5346404"/>
            <a:ext cx="1417" cy="25863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Rovná spojnica 19"/>
          <p:cNvCxnSpPr/>
          <p:nvPr/>
        </p:nvCxnSpPr>
        <p:spPr>
          <a:xfrm flipH="1">
            <a:off x="6516300" y="5361225"/>
            <a:ext cx="1417" cy="25863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Rovná spojnica 20"/>
          <p:cNvCxnSpPr/>
          <p:nvPr/>
        </p:nvCxnSpPr>
        <p:spPr>
          <a:xfrm flipH="1">
            <a:off x="8059936" y="5361225"/>
            <a:ext cx="1417" cy="25863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Rovná spojnica 21"/>
          <p:cNvCxnSpPr/>
          <p:nvPr/>
        </p:nvCxnSpPr>
        <p:spPr>
          <a:xfrm flipH="1">
            <a:off x="1198739" y="5087770"/>
            <a:ext cx="1417" cy="25863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Obdĺžnik 22"/>
          <p:cNvSpPr/>
          <p:nvPr/>
        </p:nvSpPr>
        <p:spPr>
          <a:xfrm>
            <a:off x="3357469" y="1196022"/>
            <a:ext cx="1719397" cy="1152858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Competence in 3D planning verified and confirmed</a:t>
            </a:r>
            <a:endParaRPr lang="sk-SK" dirty="0"/>
          </a:p>
        </p:txBody>
      </p:sp>
      <p:sp>
        <p:nvSpPr>
          <p:cNvPr id="24" name="Obdĺžnik 23"/>
          <p:cNvSpPr/>
          <p:nvPr/>
        </p:nvSpPr>
        <p:spPr>
          <a:xfrm>
            <a:off x="6555333" y="125886"/>
            <a:ext cx="1366455" cy="79208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tx1"/>
                </a:solidFill>
              </a:rPr>
              <a:t>Lo</a:t>
            </a:r>
            <a:r>
              <a:rPr lang="sk-SK" dirty="0" smtClean="0">
                <a:solidFill>
                  <a:schemeClr val="tx1"/>
                </a:solidFill>
              </a:rPr>
              <a:t>w</a:t>
            </a:r>
            <a:r>
              <a:rPr lang="es-ES" dirty="0" smtClean="0">
                <a:solidFill>
                  <a:schemeClr val="tx1"/>
                </a:solidFill>
              </a:rPr>
              <a:t>er cancer mortality</a:t>
            </a:r>
            <a:endParaRPr lang="sk-SK" dirty="0">
              <a:solidFill>
                <a:schemeClr val="tx1"/>
              </a:solidFill>
            </a:endParaRPr>
          </a:p>
        </p:txBody>
      </p:sp>
      <p:cxnSp>
        <p:nvCxnSpPr>
          <p:cNvPr id="25" name="Zalomená spojnica 24"/>
          <p:cNvCxnSpPr/>
          <p:nvPr/>
        </p:nvCxnSpPr>
        <p:spPr>
          <a:xfrm flipV="1">
            <a:off x="1969385" y="1854675"/>
            <a:ext cx="1362874" cy="554934"/>
          </a:xfrm>
          <a:prstGeom prst="bentConnector3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Rovná spojnica 25"/>
          <p:cNvCxnSpPr/>
          <p:nvPr/>
        </p:nvCxnSpPr>
        <p:spPr>
          <a:xfrm>
            <a:off x="962323" y="1196038"/>
            <a:ext cx="2" cy="375385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Vývojový diagram: proces 26"/>
          <p:cNvSpPr/>
          <p:nvPr/>
        </p:nvSpPr>
        <p:spPr>
          <a:xfrm>
            <a:off x="529225" y="4038980"/>
            <a:ext cx="1440160" cy="1152128"/>
          </a:xfrm>
          <a:prstGeom prst="flowChartProcess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Standards  for 3D planning established</a:t>
            </a:r>
            <a:endParaRPr lang="sk-SK" dirty="0"/>
          </a:p>
        </p:txBody>
      </p:sp>
      <p:cxnSp>
        <p:nvCxnSpPr>
          <p:cNvPr id="28" name="Rovná spojnica 27"/>
          <p:cNvCxnSpPr/>
          <p:nvPr/>
        </p:nvCxnSpPr>
        <p:spPr>
          <a:xfrm>
            <a:off x="1855420" y="521930"/>
            <a:ext cx="513934" cy="480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Vývojový diagram: proces 28"/>
          <p:cNvSpPr/>
          <p:nvPr/>
        </p:nvSpPr>
        <p:spPr>
          <a:xfrm>
            <a:off x="5172049" y="4017458"/>
            <a:ext cx="1440160" cy="1152128"/>
          </a:xfrm>
          <a:prstGeom prst="flowChartProcess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Infrastruc-ture for skills evaluation prepared</a:t>
            </a:r>
            <a:endParaRPr lang="sk-SK" dirty="0"/>
          </a:p>
        </p:txBody>
      </p:sp>
      <p:cxnSp>
        <p:nvCxnSpPr>
          <p:cNvPr id="30" name="Rovná spojnica 29"/>
          <p:cNvCxnSpPr/>
          <p:nvPr/>
        </p:nvCxnSpPr>
        <p:spPr>
          <a:xfrm>
            <a:off x="557168" y="5374121"/>
            <a:ext cx="212557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Rovná spojnica 30"/>
          <p:cNvCxnSpPr/>
          <p:nvPr/>
        </p:nvCxnSpPr>
        <p:spPr>
          <a:xfrm flipH="1" flipV="1">
            <a:off x="4300452" y="5361225"/>
            <a:ext cx="3759485" cy="1289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Rovná spojnica 31"/>
          <p:cNvCxnSpPr/>
          <p:nvPr/>
        </p:nvCxnSpPr>
        <p:spPr>
          <a:xfrm>
            <a:off x="7925076" y="1989903"/>
            <a:ext cx="0" cy="554622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Vývojový diagram: proces 32"/>
          <p:cNvSpPr/>
          <p:nvPr/>
        </p:nvSpPr>
        <p:spPr>
          <a:xfrm>
            <a:off x="6180194" y="1196038"/>
            <a:ext cx="2520618" cy="936104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Real cases planned      and reviewed </a:t>
            </a:r>
            <a:endParaRPr lang="sk-SK" dirty="0"/>
          </a:p>
        </p:txBody>
      </p:sp>
      <p:sp>
        <p:nvSpPr>
          <p:cNvPr id="34" name="Vývojový diagram: proces 33"/>
          <p:cNvSpPr/>
          <p:nvPr/>
        </p:nvSpPr>
        <p:spPr>
          <a:xfrm>
            <a:off x="2923677" y="2722930"/>
            <a:ext cx="1440160" cy="1152128"/>
          </a:xfrm>
          <a:prstGeom prst="flowChartProcess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dirty="0" smtClean="0"/>
              <a:t>Level of skills</a:t>
            </a:r>
          </a:p>
          <a:p>
            <a:r>
              <a:rPr lang="es-ES" dirty="0"/>
              <a:t> </a:t>
            </a:r>
            <a:r>
              <a:rPr lang="es-ES" dirty="0" smtClean="0"/>
              <a:t>      in 3D</a:t>
            </a:r>
          </a:p>
          <a:p>
            <a:r>
              <a:rPr lang="es-ES" dirty="0"/>
              <a:t> </a:t>
            </a:r>
            <a:r>
              <a:rPr lang="es-ES" dirty="0" smtClean="0"/>
              <a:t>   planning</a:t>
            </a:r>
          </a:p>
          <a:p>
            <a:r>
              <a:rPr lang="es-ES" dirty="0" smtClean="0"/>
              <a:t>   assessed</a:t>
            </a:r>
            <a:endParaRPr lang="sk-SK" dirty="0"/>
          </a:p>
        </p:txBody>
      </p:sp>
      <p:cxnSp>
        <p:nvCxnSpPr>
          <p:cNvPr id="35" name="Rovná spojnica 34"/>
          <p:cNvCxnSpPr>
            <a:endCxn id="11" idx="1"/>
          </p:cNvCxnSpPr>
          <p:nvPr/>
        </p:nvCxnSpPr>
        <p:spPr>
          <a:xfrm>
            <a:off x="3666189" y="519528"/>
            <a:ext cx="716355" cy="240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Rovná spojnica 35"/>
          <p:cNvCxnSpPr/>
          <p:nvPr/>
        </p:nvCxnSpPr>
        <p:spPr>
          <a:xfrm>
            <a:off x="5076866" y="1770049"/>
            <a:ext cx="1103328" cy="240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Rovná spojnica 36"/>
          <p:cNvCxnSpPr>
            <a:stCxn id="27" idx="3"/>
            <a:endCxn id="15" idx="1"/>
          </p:cNvCxnSpPr>
          <p:nvPr/>
        </p:nvCxnSpPr>
        <p:spPr>
          <a:xfrm flipV="1">
            <a:off x="1969385" y="4604990"/>
            <a:ext cx="879027" cy="1005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Rovná spojnica 37"/>
          <p:cNvCxnSpPr/>
          <p:nvPr/>
        </p:nvCxnSpPr>
        <p:spPr>
          <a:xfrm flipV="1">
            <a:off x="4293022" y="4615044"/>
            <a:ext cx="879027" cy="1005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Rovná spojnica 38"/>
          <p:cNvCxnSpPr>
            <a:stCxn id="34" idx="2"/>
            <a:endCxn id="15" idx="0"/>
          </p:cNvCxnSpPr>
          <p:nvPr/>
        </p:nvCxnSpPr>
        <p:spPr>
          <a:xfrm>
            <a:off x="3643757" y="3875058"/>
            <a:ext cx="9355" cy="153868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Rovná spojnica 39"/>
          <p:cNvCxnSpPr/>
          <p:nvPr/>
        </p:nvCxnSpPr>
        <p:spPr>
          <a:xfrm>
            <a:off x="6724626" y="3126911"/>
            <a:ext cx="513934" cy="480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Rovná spojnica 40"/>
          <p:cNvCxnSpPr>
            <a:endCxn id="16" idx="1"/>
          </p:cNvCxnSpPr>
          <p:nvPr/>
        </p:nvCxnSpPr>
        <p:spPr>
          <a:xfrm>
            <a:off x="4382544" y="3095879"/>
            <a:ext cx="62107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Rovná spojnica 41"/>
          <p:cNvCxnSpPr/>
          <p:nvPr/>
        </p:nvCxnSpPr>
        <p:spPr>
          <a:xfrm flipH="1">
            <a:off x="5941481" y="5169586"/>
            <a:ext cx="1" cy="20453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BlokTextu 1"/>
          <p:cNvSpPr txBox="1"/>
          <p:nvPr/>
        </p:nvSpPr>
        <p:spPr>
          <a:xfrm>
            <a:off x="181884" y="4204880"/>
            <a:ext cx="6221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000" b="1" dirty="0" smtClean="0">
                <a:solidFill>
                  <a:srgbClr val="FF0000"/>
                </a:solidFill>
              </a:rPr>
              <a:t>1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43" name="BlokTextu 42"/>
          <p:cNvSpPr txBox="1"/>
          <p:nvPr/>
        </p:nvSpPr>
        <p:spPr>
          <a:xfrm>
            <a:off x="6843445" y="4293096"/>
            <a:ext cx="6221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000" b="1" dirty="0" smtClean="0">
                <a:solidFill>
                  <a:srgbClr val="FF0000"/>
                </a:solidFill>
              </a:rPr>
              <a:t>1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3" name="BlokTextu 2"/>
          <p:cNvSpPr txBox="1"/>
          <p:nvPr/>
        </p:nvSpPr>
        <p:spPr>
          <a:xfrm>
            <a:off x="2324048" y="4017458"/>
            <a:ext cx="3830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000" b="1" dirty="0" smtClean="0">
                <a:solidFill>
                  <a:srgbClr val="FF0000"/>
                </a:solidFill>
              </a:rPr>
              <a:t>2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44" name="BlokTextu 43"/>
          <p:cNvSpPr txBox="1"/>
          <p:nvPr/>
        </p:nvSpPr>
        <p:spPr>
          <a:xfrm>
            <a:off x="6355505" y="2209554"/>
            <a:ext cx="3830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000" b="1" dirty="0">
                <a:solidFill>
                  <a:srgbClr val="FF0000"/>
                </a:solidFill>
              </a:rPr>
              <a:t>3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45" name="BlokTextu 44"/>
          <p:cNvSpPr txBox="1"/>
          <p:nvPr/>
        </p:nvSpPr>
        <p:spPr>
          <a:xfrm>
            <a:off x="5713017" y="1045895"/>
            <a:ext cx="3830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000" b="1" dirty="0" smtClean="0">
                <a:solidFill>
                  <a:srgbClr val="FF0000"/>
                </a:solidFill>
              </a:rPr>
              <a:t>4</a:t>
            </a:r>
            <a:endParaRPr lang="en-US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67741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1a príprava protokolov</a:t>
            </a:r>
            <a:endParaRPr lang="en-US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ln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sk-SK" dirty="0" smtClean="0"/>
              <a:t>6 diagnóz</a:t>
            </a:r>
          </a:p>
          <a:p>
            <a:pPr marL="971550" lvl="1" indent="-514350">
              <a:buFont typeface="+mj-lt"/>
              <a:buAutoNum type="arabicPeriod"/>
            </a:pPr>
            <a:r>
              <a:rPr lang="sk-SK" dirty="0" smtClean="0">
                <a:solidFill>
                  <a:srgbClr val="00B050"/>
                </a:solidFill>
              </a:rPr>
              <a:t>prostata</a:t>
            </a:r>
          </a:p>
          <a:p>
            <a:pPr marL="971550" lvl="1" indent="-514350">
              <a:buFont typeface="+mj-lt"/>
              <a:buAutoNum type="arabicPeriod"/>
            </a:pPr>
            <a:r>
              <a:rPr lang="sk-SK" dirty="0" smtClean="0">
                <a:solidFill>
                  <a:srgbClr val="00B050"/>
                </a:solidFill>
              </a:rPr>
              <a:t>prsník</a:t>
            </a:r>
          </a:p>
          <a:p>
            <a:pPr marL="971550" lvl="1" indent="-514350">
              <a:buFont typeface="+mj-lt"/>
              <a:buAutoNum type="arabicPeriod"/>
            </a:pPr>
            <a:r>
              <a:rPr lang="sk-SK" dirty="0" smtClean="0">
                <a:solidFill>
                  <a:srgbClr val="FFFF00"/>
                </a:solidFill>
              </a:rPr>
              <a:t>hlava a krk</a:t>
            </a:r>
          </a:p>
          <a:p>
            <a:pPr marL="971550" lvl="1" indent="-514350">
              <a:buFont typeface="+mj-lt"/>
              <a:buAutoNum type="arabicPeriod"/>
            </a:pPr>
            <a:r>
              <a:rPr lang="sk-SK" dirty="0" smtClean="0">
                <a:solidFill>
                  <a:srgbClr val="FFFF00"/>
                </a:solidFill>
              </a:rPr>
              <a:t>konečník</a:t>
            </a:r>
          </a:p>
          <a:p>
            <a:pPr marL="971550" lvl="1" indent="-514350">
              <a:buFont typeface="+mj-lt"/>
              <a:buAutoNum type="arabicPeriod"/>
            </a:pPr>
            <a:r>
              <a:rPr lang="sk-SK" dirty="0" smtClean="0">
                <a:solidFill>
                  <a:srgbClr val="00B0F0"/>
                </a:solidFill>
              </a:rPr>
              <a:t>mozog</a:t>
            </a:r>
          </a:p>
          <a:p>
            <a:pPr marL="971550" lvl="1" indent="-514350">
              <a:buFont typeface="+mj-lt"/>
              <a:buAutoNum type="arabicPeriod"/>
            </a:pPr>
            <a:r>
              <a:rPr lang="sk-SK" dirty="0" err="1" smtClean="0">
                <a:solidFill>
                  <a:srgbClr val="00B0F0"/>
                </a:solidFill>
              </a:rPr>
              <a:t>uterus</a:t>
            </a:r>
            <a:endParaRPr lang="sk-SK" dirty="0" smtClean="0">
              <a:solidFill>
                <a:srgbClr val="00B0F0"/>
              </a:solidFill>
            </a:endParaRP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0163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k-SK" dirty="0" smtClean="0"/>
              <a:t>1b infraštruktúra pre hodnotenie RT plánov</a:t>
            </a:r>
            <a:endParaRPr lang="en-US" dirty="0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1"/>
          </p:nvPr>
        </p:nvSpPr>
        <p:spPr/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sk-SK" dirty="0" smtClean="0"/>
              <a:t>VOÚ</a:t>
            </a:r>
          </a:p>
          <a:p>
            <a:pPr lvl="1"/>
            <a:r>
              <a:rPr lang="sk-SK" dirty="0" smtClean="0">
                <a:solidFill>
                  <a:srgbClr val="92D050"/>
                </a:solidFill>
              </a:rPr>
              <a:t>prostata</a:t>
            </a:r>
          </a:p>
          <a:p>
            <a:pPr lvl="1"/>
            <a:r>
              <a:rPr lang="sk-SK" dirty="0" smtClean="0">
                <a:solidFill>
                  <a:srgbClr val="FFFF00"/>
                </a:solidFill>
              </a:rPr>
              <a:t>hlava a krk</a:t>
            </a:r>
          </a:p>
          <a:p>
            <a:pPr lvl="1"/>
            <a:r>
              <a:rPr lang="sk-SK" dirty="0" smtClean="0">
                <a:solidFill>
                  <a:srgbClr val="00B0F0"/>
                </a:solidFill>
              </a:rPr>
              <a:t>mozog</a:t>
            </a:r>
          </a:p>
          <a:p>
            <a:pPr lvl="1"/>
            <a:endParaRPr lang="sk-SK" dirty="0"/>
          </a:p>
          <a:p>
            <a:r>
              <a:rPr lang="sk-SK" dirty="0" smtClean="0"/>
              <a:t>NOÚ</a:t>
            </a:r>
          </a:p>
          <a:p>
            <a:pPr lvl="1"/>
            <a:r>
              <a:rPr lang="sk-SK" dirty="0" smtClean="0">
                <a:solidFill>
                  <a:srgbClr val="92D050"/>
                </a:solidFill>
              </a:rPr>
              <a:t>prsník</a:t>
            </a:r>
          </a:p>
          <a:p>
            <a:pPr lvl="1"/>
            <a:r>
              <a:rPr lang="sk-SK" dirty="0" smtClean="0">
                <a:solidFill>
                  <a:srgbClr val="FFFF00"/>
                </a:solidFill>
              </a:rPr>
              <a:t>rektum</a:t>
            </a:r>
          </a:p>
          <a:p>
            <a:pPr lvl="1"/>
            <a:r>
              <a:rPr lang="sk-SK" dirty="0" err="1" smtClean="0">
                <a:solidFill>
                  <a:srgbClr val="00B0F0"/>
                </a:solidFill>
              </a:rPr>
              <a:t>uterus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5" name="Zástupný symbol obsahu 4"/>
          <p:cNvSpPr>
            <a:spLocks noGrp="1"/>
          </p:cNvSpPr>
          <p:nvPr>
            <p:ph sz="half" idx="2"/>
          </p:nvPr>
        </p:nvSpPr>
        <p:spPr>
          <a:xfrm>
            <a:off x="4648200" y="2204864"/>
            <a:ext cx="4038600" cy="3921299"/>
          </a:xfrm>
        </p:spPr>
        <p:txBody>
          <a:bodyPr/>
          <a:lstStyle/>
          <a:p>
            <a:r>
              <a:rPr lang="sk-SK" dirty="0" smtClean="0"/>
              <a:t>centrálny server </a:t>
            </a:r>
          </a:p>
          <a:p>
            <a:r>
              <a:rPr lang="sk-SK" dirty="0" smtClean="0"/>
              <a:t>hodnotitelia</a:t>
            </a:r>
          </a:p>
          <a:p>
            <a:r>
              <a:rPr lang="sk-SK" dirty="0" smtClean="0"/>
              <a:t>prípady </a:t>
            </a:r>
            <a:r>
              <a:rPr lang="sk-SK" dirty="0" err="1" smtClean="0"/>
              <a:t>dummy</a:t>
            </a:r>
            <a:r>
              <a:rPr lang="sk-SK" dirty="0" smtClean="0"/>
              <a:t> </a:t>
            </a:r>
            <a:r>
              <a:rPr lang="sk-SK" dirty="0" err="1" smtClean="0"/>
              <a:t>run</a:t>
            </a:r>
            <a:endParaRPr lang="sk-SK" dirty="0" smtClean="0"/>
          </a:p>
          <a:p>
            <a:r>
              <a:rPr lang="sk-SK" dirty="0" smtClean="0"/>
              <a:t>dokumentácia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68854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Úloha IAEA</a:t>
            </a:r>
            <a:endParaRPr lang="en-US" dirty="0"/>
          </a:p>
        </p:txBody>
      </p:sp>
      <p:sp>
        <p:nvSpPr>
          <p:cNvPr id="6" name="Zástupný symbol obsahu 5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921299"/>
          </a:xfrm>
        </p:spPr>
        <p:txBody>
          <a:bodyPr/>
          <a:lstStyle/>
          <a:p>
            <a:r>
              <a:rPr lang="sk-SK" dirty="0" smtClean="0"/>
              <a:t>schválenie protokolov</a:t>
            </a:r>
          </a:p>
          <a:p>
            <a:r>
              <a:rPr lang="sk-SK" dirty="0" smtClean="0"/>
              <a:t>schválenie dokumentácie</a:t>
            </a:r>
          </a:p>
          <a:p>
            <a:r>
              <a:rPr lang="sk-SK" dirty="0" smtClean="0"/>
              <a:t>schválenie</a:t>
            </a:r>
          </a:p>
          <a:p>
            <a:pPr lvl="1"/>
            <a:r>
              <a:rPr lang="sk-SK" dirty="0" smtClean="0"/>
              <a:t> </a:t>
            </a:r>
            <a:r>
              <a:rPr lang="sk-SK" dirty="0" err="1" smtClean="0"/>
              <a:t>dummy</a:t>
            </a:r>
            <a:r>
              <a:rPr lang="sk-SK" dirty="0" smtClean="0"/>
              <a:t> </a:t>
            </a:r>
            <a:r>
              <a:rPr lang="sk-SK" dirty="0" err="1" smtClean="0"/>
              <a:t>run</a:t>
            </a:r>
            <a:r>
              <a:rPr lang="sk-SK" dirty="0" smtClean="0"/>
              <a:t> </a:t>
            </a:r>
            <a:r>
              <a:rPr lang="sk-SK" dirty="0" err="1" smtClean="0"/>
              <a:t>case</a:t>
            </a:r>
            <a:endParaRPr lang="sk-SK" dirty="0" smtClean="0"/>
          </a:p>
          <a:p>
            <a:pPr lvl="1"/>
            <a:r>
              <a:rPr lang="sk-SK" dirty="0" smtClean="0"/>
              <a:t> </a:t>
            </a:r>
            <a:r>
              <a:rPr lang="sk-SK" dirty="0" err="1" smtClean="0"/>
              <a:t>dummy</a:t>
            </a:r>
            <a:r>
              <a:rPr lang="sk-SK" dirty="0" smtClean="0"/>
              <a:t> </a:t>
            </a:r>
            <a:r>
              <a:rPr lang="sk-SK" dirty="0" err="1" smtClean="0"/>
              <a:t>run</a:t>
            </a:r>
            <a:r>
              <a:rPr lang="sk-SK" dirty="0" smtClean="0"/>
              <a:t> </a:t>
            </a:r>
            <a:r>
              <a:rPr lang="sk-SK" dirty="0" err="1" smtClean="0"/>
              <a:t>plan</a:t>
            </a:r>
            <a:r>
              <a:rPr lang="sk-SK" dirty="0" smtClean="0"/>
              <a:t> vypracovaný hodnotiteľmi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94671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Úloha iných organizácií</a:t>
            </a:r>
            <a:endParaRPr lang="en-US" dirty="0"/>
          </a:p>
        </p:txBody>
      </p:sp>
      <p:sp>
        <p:nvSpPr>
          <p:cNvPr id="6" name="Zástupný symbol obsahu 5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968552"/>
          </a:xfrm>
        </p:spPr>
        <p:txBody>
          <a:bodyPr>
            <a:normAutofit fontScale="77500" lnSpcReduction="20000"/>
          </a:bodyPr>
          <a:lstStyle/>
          <a:p>
            <a:r>
              <a:rPr lang="sk-SK" b="1" dirty="0" smtClean="0"/>
              <a:t>SSRO</a:t>
            </a:r>
            <a:r>
              <a:rPr lang="sk-SK" dirty="0" smtClean="0"/>
              <a:t>: konsenzus výboru pri iniciácii projektu</a:t>
            </a:r>
          </a:p>
          <a:p>
            <a:r>
              <a:rPr lang="sk-SK" b="1" dirty="0" smtClean="0"/>
              <a:t>LPR</a:t>
            </a:r>
            <a:r>
              <a:rPr lang="sk-SK" dirty="0" smtClean="0"/>
              <a:t>: finančná podpora (?)</a:t>
            </a:r>
          </a:p>
          <a:p>
            <a:r>
              <a:rPr lang="sk-SK" b="1" dirty="0" smtClean="0"/>
              <a:t>ÚDZS, MZSR</a:t>
            </a:r>
            <a:r>
              <a:rPr lang="sk-SK" dirty="0" smtClean="0"/>
              <a:t>: morálna podpora projektu</a:t>
            </a:r>
          </a:p>
          <a:p>
            <a:r>
              <a:rPr lang="sk-SK" b="1" dirty="0" smtClean="0"/>
              <a:t>VOÚ, NOÚ</a:t>
            </a:r>
            <a:r>
              <a:rPr lang="sk-SK" dirty="0" smtClean="0"/>
              <a:t>: príprava projektu, hodnotitelia</a:t>
            </a:r>
          </a:p>
          <a:p>
            <a:r>
              <a:rPr lang="sk-SK" b="1" dirty="0" smtClean="0"/>
              <a:t>Oddelenia nemocníc</a:t>
            </a:r>
            <a:r>
              <a:rPr lang="sk-SK" dirty="0" smtClean="0"/>
              <a:t>: ciele projektu</a:t>
            </a:r>
          </a:p>
          <a:p>
            <a:pPr lvl="1"/>
            <a:r>
              <a:rPr lang="sk-SK" dirty="0" smtClean="0"/>
              <a:t>Banská Bystrica</a:t>
            </a:r>
          </a:p>
          <a:p>
            <a:pPr lvl="1"/>
            <a:r>
              <a:rPr lang="sk-SK" dirty="0" smtClean="0"/>
              <a:t>OÚSA</a:t>
            </a:r>
          </a:p>
          <a:p>
            <a:pPr lvl="1"/>
            <a:r>
              <a:rPr lang="sk-SK" dirty="0" smtClean="0"/>
              <a:t>Martin</a:t>
            </a:r>
          </a:p>
          <a:p>
            <a:pPr lvl="1"/>
            <a:r>
              <a:rPr lang="sk-SK" dirty="0" smtClean="0"/>
              <a:t>Nitra</a:t>
            </a:r>
          </a:p>
          <a:p>
            <a:pPr lvl="1"/>
            <a:r>
              <a:rPr lang="sk-SK" dirty="0" smtClean="0"/>
              <a:t>NOÚ – 3 diagnózy</a:t>
            </a:r>
          </a:p>
          <a:p>
            <a:pPr lvl="1"/>
            <a:r>
              <a:rPr lang="sk-SK" dirty="0" smtClean="0"/>
              <a:t>Prešov</a:t>
            </a:r>
          </a:p>
          <a:p>
            <a:pPr lvl="1"/>
            <a:r>
              <a:rPr lang="sk-SK" dirty="0" smtClean="0"/>
              <a:t>Trenčín</a:t>
            </a:r>
          </a:p>
          <a:p>
            <a:pPr lvl="1"/>
            <a:r>
              <a:rPr lang="sk-SK" dirty="0" smtClean="0"/>
              <a:t>VOÚ – 3 diagnózy</a:t>
            </a:r>
          </a:p>
          <a:p>
            <a:pPr lvl="1"/>
            <a:r>
              <a:rPr lang="sk-SK" dirty="0" smtClean="0"/>
              <a:t>Žilina</a:t>
            </a:r>
          </a:p>
          <a:p>
            <a:pPr lvl="1"/>
            <a:endParaRPr lang="sk-SK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18757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2 hodnotenie úrovne zručnosti</a:t>
            </a:r>
            <a:endParaRPr lang="en-US" dirty="0"/>
          </a:p>
        </p:txBody>
      </p:sp>
      <p:sp>
        <p:nvSpPr>
          <p:cNvPr id="5" name="Zástupný symbol obsahu 4"/>
          <p:cNvSpPr>
            <a:spLocks noGrp="1"/>
          </p:cNvSpPr>
          <p:nvPr>
            <p:ph idx="1"/>
          </p:nvPr>
        </p:nvSpPr>
        <p:spPr>
          <a:xfrm>
            <a:off x="457200" y="2492896"/>
            <a:ext cx="8229600" cy="3633267"/>
          </a:xfrm>
        </p:spPr>
        <p:txBody>
          <a:bodyPr/>
          <a:lstStyle/>
          <a:p>
            <a:r>
              <a:rPr lang="sk-SK" dirty="0" err="1" smtClean="0"/>
              <a:t>dummy</a:t>
            </a:r>
            <a:r>
              <a:rPr lang="sk-SK" dirty="0" smtClean="0"/>
              <a:t> </a:t>
            </a:r>
            <a:r>
              <a:rPr lang="sk-SK" dirty="0" err="1" smtClean="0"/>
              <a:t>run</a:t>
            </a:r>
            <a:r>
              <a:rPr lang="sk-SK" dirty="0" smtClean="0"/>
              <a:t> (dva pokusy)</a:t>
            </a:r>
          </a:p>
          <a:p>
            <a:pPr lvl="1"/>
            <a:r>
              <a:rPr lang="sk-SK" dirty="0" err="1" smtClean="0"/>
              <a:t>dummy</a:t>
            </a:r>
            <a:r>
              <a:rPr lang="sk-SK" dirty="0" smtClean="0"/>
              <a:t> </a:t>
            </a:r>
            <a:r>
              <a:rPr lang="sk-SK" dirty="0" err="1" smtClean="0"/>
              <a:t>run</a:t>
            </a:r>
            <a:r>
              <a:rPr lang="sk-SK" dirty="0" smtClean="0"/>
              <a:t> </a:t>
            </a:r>
            <a:r>
              <a:rPr lang="sk-SK" dirty="0" err="1" smtClean="0"/>
              <a:t>evaluation</a:t>
            </a:r>
            <a:r>
              <a:rPr lang="sk-SK" dirty="0" smtClean="0"/>
              <a:t> </a:t>
            </a:r>
            <a:r>
              <a:rPr lang="sk-SK" dirty="0" err="1" smtClean="0"/>
              <a:t>form</a:t>
            </a:r>
            <a:endParaRPr lang="sk-SK" dirty="0" smtClean="0"/>
          </a:p>
          <a:p>
            <a:endParaRPr lang="sk-SK" dirty="0"/>
          </a:p>
          <a:p>
            <a:pPr marL="0" indent="0">
              <a:buNone/>
            </a:pPr>
            <a:endParaRPr lang="sk-SK" dirty="0" smtClean="0"/>
          </a:p>
        </p:txBody>
      </p:sp>
    </p:spTree>
    <p:extLst>
      <p:ext uri="{BB962C8B-B14F-4D97-AF65-F5344CB8AC3E}">
        <p14:creationId xmlns:p14="http://schemas.microsoft.com/office/powerpoint/2010/main" val="2389512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k-SK" sz="3200" dirty="0" smtClean="0"/>
              <a:t>2 hodnotenie: </a:t>
            </a:r>
            <a:r>
              <a:rPr lang="sk-SK" sz="3200" dirty="0" err="1" smtClean="0"/>
              <a:t>Dummy</a:t>
            </a:r>
            <a:r>
              <a:rPr lang="sk-SK" sz="3200" dirty="0" smtClean="0"/>
              <a:t> </a:t>
            </a:r>
            <a:r>
              <a:rPr lang="sk-SK" sz="3200" dirty="0" err="1" smtClean="0"/>
              <a:t>case</a:t>
            </a:r>
            <a:r>
              <a:rPr lang="sk-SK" sz="3200" dirty="0" smtClean="0"/>
              <a:t> </a:t>
            </a:r>
            <a:r>
              <a:rPr lang="sk-SK" sz="3200" dirty="0" err="1" smtClean="0"/>
              <a:t>evaluation</a:t>
            </a:r>
            <a:r>
              <a:rPr lang="sk-SK" sz="3200" dirty="0" smtClean="0"/>
              <a:t> </a:t>
            </a:r>
            <a:r>
              <a:rPr lang="sk-SK" sz="3200" dirty="0" err="1" smtClean="0"/>
              <a:t>form</a:t>
            </a:r>
            <a:endParaRPr lang="en-US" sz="3200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4525963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GB" b="1" dirty="0"/>
              <a:t> </a:t>
            </a:r>
            <a:endParaRPr lang="en-US" sz="2400" dirty="0"/>
          </a:p>
          <a:p>
            <a:endParaRPr lang="en-US" dirty="0"/>
          </a:p>
          <a:p>
            <a:r>
              <a:rPr lang="en-GB" sz="5600" b="1" dirty="0"/>
              <a:t>Is radiotherapy prescription clear and correct? </a:t>
            </a:r>
            <a:endParaRPr lang="en-US" sz="5600" dirty="0"/>
          </a:p>
          <a:p>
            <a:pPr lvl="1"/>
            <a:r>
              <a:rPr lang="en-GB" sz="5600" dirty="0"/>
              <a:t>total dose        </a:t>
            </a:r>
            <a:r>
              <a:rPr lang="en-GB" sz="5600" dirty="0">
                <a:sym typeface="Symbol"/>
              </a:rPr>
              <a:t></a:t>
            </a:r>
            <a:r>
              <a:rPr lang="en-GB" sz="5600" dirty="0"/>
              <a:t> yes       </a:t>
            </a:r>
            <a:r>
              <a:rPr lang="en-GB" sz="5600" dirty="0">
                <a:sym typeface="Symbol"/>
              </a:rPr>
              <a:t></a:t>
            </a:r>
            <a:r>
              <a:rPr lang="en-GB" sz="5600" dirty="0"/>
              <a:t> no</a:t>
            </a:r>
            <a:endParaRPr lang="en-US" sz="5600" dirty="0"/>
          </a:p>
          <a:p>
            <a:pPr lvl="1"/>
            <a:r>
              <a:rPr lang="en-GB" sz="5600" dirty="0"/>
              <a:t>fractionation   </a:t>
            </a:r>
            <a:r>
              <a:rPr lang="en-GB" sz="5600" dirty="0">
                <a:sym typeface="Symbol"/>
              </a:rPr>
              <a:t></a:t>
            </a:r>
            <a:r>
              <a:rPr lang="en-GB" sz="5600" dirty="0"/>
              <a:t> yes       </a:t>
            </a:r>
            <a:r>
              <a:rPr lang="en-GB" sz="5600" dirty="0">
                <a:sym typeface="Symbol"/>
              </a:rPr>
              <a:t></a:t>
            </a:r>
            <a:r>
              <a:rPr lang="en-GB" sz="5600" dirty="0"/>
              <a:t> no </a:t>
            </a:r>
            <a:endParaRPr lang="en-US" sz="5600" dirty="0"/>
          </a:p>
          <a:p>
            <a:pPr lvl="1"/>
            <a:r>
              <a:rPr lang="en-GB" sz="5600" dirty="0"/>
              <a:t>target volume(s) specification  </a:t>
            </a:r>
            <a:r>
              <a:rPr lang="en-GB" sz="5600" dirty="0">
                <a:sym typeface="Symbol"/>
              </a:rPr>
              <a:t></a:t>
            </a:r>
            <a:r>
              <a:rPr lang="en-GB" sz="5600" dirty="0"/>
              <a:t> yes       </a:t>
            </a:r>
            <a:r>
              <a:rPr lang="en-GB" sz="5600" dirty="0">
                <a:sym typeface="Symbol"/>
              </a:rPr>
              <a:t></a:t>
            </a:r>
            <a:r>
              <a:rPr lang="en-GB" sz="5600" dirty="0"/>
              <a:t> no                 </a:t>
            </a:r>
            <a:endParaRPr lang="en-US" sz="5600" dirty="0"/>
          </a:p>
          <a:p>
            <a:pPr marL="0" indent="0">
              <a:buNone/>
            </a:pPr>
            <a:r>
              <a:rPr lang="sk-SK" sz="5600" dirty="0" smtClean="0"/>
              <a:t>              </a:t>
            </a:r>
            <a:r>
              <a:rPr lang="en-GB" sz="5600" dirty="0" smtClean="0"/>
              <a:t>comment</a:t>
            </a:r>
            <a:r>
              <a:rPr lang="en-GB" sz="5600" dirty="0"/>
              <a:t>:....................................................................................................  </a:t>
            </a:r>
            <a:endParaRPr lang="en-US" sz="5600" dirty="0"/>
          </a:p>
          <a:p>
            <a:pPr lvl="0"/>
            <a:r>
              <a:rPr lang="en-GB" sz="5600" b="1" dirty="0"/>
              <a:t>Is delineation correct?</a:t>
            </a:r>
            <a:endParaRPr lang="en-US" sz="5600" dirty="0"/>
          </a:p>
          <a:p>
            <a:pPr lvl="1"/>
            <a:r>
              <a:rPr lang="en-GB" sz="5600" dirty="0"/>
              <a:t>target volume(s)</a:t>
            </a:r>
            <a:endParaRPr lang="en-US" sz="5600" dirty="0"/>
          </a:p>
          <a:p>
            <a:pPr lvl="2"/>
            <a:r>
              <a:rPr lang="en-GB" sz="4800" dirty="0"/>
              <a:t>GTV       </a:t>
            </a:r>
            <a:r>
              <a:rPr lang="en-GB" sz="4800" dirty="0">
                <a:sym typeface="Symbol"/>
              </a:rPr>
              <a:t></a:t>
            </a:r>
            <a:r>
              <a:rPr lang="en-GB" sz="4800" dirty="0"/>
              <a:t> yes       </a:t>
            </a:r>
            <a:r>
              <a:rPr lang="en-GB" sz="4800" dirty="0">
                <a:sym typeface="Symbol"/>
              </a:rPr>
              <a:t></a:t>
            </a:r>
            <a:r>
              <a:rPr lang="en-GB" sz="4800" dirty="0"/>
              <a:t> no      </a:t>
            </a:r>
            <a:endParaRPr lang="en-US" sz="4800" dirty="0"/>
          </a:p>
          <a:p>
            <a:pPr lvl="2"/>
            <a:r>
              <a:rPr lang="en-GB" sz="4800" dirty="0"/>
              <a:t>CTV (s)  </a:t>
            </a:r>
            <a:r>
              <a:rPr lang="en-GB" sz="4800" dirty="0">
                <a:sym typeface="Symbol"/>
              </a:rPr>
              <a:t></a:t>
            </a:r>
            <a:r>
              <a:rPr lang="en-GB" sz="4800" dirty="0"/>
              <a:t> yes       </a:t>
            </a:r>
            <a:r>
              <a:rPr lang="en-GB" sz="4800" dirty="0">
                <a:sym typeface="Symbol"/>
              </a:rPr>
              <a:t></a:t>
            </a:r>
            <a:r>
              <a:rPr lang="en-GB" sz="4800" dirty="0"/>
              <a:t> no      </a:t>
            </a:r>
            <a:endParaRPr lang="en-US" sz="4800" dirty="0"/>
          </a:p>
          <a:p>
            <a:pPr lvl="2"/>
            <a:r>
              <a:rPr lang="en-GB" sz="4800" dirty="0"/>
              <a:t>PTV (s)  </a:t>
            </a:r>
            <a:r>
              <a:rPr lang="en-GB" sz="4800" dirty="0">
                <a:sym typeface="Symbol"/>
              </a:rPr>
              <a:t></a:t>
            </a:r>
            <a:r>
              <a:rPr lang="en-GB" sz="4800" dirty="0"/>
              <a:t> yes       </a:t>
            </a:r>
            <a:r>
              <a:rPr lang="en-GB" sz="4800" dirty="0">
                <a:sym typeface="Symbol"/>
              </a:rPr>
              <a:t></a:t>
            </a:r>
            <a:r>
              <a:rPr lang="en-GB" sz="4800" dirty="0"/>
              <a:t> no    </a:t>
            </a:r>
            <a:endParaRPr lang="en-US" sz="4800" dirty="0"/>
          </a:p>
          <a:p>
            <a:pPr lvl="1"/>
            <a:r>
              <a:rPr lang="en-GB" sz="5600" dirty="0"/>
              <a:t>organs at risk     </a:t>
            </a:r>
            <a:r>
              <a:rPr lang="en-GB" sz="5600" dirty="0">
                <a:sym typeface="Symbol"/>
              </a:rPr>
              <a:t></a:t>
            </a:r>
            <a:r>
              <a:rPr lang="en-GB" sz="5600" dirty="0"/>
              <a:t> yes       </a:t>
            </a:r>
            <a:r>
              <a:rPr lang="en-GB" sz="5600" dirty="0">
                <a:sym typeface="Symbol"/>
              </a:rPr>
              <a:t></a:t>
            </a:r>
            <a:r>
              <a:rPr lang="en-GB" sz="5600" dirty="0"/>
              <a:t> no      </a:t>
            </a:r>
            <a:endParaRPr lang="en-US" sz="5600" dirty="0"/>
          </a:p>
          <a:p>
            <a:pPr marL="0" indent="0">
              <a:buNone/>
            </a:pPr>
            <a:r>
              <a:rPr lang="sk-SK" sz="5600" dirty="0" smtClean="0"/>
              <a:t>             </a:t>
            </a:r>
            <a:r>
              <a:rPr lang="en-GB" sz="5600" dirty="0" smtClean="0"/>
              <a:t>comment</a:t>
            </a:r>
            <a:r>
              <a:rPr lang="en-GB" sz="5600" dirty="0"/>
              <a:t>:....................................................................................................  </a:t>
            </a:r>
            <a:endParaRPr lang="en-US" sz="5600" dirty="0"/>
          </a:p>
          <a:p>
            <a:pPr lvl="0"/>
            <a:r>
              <a:rPr lang="en-GB" sz="5600" b="1" dirty="0"/>
              <a:t>Is dose distribution homogeneity in PTV(s) acceptable?</a:t>
            </a:r>
            <a:endParaRPr lang="en-US" sz="5600" dirty="0"/>
          </a:p>
          <a:p>
            <a:pPr lvl="1"/>
            <a:r>
              <a:rPr lang="en-GB" sz="5600" dirty="0"/>
              <a:t>minimum dose    </a:t>
            </a:r>
            <a:r>
              <a:rPr lang="en-GB" sz="5600" dirty="0">
                <a:sym typeface="Symbol"/>
              </a:rPr>
              <a:t></a:t>
            </a:r>
            <a:r>
              <a:rPr lang="en-GB" sz="5600" dirty="0"/>
              <a:t> yes       </a:t>
            </a:r>
            <a:r>
              <a:rPr lang="en-GB" sz="5600" dirty="0">
                <a:sym typeface="Symbol"/>
              </a:rPr>
              <a:t></a:t>
            </a:r>
            <a:r>
              <a:rPr lang="en-GB" sz="5600" dirty="0"/>
              <a:t> no      </a:t>
            </a:r>
            <a:endParaRPr lang="en-US" sz="5600" dirty="0"/>
          </a:p>
          <a:p>
            <a:pPr lvl="1"/>
            <a:r>
              <a:rPr lang="en-GB" sz="5600" dirty="0"/>
              <a:t>maximum dose   </a:t>
            </a:r>
            <a:r>
              <a:rPr lang="en-GB" sz="5600" dirty="0">
                <a:sym typeface="Symbol"/>
              </a:rPr>
              <a:t></a:t>
            </a:r>
            <a:r>
              <a:rPr lang="en-GB" sz="5600" dirty="0"/>
              <a:t> yes       </a:t>
            </a:r>
            <a:r>
              <a:rPr lang="en-GB" sz="5600" dirty="0">
                <a:sym typeface="Symbol"/>
              </a:rPr>
              <a:t></a:t>
            </a:r>
            <a:r>
              <a:rPr lang="en-GB" sz="5600" dirty="0"/>
              <a:t> no      </a:t>
            </a:r>
            <a:endParaRPr lang="en-US" sz="5600" dirty="0"/>
          </a:p>
          <a:p>
            <a:pPr marL="0" indent="0">
              <a:buNone/>
            </a:pPr>
            <a:r>
              <a:rPr lang="sk-SK" sz="5600" dirty="0" smtClean="0"/>
              <a:t>            </a:t>
            </a:r>
            <a:r>
              <a:rPr lang="en-GB" sz="5600" dirty="0" smtClean="0"/>
              <a:t>comment</a:t>
            </a:r>
            <a:r>
              <a:rPr lang="en-GB" sz="5600" dirty="0"/>
              <a:t>:....................................................................................................  </a:t>
            </a:r>
            <a:endParaRPr lang="en-US" sz="5600" dirty="0"/>
          </a:p>
          <a:p>
            <a:pPr lvl="0"/>
            <a:r>
              <a:rPr lang="en-GB" sz="5600" b="1" dirty="0"/>
              <a:t>Is dose in critical organs acceptable?</a:t>
            </a:r>
            <a:endParaRPr lang="en-US" sz="5600" dirty="0"/>
          </a:p>
          <a:p>
            <a:pPr marL="0" indent="0">
              <a:buNone/>
            </a:pPr>
            <a:r>
              <a:rPr lang="sk-SK" sz="5600" dirty="0" smtClean="0">
                <a:sym typeface="Symbol"/>
              </a:rPr>
              <a:t>             </a:t>
            </a:r>
            <a:r>
              <a:rPr lang="en-GB" sz="5600" dirty="0" smtClean="0">
                <a:sym typeface="Symbol"/>
              </a:rPr>
              <a:t></a:t>
            </a:r>
            <a:r>
              <a:rPr lang="en-GB" sz="5600" dirty="0" smtClean="0"/>
              <a:t> </a:t>
            </a:r>
            <a:r>
              <a:rPr lang="en-GB" sz="5600" dirty="0"/>
              <a:t>yes       </a:t>
            </a:r>
            <a:r>
              <a:rPr lang="en-GB" sz="5600" dirty="0">
                <a:sym typeface="Symbol"/>
              </a:rPr>
              <a:t></a:t>
            </a:r>
            <a:r>
              <a:rPr lang="en-GB" sz="5600" dirty="0"/>
              <a:t> no       comment:....................................................................................................  </a:t>
            </a:r>
            <a:endParaRPr lang="en-US" sz="5600" dirty="0"/>
          </a:p>
          <a:p>
            <a:pPr marL="0" indent="0">
              <a:buNone/>
            </a:pPr>
            <a:r>
              <a:rPr lang="en-GB" sz="5600" dirty="0"/>
              <a:t> </a:t>
            </a:r>
            <a:endParaRPr lang="en-US" sz="5600" dirty="0"/>
          </a:p>
          <a:p>
            <a:pPr marL="0" indent="0">
              <a:buNone/>
            </a:pPr>
            <a:r>
              <a:rPr lang="sk-SK" sz="5600" b="1" dirty="0" smtClean="0"/>
              <a:t>            </a:t>
            </a:r>
            <a:r>
              <a:rPr lang="en-GB" sz="5600" b="1" dirty="0" smtClean="0"/>
              <a:t>Overall </a:t>
            </a:r>
            <a:r>
              <a:rPr lang="en-GB" sz="5600" b="1" dirty="0"/>
              <a:t>evaluation</a:t>
            </a:r>
            <a:endParaRPr lang="en-US" sz="5600" dirty="0"/>
          </a:p>
          <a:p>
            <a:endParaRPr lang="en-US" sz="5600" dirty="0"/>
          </a:p>
          <a:p>
            <a:pPr marL="0" indent="0">
              <a:buNone/>
            </a:pPr>
            <a:r>
              <a:rPr lang="sk-SK" sz="5600" dirty="0" smtClean="0">
                <a:sym typeface="Symbol"/>
              </a:rPr>
              <a:t>            </a:t>
            </a:r>
            <a:r>
              <a:rPr lang="en-GB" sz="5600" dirty="0" smtClean="0">
                <a:sym typeface="Symbol"/>
              </a:rPr>
              <a:t></a:t>
            </a:r>
            <a:r>
              <a:rPr lang="en-GB" sz="5600" dirty="0" smtClean="0"/>
              <a:t> </a:t>
            </a:r>
            <a:r>
              <a:rPr lang="en-GB" sz="5600" dirty="0"/>
              <a:t>approved       </a:t>
            </a:r>
            <a:r>
              <a:rPr lang="en-GB" sz="5600" dirty="0">
                <a:sym typeface="Symbol"/>
              </a:rPr>
              <a:t></a:t>
            </a:r>
            <a:r>
              <a:rPr lang="en-GB" sz="5600" dirty="0"/>
              <a:t> sent back for revision     number of attempt:</a:t>
            </a:r>
            <a:endParaRPr lang="en-US" sz="5600" dirty="0"/>
          </a:p>
          <a:p>
            <a:endParaRPr lang="en-US" sz="5600" dirty="0"/>
          </a:p>
        </p:txBody>
      </p:sp>
    </p:spTree>
    <p:extLst>
      <p:ext uri="{BB962C8B-B14F-4D97-AF65-F5344CB8AC3E}">
        <p14:creationId xmlns:p14="http://schemas.microsoft.com/office/powerpoint/2010/main" val="6947348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k-SK" dirty="0"/>
              <a:t>Charakteristika a ciele projektu </a:t>
            </a:r>
            <a:r>
              <a:rPr lang="sk-SK" i="1" dirty="0" smtClean="0"/>
              <a:t>Project </a:t>
            </a:r>
            <a:r>
              <a:rPr lang="sk-SK" i="1" dirty="0" err="1"/>
              <a:t>description</a:t>
            </a:r>
            <a:r>
              <a:rPr lang="sk-SK" i="1" dirty="0"/>
              <a:t> and </a:t>
            </a:r>
            <a:r>
              <a:rPr lang="sk-SK" i="1" dirty="0" err="1" smtClean="0"/>
              <a:t>aims</a:t>
            </a:r>
            <a:r>
              <a:rPr lang="sk-SK" dirty="0" smtClean="0"/>
              <a:t> </a:t>
            </a:r>
            <a:endParaRPr lang="en-US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k-SK" i="1" dirty="0" smtClean="0"/>
              <a:t>Pavol </a:t>
            </a:r>
            <a:r>
              <a:rPr lang="sk-SK" i="1" dirty="0" err="1" smtClean="0"/>
              <a:t>Dubinský</a:t>
            </a:r>
            <a:endParaRPr lang="en-US" i="1" dirty="0"/>
          </a:p>
        </p:txBody>
      </p:sp>
      <p:pic>
        <p:nvPicPr>
          <p:cNvPr id="1026" name="Picture 2" descr="D:\Desktop\ocko\SSRO\logo SSRO fina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642972"/>
            <a:ext cx="1424568" cy="941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5755978"/>
            <a:ext cx="1343025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5773340"/>
            <a:ext cx="264795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5341" y="5755978"/>
            <a:ext cx="2342963" cy="758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4653136"/>
            <a:ext cx="1609725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9558" y="4653136"/>
            <a:ext cx="2333625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597657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3 zlepšenie zručností v plánovaní</a:t>
            </a:r>
            <a:endParaRPr lang="en-US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705275"/>
          </a:xfrm>
        </p:spPr>
        <p:txBody>
          <a:bodyPr/>
          <a:lstStyle/>
          <a:p>
            <a:r>
              <a:rPr lang="sk-SK" dirty="0" smtClean="0"/>
              <a:t>plánovanie </a:t>
            </a:r>
            <a:r>
              <a:rPr lang="sk-SK" dirty="0" err="1" smtClean="0"/>
              <a:t>dummy</a:t>
            </a:r>
            <a:r>
              <a:rPr lang="sk-SK" dirty="0" smtClean="0"/>
              <a:t> </a:t>
            </a:r>
            <a:r>
              <a:rPr lang="sk-SK" dirty="0" err="1" smtClean="0"/>
              <a:t>runs</a:t>
            </a:r>
            <a:r>
              <a:rPr lang="sk-SK" dirty="0" smtClean="0"/>
              <a:t> (6 diagnóz) podľa protokolu</a:t>
            </a:r>
          </a:p>
          <a:p>
            <a:r>
              <a:rPr lang="sk-SK" dirty="0" smtClean="0"/>
              <a:t>komunikácia s hodnotiteľmi</a:t>
            </a:r>
          </a:p>
          <a:p>
            <a:r>
              <a:rPr lang="sk-SK" dirty="0" smtClean="0"/>
              <a:t>krátke študijné pobyty vo VOÚ alebo v NOÚ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05184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4 verifikácia kompetencie</a:t>
            </a:r>
            <a:endParaRPr lang="en-US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705275"/>
          </a:xfrm>
        </p:spPr>
        <p:txBody>
          <a:bodyPr/>
          <a:lstStyle/>
          <a:p>
            <a:r>
              <a:rPr lang="sk-SK" dirty="0" smtClean="0"/>
              <a:t>plánovanie </a:t>
            </a:r>
            <a:r>
              <a:rPr lang="sk-SK" dirty="0" err="1" smtClean="0"/>
              <a:t>real</a:t>
            </a:r>
            <a:r>
              <a:rPr lang="sk-SK" dirty="0" smtClean="0"/>
              <a:t> </a:t>
            </a:r>
            <a:r>
              <a:rPr lang="sk-SK" dirty="0" err="1" smtClean="0"/>
              <a:t>cases</a:t>
            </a:r>
            <a:r>
              <a:rPr lang="sk-SK" dirty="0" smtClean="0"/>
              <a:t> (6 diagnóz)</a:t>
            </a:r>
          </a:p>
          <a:p>
            <a:r>
              <a:rPr lang="sk-SK" dirty="0" smtClean="0"/>
              <a:t>potvrdenie o kompetencii po absolvovaní kompletného tréningu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030932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35017"/>
            <a:ext cx="8229600" cy="1143000"/>
          </a:xfrm>
        </p:spPr>
        <p:txBody>
          <a:bodyPr>
            <a:noAutofit/>
          </a:bodyPr>
          <a:lstStyle/>
          <a:p>
            <a:r>
              <a:rPr lang="sk-SK" sz="3200" dirty="0" smtClean="0"/>
              <a:t>2 hodnotenie: </a:t>
            </a:r>
            <a:r>
              <a:rPr lang="sk-SK" sz="3200" dirty="0" err="1" smtClean="0"/>
              <a:t>Case</a:t>
            </a:r>
            <a:r>
              <a:rPr lang="sk-SK" sz="3200" dirty="0" smtClean="0"/>
              <a:t> </a:t>
            </a:r>
            <a:r>
              <a:rPr lang="sk-SK" sz="3200" dirty="0" err="1" smtClean="0"/>
              <a:t>review</a:t>
            </a:r>
            <a:r>
              <a:rPr lang="sk-SK" sz="3200" dirty="0" smtClean="0"/>
              <a:t> </a:t>
            </a:r>
            <a:r>
              <a:rPr lang="sk-SK" sz="3200" dirty="0" err="1" smtClean="0"/>
              <a:t>form</a:t>
            </a:r>
            <a:endParaRPr lang="en-US" sz="3200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67544" y="836712"/>
            <a:ext cx="8229600" cy="4741987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GB" dirty="0"/>
              <a:t> </a:t>
            </a:r>
            <a:endParaRPr lang="en-US" dirty="0"/>
          </a:p>
          <a:p>
            <a:pPr lvl="0"/>
            <a:r>
              <a:rPr lang="en-GB" sz="5600" b="1" dirty="0"/>
              <a:t>Is indication of radiotherapy appropriate?</a:t>
            </a:r>
            <a:endParaRPr lang="en-US" sz="5600" dirty="0"/>
          </a:p>
          <a:p>
            <a:pPr marL="0" indent="0">
              <a:buNone/>
            </a:pPr>
            <a:r>
              <a:rPr lang="sk-SK" sz="5600" dirty="0" smtClean="0">
                <a:sym typeface="Symbol"/>
              </a:rPr>
              <a:t>             </a:t>
            </a:r>
            <a:r>
              <a:rPr lang="en-GB" sz="5600" dirty="0" smtClean="0">
                <a:sym typeface="Symbol"/>
              </a:rPr>
              <a:t></a:t>
            </a:r>
            <a:r>
              <a:rPr lang="en-GB" sz="5600" dirty="0" smtClean="0"/>
              <a:t> </a:t>
            </a:r>
            <a:r>
              <a:rPr lang="en-GB" sz="5600" dirty="0"/>
              <a:t>yes       </a:t>
            </a:r>
            <a:r>
              <a:rPr lang="en-GB" sz="5600" dirty="0">
                <a:sym typeface="Symbol"/>
              </a:rPr>
              <a:t></a:t>
            </a:r>
            <a:r>
              <a:rPr lang="en-GB" sz="5600" dirty="0"/>
              <a:t> no      comment:....................................................................................................  </a:t>
            </a:r>
            <a:endParaRPr lang="en-US" sz="5600" dirty="0"/>
          </a:p>
          <a:p>
            <a:pPr lvl="0"/>
            <a:r>
              <a:rPr lang="en-GB" sz="5600" b="1" dirty="0"/>
              <a:t>Is patient positioning and fixation correct?</a:t>
            </a:r>
            <a:endParaRPr lang="en-US" sz="5600" dirty="0"/>
          </a:p>
          <a:p>
            <a:pPr marL="0" indent="0">
              <a:buNone/>
            </a:pPr>
            <a:r>
              <a:rPr lang="sk-SK" sz="5600" dirty="0" smtClean="0">
                <a:sym typeface="Symbol"/>
              </a:rPr>
              <a:t>             </a:t>
            </a:r>
            <a:r>
              <a:rPr lang="en-GB" sz="5600" dirty="0" smtClean="0">
                <a:sym typeface="Symbol"/>
              </a:rPr>
              <a:t></a:t>
            </a:r>
            <a:r>
              <a:rPr lang="en-GB" sz="5600" dirty="0" smtClean="0"/>
              <a:t> </a:t>
            </a:r>
            <a:r>
              <a:rPr lang="en-GB" sz="5600" dirty="0"/>
              <a:t>yes       </a:t>
            </a:r>
            <a:r>
              <a:rPr lang="en-GB" sz="5600" dirty="0">
                <a:sym typeface="Symbol"/>
              </a:rPr>
              <a:t></a:t>
            </a:r>
            <a:r>
              <a:rPr lang="en-GB" sz="5600" dirty="0"/>
              <a:t> no      comment:....................................................................................................  </a:t>
            </a:r>
            <a:endParaRPr lang="en-US" sz="5600" dirty="0"/>
          </a:p>
          <a:p>
            <a:pPr lvl="0"/>
            <a:r>
              <a:rPr lang="en-GB" sz="5600" b="1" dirty="0"/>
              <a:t>Is image </a:t>
            </a:r>
            <a:r>
              <a:rPr lang="en-GB" sz="5600" b="1" dirty="0" err="1"/>
              <a:t>aquisition</a:t>
            </a:r>
            <a:r>
              <a:rPr lang="en-GB" sz="5600" b="1" dirty="0"/>
              <a:t> (slice thickness, contrast) according to the protocol?</a:t>
            </a:r>
            <a:endParaRPr lang="en-US" sz="5600" dirty="0"/>
          </a:p>
          <a:p>
            <a:pPr marL="0" indent="0">
              <a:buNone/>
            </a:pPr>
            <a:r>
              <a:rPr lang="sk-SK" sz="5600" dirty="0" smtClean="0">
                <a:sym typeface="Symbol"/>
              </a:rPr>
              <a:t>             </a:t>
            </a:r>
            <a:r>
              <a:rPr lang="en-GB" sz="5600" dirty="0" smtClean="0">
                <a:sym typeface="Symbol"/>
              </a:rPr>
              <a:t></a:t>
            </a:r>
            <a:r>
              <a:rPr lang="en-GB" sz="5600" dirty="0" smtClean="0"/>
              <a:t> </a:t>
            </a:r>
            <a:r>
              <a:rPr lang="en-GB" sz="5600" dirty="0"/>
              <a:t>yes       </a:t>
            </a:r>
            <a:r>
              <a:rPr lang="en-GB" sz="5600" dirty="0">
                <a:sym typeface="Symbol"/>
              </a:rPr>
              <a:t></a:t>
            </a:r>
            <a:r>
              <a:rPr lang="en-GB" sz="5600" dirty="0"/>
              <a:t> no      comment:....................................................................................................  </a:t>
            </a:r>
            <a:endParaRPr lang="en-US" sz="5600" dirty="0"/>
          </a:p>
          <a:p>
            <a:pPr lvl="0"/>
            <a:r>
              <a:rPr lang="en-GB" sz="5600" b="1" dirty="0"/>
              <a:t>Is radiotherapy prescription clear and correct? </a:t>
            </a:r>
            <a:endParaRPr lang="en-US" sz="5600" dirty="0"/>
          </a:p>
          <a:p>
            <a:pPr lvl="1"/>
            <a:r>
              <a:rPr lang="en-GB" sz="4800" dirty="0"/>
              <a:t>total dose        </a:t>
            </a:r>
            <a:r>
              <a:rPr lang="en-GB" sz="4800" dirty="0">
                <a:sym typeface="Symbol"/>
              </a:rPr>
              <a:t></a:t>
            </a:r>
            <a:r>
              <a:rPr lang="en-GB" sz="4800" dirty="0"/>
              <a:t> yes       </a:t>
            </a:r>
            <a:r>
              <a:rPr lang="en-GB" sz="4800" dirty="0">
                <a:sym typeface="Symbol"/>
              </a:rPr>
              <a:t></a:t>
            </a:r>
            <a:r>
              <a:rPr lang="en-GB" sz="4800" dirty="0"/>
              <a:t> no</a:t>
            </a:r>
            <a:endParaRPr lang="en-US" sz="4800" dirty="0"/>
          </a:p>
          <a:p>
            <a:pPr lvl="1"/>
            <a:r>
              <a:rPr lang="en-GB" sz="4800" dirty="0"/>
              <a:t>fractionation   </a:t>
            </a:r>
            <a:r>
              <a:rPr lang="en-GB" sz="4800" dirty="0">
                <a:sym typeface="Symbol"/>
              </a:rPr>
              <a:t></a:t>
            </a:r>
            <a:r>
              <a:rPr lang="en-GB" sz="4800" dirty="0"/>
              <a:t> yes       </a:t>
            </a:r>
            <a:r>
              <a:rPr lang="en-GB" sz="4800" dirty="0">
                <a:sym typeface="Symbol"/>
              </a:rPr>
              <a:t></a:t>
            </a:r>
            <a:r>
              <a:rPr lang="en-GB" sz="4800" dirty="0"/>
              <a:t> no </a:t>
            </a:r>
            <a:endParaRPr lang="en-US" sz="4800" dirty="0"/>
          </a:p>
          <a:p>
            <a:pPr lvl="1"/>
            <a:r>
              <a:rPr lang="en-GB" sz="4800" dirty="0"/>
              <a:t>target volume(s) specification  </a:t>
            </a:r>
            <a:r>
              <a:rPr lang="en-GB" sz="4800" dirty="0">
                <a:sym typeface="Symbol"/>
              </a:rPr>
              <a:t></a:t>
            </a:r>
            <a:r>
              <a:rPr lang="en-GB" sz="4800" dirty="0"/>
              <a:t> yes       </a:t>
            </a:r>
            <a:r>
              <a:rPr lang="en-GB" sz="4800" dirty="0">
                <a:sym typeface="Symbol"/>
              </a:rPr>
              <a:t></a:t>
            </a:r>
            <a:r>
              <a:rPr lang="en-GB" sz="4800" dirty="0"/>
              <a:t> no                 </a:t>
            </a:r>
            <a:endParaRPr lang="en-US" sz="4800" dirty="0"/>
          </a:p>
          <a:p>
            <a:pPr marL="0" indent="0">
              <a:buNone/>
            </a:pPr>
            <a:r>
              <a:rPr lang="sk-SK" sz="5600" dirty="0" smtClean="0"/>
              <a:t>            </a:t>
            </a:r>
            <a:r>
              <a:rPr lang="en-GB" sz="5600" dirty="0" smtClean="0"/>
              <a:t>comment</a:t>
            </a:r>
            <a:r>
              <a:rPr lang="en-GB" sz="5600" dirty="0"/>
              <a:t>:....................................................................................................  </a:t>
            </a:r>
            <a:endParaRPr lang="en-US" sz="5600" dirty="0"/>
          </a:p>
          <a:p>
            <a:pPr lvl="0"/>
            <a:r>
              <a:rPr lang="en-GB" sz="5600" b="1" dirty="0"/>
              <a:t>Is delineation correct?</a:t>
            </a:r>
            <a:endParaRPr lang="en-US" sz="5600" dirty="0"/>
          </a:p>
          <a:p>
            <a:pPr lvl="1"/>
            <a:r>
              <a:rPr lang="en-GB" sz="4800" dirty="0"/>
              <a:t>target volume(s)</a:t>
            </a:r>
            <a:endParaRPr lang="en-US" sz="4800" dirty="0"/>
          </a:p>
          <a:p>
            <a:pPr lvl="2"/>
            <a:r>
              <a:rPr lang="en-GB" sz="4400" dirty="0"/>
              <a:t>GTV       </a:t>
            </a:r>
            <a:r>
              <a:rPr lang="en-GB" sz="4400" dirty="0">
                <a:sym typeface="Symbol"/>
              </a:rPr>
              <a:t></a:t>
            </a:r>
            <a:r>
              <a:rPr lang="en-GB" sz="4400" dirty="0"/>
              <a:t> yes       </a:t>
            </a:r>
            <a:r>
              <a:rPr lang="en-GB" sz="4400" dirty="0">
                <a:sym typeface="Symbol"/>
              </a:rPr>
              <a:t></a:t>
            </a:r>
            <a:r>
              <a:rPr lang="en-GB" sz="4400" dirty="0"/>
              <a:t> no      </a:t>
            </a:r>
            <a:endParaRPr lang="en-US" sz="4400" dirty="0"/>
          </a:p>
          <a:p>
            <a:pPr lvl="2"/>
            <a:r>
              <a:rPr lang="en-GB" sz="4400" dirty="0"/>
              <a:t>CTV (s)  </a:t>
            </a:r>
            <a:r>
              <a:rPr lang="en-GB" sz="4400" dirty="0">
                <a:sym typeface="Symbol"/>
              </a:rPr>
              <a:t></a:t>
            </a:r>
            <a:r>
              <a:rPr lang="en-GB" sz="4400" dirty="0"/>
              <a:t> yes       </a:t>
            </a:r>
            <a:r>
              <a:rPr lang="en-GB" sz="4400" dirty="0">
                <a:sym typeface="Symbol"/>
              </a:rPr>
              <a:t></a:t>
            </a:r>
            <a:r>
              <a:rPr lang="en-GB" sz="4400" dirty="0"/>
              <a:t> no      </a:t>
            </a:r>
            <a:endParaRPr lang="en-US" sz="4400" dirty="0"/>
          </a:p>
          <a:p>
            <a:pPr lvl="2"/>
            <a:r>
              <a:rPr lang="en-GB" sz="4400" dirty="0"/>
              <a:t>PTV (s)  </a:t>
            </a:r>
            <a:r>
              <a:rPr lang="en-GB" sz="4400" dirty="0">
                <a:sym typeface="Symbol"/>
              </a:rPr>
              <a:t></a:t>
            </a:r>
            <a:r>
              <a:rPr lang="en-GB" sz="4400" dirty="0"/>
              <a:t> yes       </a:t>
            </a:r>
            <a:r>
              <a:rPr lang="en-GB" sz="4400" dirty="0">
                <a:sym typeface="Symbol"/>
              </a:rPr>
              <a:t></a:t>
            </a:r>
            <a:r>
              <a:rPr lang="en-GB" sz="4400" dirty="0"/>
              <a:t> no    </a:t>
            </a:r>
            <a:endParaRPr lang="en-US" sz="4400" dirty="0"/>
          </a:p>
          <a:p>
            <a:pPr lvl="1"/>
            <a:r>
              <a:rPr lang="en-GB" sz="4800" dirty="0"/>
              <a:t>organs at risk     </a:t>
            </a:r>
            <a:r>
              <a:rPr lang="en-GB" sz="4800" dirty="0">
                <a:sym typeface="Symbol"/>
              </a:rPr>
              <a:t></a:t>
            </a:r>
            <a:r>
              <a:rPr lang="en-GB" sz="4800" dirty="0"/>
              <a:t> yes       </a:t>
            </a:r>
            <a:r>
              <a:rPr lang="en-GB" sz="4800" dirty="0">
                <a:sym typeface="Symbol"/>
              </a:rPr>
              <a:t></a:t>
            </a:r>
            <a:r>
              <a:rPr lang="en-GB" sz="4800" dirty="0"/>
              <a:t> no      </a:t>
            </a:r>
            <a:endParaRPr lang="en-US" sz="4800" dirty="0"/>
          </a:p>
          <a:p>
            <a:pPr marL="0" indent="0">
              <a:buNone/>
            </a:pPr>
            <a:r>
              <a:rPr lang="sk-SK" sz="5600" dirty="0" smtClean="0"/>
              <a:t>            </a:t>
            </a:r>
            <a:r>
              <a:rPr lang="en-GB" sz="5600" dirty="0" smtClean="0"/>
              <a:t>comment</a:t>
            </a:r>
            <a:r>
              <a:rPr lang="en-GB" sz="5600" dirty="0"/>
              <a:t>:....................................................................................................  </a:t>
            </a:r>
            <a:endParaRPr lang="en-US" sz="5600" dirty="0"/>
          </a:p>
          <a:p>
            <a:pPr lvl="0"/>
            <a:r>
              <a:rPr lang="en-GB" sz="5600" b="1" dirty="0"/>
              <a:t>Is dose distribution homogeneity in PTV(s) acceptable?</a:t>
            </a:r>
            <a:endParaRPr lang="en-US" sz="5600" dirty="0"/>
          </a:p>
          <a:p>
            <a:pPr lvl="1"/>
            <a:r>
              <a:rPr lang="en-GB" sz="4800" dirty="0"/>
              <a:t>minimum dose    </a:t>
            </a:r>
            <a:r>
              <a:rPr lang="en-GB" sz="4800" dirty="0">
                <a:sym typeface="Symbol"/>
              </a:rPr>
              <a:t></a:t>
            </a:r>
            <a:r>
              <a:rPr lang="en-GB" sz="4800" dirty="0"/>
              <a:t> yes       </a:t>
            </a:r>
            <a:r>
              <a:rPr lang="en-GB" sz="4800" dirty="0">
                <a:sym typeface="Symbol"/>
              </a:rPr>
              <a:t></a:t>
            </a:r>
            <a:r>
              <a:rPr lang="en-GB" sz="4800" dirty="0"/>
              <a:t> no      </a:t>
            </a:r>
            <a:endParaRPr lang="en-US" sz="4800" dirty="0"/>
          </a:p>
          <a:p>
            <a:pPr lvl="1"/>
            <a:r>
              <a:rPr lang="en-GB" sz="4800" dirty="0"/>
              <a:t>maximum dose   </a:t>
            </a:r>
            <a:r>
              <a:rPr lang="en-GB" sz="4800" dirty="0">
                <a:sym typeface="Symbol"/>
              </a:rPr>
              <a:t></a:t>
            </a:r>
            <a:r>
              <a:rPr lang="en-GB" sz="4800" dirty="0"/>
              <a:t> yes       </a:t>
            </a:r>
            <a:r>
              <a:rPr lang="en-GB" sz="4800" dirty="0">
                <a:sym typeface="Symbol"/>
              </a:rPr>
              <a:t></a:t>
            </a:r>
            <a:r>
              <a:rPr lang="en-GB" sz="4800" dirty="0"/>
              <a:t> no      </a:t>
            </a:r>
            <a:endParaRPr lang="en-US" sz="4800" dirty="0"/>
          </a:p>
          <a:p>
            <a:pPr marL="0" indent="0">
              <a:buNone/>
            </a:pPr>
            <a:r>
              <a:rPr lang="sk-SK" sz="5600" dirty="0" smtClean="0"/>
              <a:t>            </a:t>
            </a:r>
            <a:r>
              <a:rPr lang="en-GB" sz="5600" dirty="0" smtClean="0"/>
              <a:t>comment</a:t>
            </a:r>
            <a:r>
              <a:rPr lang="en-GB" sz="5600" dirty="0"/>
              <a:t>:....................................................................................................  </a:t>
            </a:r>
            <a:endParaRPr lang="en-US" sz="5600" dirty="0"/>
          </a:p>
          <a:p>
            <a:pPr lvl="0"/>
            <a:r>
              <a:rPr lang="en-GB" sz="5600" b="1" dirty="0"/>
              <a:t>Is dose in critical organs acceptable?</a:t>
            </a:r>
            <a:endParaRPr lang="en-US" sz="5600" dirty="0"/>
          </a:p>
          <a:p>
            <a:pPr marL="0" indent="0">
              <a:buNone/>
            </a:pPr>
            <a:r>
              <a:rPr lang="sk-SK" sz="5600" dirty="0" smtClean="0">
                <a:sym typeface="Symbol"/>
              </a:rPr>
              <a:t>            </a:t>
            </a:r>
            <a:r>
              <a:rPr lang="en-GB" sz="5600" dirty="0" smtClean="0">
                <a:sym typeface="Symbol"/>
              </a:rPr>
              <a:t></a:t>
            </a:r>
            <a:r>
              <a:rPr lang="en-GB" sz="5600" dirty="0" smtClean="0"/>
              <a:t> </a:t>
            </a:r>
            <a:r>
              <a:rPr lang="en-GB" sz="5600" dirty="0"/>
              <a:t>yes       </a:t>
            </a:r>
            <a:r>
              <a:rPr lang="en-GB" sz="5600" dirty="0">
                <a:sym typeface="Symbol"/>
              </a:rPr>
              <a:t></a:t>
            </a:r>
            <a:r>
              <a:rPr lang="en-GB" sz="5600" dirty="0"/>
              <a:t> no      comment:....................................................................................................  </a:t>
            </a:r>
            <a:endParaRPr lang="en-US" sz="5600" dirty="0"/>
          </a:p>
          <a:p>
            <a:pPr marL="0" indent="0">
              <a:buNone/>
            </a:pPr>
            <a:r>
              <a:rPr lang="en-GB" sz="5600" b="1" dirty="0"/>
              <a:t> </a:t>
            </a:r>
            <a:endParaRPr lang="en-US" sz="5600" dirty="0"/>
          </a:p>
          <a:p>
            <a:pPr marL="0" indent="0">
              <a:buNone/>
            </a:pPr>
            <a:r>
              <a:rPr lang="sk-SK" sz="5600" b="1" dirty="0" smtClean="0"/>
              <a:t>            </a:t>
            </a:r>
            <a:r>
              <a:rPr lang="en-GB" sz="5600" b="1" dirty="0" smtClean="0"/>
              <a:t>Overall </a:t>
            </a:r>
            <a:r>
              <a:rPr lang="en-GB" sz="5600" b="1" dirty="0"/>
              <a:t>evaluation</a:t>
            </a:r>
            <a:endParaRPr lang="en-US" sz="5600" dirty="0"/>
          </a:p>
          <a:p>
            <a:pPr marL="0" indent="0">
              <a:buNone/>
            </a:pPr>
            <a:r>
              <a:rPr lang="en-GB" sz="5600" b="1" dirty="0"/>
              <a:t> </a:t>
            </a:r>
            <a:endParaRPr lang="en-US" sz="5600" dirty="0"/>
          </a:p>
          <a:p>
            <a:pPr marL="0" indent="0">
              <a:buNone/>
            </a:pPr>
            <a:r>
              <a:rPr lang="sk-SK" sz="5600" dirty="0" smtClean="0">
                <a:sym typeface="Symbol"/>
              </a:rPr>
              <a:t>            </a:t>
            </a:r>
            <a:r>
              <a:rPr lang="en-GB" sz="5600" dirty="0" smtClean="0">
                <a:sym typeface="Symbol"/>
              </a:rPr>
              <a:t></a:t>
            </a:r>
            <a:r>
              <a:rPr lang="en-GB" sz="5600" dirty="0" smtClean="0"/>
              <a:t> </a:t>
            </a:r>
            <a:r>
              <a:rPr lang="en-GB" sz="5600" dirty="0"/>
              <a:t>approved       </a:t>
            </a:r>
            <a:r>
              <a:rPr lang="en-GB" sz="5600" dirty="0">
                <a:sym typeface="Symbol"/>
              </a:rPr>
              <a:t></a:t>
            </a:r>
            <a:r>
              <a:rPr lang="en-GB" sz="5600" dirty="0"/>
              <a:t> sent back for revision       number of attempt: </a:t>
            </a:r>
            <a:endParaRPr lang="en-US" sz="56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811064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uľk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9304924"/>
              </p:ext>
            </p:extLst>
          </p:nvPr>
        </p:nvGraphicFramePr>
        <p:xfrm>
          <a:off x="323528" y="2060848"/>
          <a:ext cx="8424934" cy="295232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42302"/>
                <a:gridCol w="842302"/>
                <a:gridCol w="842302"/>
                <a:gridCol w="842302"/>
                <a:gridCol w="842302"/>
                <a:gridCol w="842302"/>
                <a:gridCol w="842302"/>
                <a:gridCol w="842940"/>
                <a:gridCol w="842940"/>
                <a:gridCol w="842940"/>
              </a:tblGrid>
              <a:tr h="268393">
                <a:tc rowSpan="2"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k-SK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16" marR="67216" marT="0" marB="0"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k-SK" sz="1100" dirty="0">
                          <a:effectLst/>
                        </a:rPr>
                        <a:t>2014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16" marR="67216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2015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16" marR="67216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8393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1.Q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16" marR="672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2.Q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16" marR="672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3.Q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16" marR="672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4.Q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16" marR="672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1.Q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16" marR="672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2.Q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16" marR="672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3.Q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16" marR="6721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4.Q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16" marR="67216" marT="0" marB="0" anchor="ctr"/>
                </a:tc>
              </a:tr>
              <a:tr h="268393">
                <a:tc rowSpan="3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prostate</a:t>
                      </a:r>
                      <a:endParaRPr lang="en-US" sz="110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&amp; breast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16" marR="672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preps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16" marR="672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k-SK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16" marR="67216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k-SK" sz="1100" dirty="0" err="1">
                          <a:effectLst/>
                        </a:rPr>
                        <a:t>meeting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16" marR="67216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k-SK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16" marR="672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16" marR="672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16" marR="672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16" marR="672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16" marR="672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16" marR="67216" marT="0" marB="0"/>
                </a:tc>
              </a:tr>
              <a:tr h="26839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dummy run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16" marR="672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16" marR="672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k-SK" sz="800" dirty="0">
                          <a:effectLst/>
                        </a:rPr>
                        <a:t> 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16" marR="67216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k-SK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16" marR="67216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16" marR="672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16" marR="672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16" marR="672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16" marR="672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16" marR="67216" marT="0" marB="0"/>
                </a:tc>
              </a:tr>
              <a:tr h="26839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real case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16" marR="672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16" marR="672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16" marR="672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k-SK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16" marR="67216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k-SK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16" marR="67216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16" marR="672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16" marR="672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16" marR="672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16" marR="67216" marT="0" marB="0"/>
                </a:tc>
              </a:tr>
              <a:tr h="268393">
                <a:tc rowSpan="3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head and neck </a:t>
                      </a:r>
                      <a:endParaRPr lang="en-US" sz="110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&amp; rectum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16" marR="672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preps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16" marR="672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16" marR="672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k-SK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16" marR="67216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k-SK" sz="1100" dirty="0" err="1">
                          <a:effectLst/>
                        </a:rPr>
                        <a:t>meeting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16" marR="67216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16" marR="672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16" marR="672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16" marR="672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16" marR="672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16" marR="67216" marT="0" marB="0"/>
                </a:tc>
              </a:tr>
              <a:tr h="26839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dummy run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16" marR="672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16" marR="672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16" marR="672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16" marR="67216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k-SK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16" marR="67216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k-SK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16" marR="67216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16" marR="672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16" marR="672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16" marR="67216" marT="0" marB="0"/>
                </a:tc>
              </a:tr>
              <a:tr h="26839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real case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16" marR="672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16" marR="672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16" marR="672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16" marR="672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16" marR="672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k-SK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16" marR="67216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k-SK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16" marR="67216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k-SK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16" marR="672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16" marR="67216" marT="0" marB="0"/>
                </a:tc>
              </a:tr>
              <a:tr h="268393">
                <a:tc rowSpan="3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brain</a:t>
                      </a:r>
                      <a:endParaRPr lang="en-US" sz="110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&amp; uterus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16" marR="672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preps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16" marR="672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16" marR="672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16" marR="672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16" marR="672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16" marR="672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k-SK" sz="1100" dirty="0" err="1">
                          <a:effectLst/>
                        </a:rPr>
                        <a:t>meeting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16" marR="67216" marT="0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k-SK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16" marR="67216" marT="0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16" marR="672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16" marR="67216" marT="0" marB="0"/>
                </a:tc>
              </a:tr>
              <a:tr h="26839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dummy run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16" marR="672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16" marR="672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16" marR="672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16" marR="672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16" marR="672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16" marR="672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k-SK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16" marR="67216" marT="0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k-SK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16" marR="67216" marT="0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16" marR="67216" marT="0" marB="0"/>
                </a:tc>
              </a:tr>
              <a:tr h="26839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real case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16" marR="672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16" marR="672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16" marR="672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16" marR="672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16" marR="672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16" marR="672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k-SK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16" marR="6721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k-SK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16" marR="67216" marT="0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k-SK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16" marR="67216" marT="0" marB="0"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500407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Riziká projektu</a:t>
            </a:r>
            <a:endParaRPr lang="en-US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/>
          <a:lstStyle/>
          <a:p>
            <a:r>
              <a:rPr lang="sk-SK" dirty="0" smtClean="0"/>
              <a:t>chýbanie motivácie – </a:t>
            </a:r>
            <a:r>
              <a:rPr lang="sk-SK" dirty="0" err="1" smtClean="0"/>
              <a:t>nespolupráca</a:t>
            </a:r>
            <a:endParaRPr lang="sk-SK" dirty="0" smtClean="0"/>
          </a:p>
          <a:p>
            <a:pPr lvl="1"/>
            <a:r>
              <a:rPr lang="sk-SK" dirty="0" err="1" smtClean="0"/>
              <a:t>ignorácia</a:t>
            </a:r>
            <a:r>
              <a:rPr lang="sk-SK" dirty="0" smtClean="0"/>
              <a:t> odporúčaní</a:t>
            </a:r>
          </a:p>
          <a:p>
            <a:pPr lvl="1"/>
            <a:r>
              <a:rPr lang="sk-SK" dirty="0" smtClean="0"/>
              <a:t>technologické nezvládnutie</a:t>
            </a:r>
          </a:p>
          <a:p>
            <a:pPr lvl="1"/>
            <a:r>
              <a:rPr lang="sk-SK" dirty="0" smtClean="0"/>
              <a:t>predlžovanie času</a:t>
            </a:r>
          </a:p>
          <a:p>
            <a:pPr lvl="1"/>
            <a:r>
              <a:rPr lang="sk-SK" dirty="0" smtClean="0"/>
              <a:t>prerušenie komunikácie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823356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Zoznam kontaktných osôb</a:t>
            </a:r>
            <a:endParaRPr lang="en-US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57200" y="1340768"/>
            <a:ext cx="7355160" cy="478539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sk-SK" sz="800" b="1" dirty="0" smtClean="0"/>
              <a:t>                lekár </a:t>
            </a:r>
            <a:r>
              <a:rPr lang="sk-SK" sz="800" b="1" dirty="0"/>
              <a:t>/ fyzik		</a:t>
            </a:r>
            <a:r>
              <a:rPr lang="sk-SK" sz="800" b="1" dirty="0" smtClean="0"/>
              <a:t>                                        email</a:t>
            </a:r>
            <a:r>
              <a:rPr lang="sk-SK" sz="800" b="1" dirty="0"/>
              <a:t>			             telefón</a:t>
            </a:r>
            <a:endParaRPr lang="en-US" sz="800" dirty="0"/>
          </a:p>
          <a:p>
            <a:pPr marL="0" indent="0">
              <a:buNone/>
            </a:pPr>
            <a:r>
              <a:rPr lang="sk-SK" sz="800" dirty="0" smtClean="0"/>
              <a:t>              _____________________________________________________________________________________________________________________</a:t>
            </a:r>
            <a:endParaRPr lang="en-US" sz="800" dirty="0"/>
          </a:p>
          <a:p>
            <a:r>
              <a:rPr lang="sk-SK" sz="800" dirty="0"/>
              <a:t> </a:t>
            </a:r>
            <a:endParaRPr lang="en-US" sz="800" dirty="0"/>
          </a:p>
          <a:p>
            <a:pPr marL="0" indent="0">
              <a:buNone/>
            </a:pPr>
            <a:r>
              <a:rPr lang="sk-SK" sz="800" dirty="0" smtClean="0"/>
              <a:t>              PREŠOV          MUDr</a:t>
            </a:r>
            <a:r>
              <a:rPr lang="sk-SK" sz="800" dirty="0"/>
              <a:t>. Marek Paľo, PhD. 	</a:t>
            </a:r>
            <a:r>
              <a:rPr lang="sk-SK" sz="800" dirty="0" err="1" smtClean="0">
                <a:hlinkClick r:id="rId2"/>
              </a:rPr>
              <a:t>viktorrosenberg</a:t>
            </a:r>
            <a:r>
              <a:rPr lang="en-US" sz="800" dirty="0" smtClean="0">
                <a:hlinkClick r:id="rId2"/>
              </a:rPr>
              <a:t>@</a:t>
            </a:r>
            <a:r>
              <a:rPr lang="sk-SK" sz="800" dirty="0" err="1" smtClean="0">
                <a:hlinkClick r:id="rId2"/>
              </a:rPr>
              <a:t>gmail.com</a:t>
            </a:r>
            <a:r>
              <a:rPr lang="sk-SK" sz="800" dirty="0" smtClean="0"/>
              <a:t> </a:t>
            </a:r>
            <a:r>
              <a:rPr lang="sk-SK" sz="800" dirty="0"/>
              <a:t>		</a:t>
            </a:r>
            <a:r>
              <a:rPr lang="sk-SK" sz="800" dirty="0" smtClean="0"/>
              <a:t>0903679342</a:t>
            </a:r>
          </a:p>
          <a:p>
            <a:pPr marL="0" indent="0">
              <a:buNone/>
            </a:pPr>
            <a:r>
              <a:rPr lang="sk-SK" sz="800" dirty="0" smtClean="0"/>
              <a:t>                                       </a:t>
            </a:r>
            <a:r>
              <a:rPr lang="sk-SK" sz="800" dirty="0" err="1" smtClean="0"/>
              <a:t>PaeDr</a:t>
            </a:r>
            <a:r>
              <a:rPr lang="sk-SK" sz="800" dirty="0"/>
              <a:t>. Marcel </a:t>
            </a:r>
            <a:r>
              <a:rPr lang="sk-SK" sz="800" dirty="0" err="1"/>
              <a:t>Rusňák</a:t>
            </a:r>
            <a:r>
              <a:rPr lang="sk-SK" sz="800" dirty="0"/>
              <a:t> - fyzik	</a:t>
            </a:r>
            <a:r>
              <a:rPr lang="sk-SK" sz="800" dirty="0" err="1" smtClean="0">
                <a:hlinkClick r:id="rId3"/>
              </a:rPr>
              <a:t>marcel.rusnak</a:t>
            </a:r>
            <a:r>
              <a:rPr lang="en-US" sz="800" dirty="0">
                <a:hlinkClick r:id="rId3"/>
              </a:rPr>
              <a:t>@</a:t>
            </a:r>
            <a:r>
              <a:rPr lang="sk-SK" sz="800" dirty="0" err="1" smtClean="0">
                <a:hlinkClick r:id="rId3"/>
              </a:rPr>
              <a:t>zoznam.sk</a:t>
            </a:r>
            <a:endParaRPr lang="sk-SK" sz="800" dirty="0" smtClean="0"/>
          </a:p>
          <a:p>
            <a:pPr marL="0" indent="0">
              <a:buNone/>
            </a:pPr>
            <a:r>
              <a:rPr lang="sk-SK" sz="800" dirty="0"/>
              <a:t> </a:t>
            </a:r>
            <a:endParaRPr lang="en-US" sz="800" dirty="0"/>
          </a:p>
          <a:p>
            <a:r>
              <a:rPr lang="sk-SK" sz="800" dirty="0"/>
              <a:t>OÚSA </a:t>
            </a:r>
            <a:r>
              <a:rPr lang="sk-SK" sz="800" dirty="0" smtClean="0"/>
              <a:t>            Monika </a:t>
            </a:r>
            <a:r>
              <a:rPr lang="sk-SK" sz="800" dirty="0" err="1" smtClean="0"/>
              <a:t>Švantnerová</a:t>
            </a:r>
            <a:r>
              <a:rPr lang="sk-SK" sz="800" dirty="0"/>
              <a:t>		</a:t>
            </a:r>
            <a:r>
              <a:rPr lang="sk-SK" sz="800" u="sng" dirty="0" err="1">
                <a:hlinkClick r:id="rId4"/>
              </a:rPr>
              <a:t>monika.svantnerova@ousa.sk</a:t>
            </a:r>
            <a:r>
              <a:rPr lang="sk-SK" sz="800" dirty="0"/>
              <a:t> </a:t>
            </a:r>
            <a:r>
              <a:rPr lang="sk-SK" sz="800" dirty="0" smtClean="0"/>
              <a:t>                           </a:t>
            </a:r>
            <a:r>
              <a:rPr lang="sk-SK" sz="800" dirty="0"/>
              <a:t>	0918 466 792</a:t>
            </a:r>
            <a:endParaRPr lang="en-US" sz="800" dirty="0"/>
          </a:p>
          <a:p>
            <a:pPr marL="0" indent="0">
              <a:buNone/>
            </a:pPr>
            <a:r>
              <a:rPr lang="sk-SK" sz="800" dirty="0"/>
              <a:t> </a:t>
            </a:r>
            <a:r>
              <a:rPr lang="sk-SK" sz="800" dirty="0" smtClean="0"/>
              <a:t>                                      RNDr</a:t>
            </a:r>
            <a:r>
              <a:rPr lang="sk-SK" sz="800" dirty="0"/>
              <a:t>. Kristína </a:t>
            </a:r>
            <a:r>
              <a:rPr lang="sk-SK" sz="800" dirty="0" err="1" smtClean="0"/>
              <a:t>Kontrisová</a:t>
            </a:r>
            <a:r>
              <a:rPr lang="sk-SK" sz="800" dirty="0"/>
              <a:t>	</a:t>
            </a:r>
            <a:r>
              <a:rPr lang="sk-SK" sz="800" u="sng" dirty="0" err="1">
                <a:hlinkClick r:id="rId5"/>
              </a:rPr>
              <a:t>kristina.kontrisova@ousa.sk</a:t>
            </a:r>
            <a:r>
              <a:rPr lang="sk-SK" sz="800" dirty="0"/>
              <a:t> 		0903 317 </a:t>
            </a:r>
            <a:r>
              <a:rPr lang="sk-SK" sz="800" dirty="0" smtClean="0"/>
              <a:t>779</a:t>
            </a:r>
            <a:endParaRPr lang="en-US" sz="800" dirty="0"/>
          </a:p>
          <a:p>
            <a:pPr marL="0" indent="0">
              <a:buNone/>
            </a:pPr>
            <a:endParaRPr lang="en-US" sz="800" dirty="0"/>
          </a:p>
          <a:p>
            <a:r>
              <a:rPr lang="sk-SK" sz="800" dirty="0" smtClean="0"/>
              <a:t>ŽILINA            MUDr</a:t>
            </a:r>
            <a:r>
              <a:rPr lang="sk-SK" sz="800" dirty="0"/>
              <a:t>. Richard Hrubý		</a:t>
            </a:r>
            <a:r>
              <a:rPr lang="sk-SK" sz="800" u="sng" dirty="0" err="1">
                <a:hlinkClick r:id="rId6"/>
              </a:rPr>
              <a:t>richard.hruby@gmail.com</a:t>
            </a:r>
            <a:r>
              <a:rPr lang="sk-SK" sz="800" dirty="0"/>
              <a:t> 		041 5110 705, 0905 737 987</a:t>
            </a:r>
            <a:endParaRPr lang="en-US" sz="800" dirty="0"/>
          </a:p>
          <a:p>
            <a:pPr marL="0" indent="0">
              <a:buNone/>
            </a:pPr>
            <a:r>
              <a:rPr lang="sk-SK" sz="800" dirty="0"/>
              <a:t> </a:t>
            </a:r>
            <a:r>
              <a:rPr lang="sk-SK" sz="800" dirty="0" smtClean="0"/>
              <a:t>                                      Ing</a:t>
            </a:r>
            <a:r>
              <a:rPr lang="sk-SK" sz="800" dirty="0"/>
              <a:t>. Martina Kollárová		</a:t>
            </a:r>
            <a:r>
              <a:rPr lang="sk-SK" sz="800" u="sng" dirty="0" err="1">
                <a:hlinkClick r:id="rId7"/>
              </a:rPr>
              <a:t>fyzici@mail.fnspza.sk</a:t>
            </a:r>
            <a:r>
              <a:rPr lang="sk-SK" sz="800" dirty="0"/>
              <a:t> 	</a:t>
            </a:r>
            <a:r>
              <a:rPr lang="sk-SK" sz="800" dirty="0" smtClean="0"/>
              <a:t>                                              </a:t>
            </a:r>
            <a:r>
              <a:rPr lang="sk-SK" sz="800" dirty="0"/>
              <a:t>	041 5110 701, 0904 901 449</a:t>
            </a:r>
            <a:endParaRPr lang="en-US" sz="800" dirty="0"/>
          </a:p>
          <a:p>
            <a:pPr marL="0" indent="0">
              <a:buNone/>
            </a:pPr>
            <a:r>
              <a:rPr lang="sk-SK" sz="800" dirty="0"/>
              <a:t> </a:t>
            </a:r>
            <a:endParaRPr lang="en-US" sz="800" dirty="0"/>
          </a:p>
          <a:p>
            <a:r>
              <a:rPr lang="sk-SK" sz="800" dirty="0" smtClean="0"/>
              <a:t>NOÚ               MUDr</a:t>
            </a:r>
            <a:r>
              <a:rPr lang="sk-SK" sz="800" dirty="0"/>
              <a:t>. Margita </a:t>
            </a:r>
            <a:r>
              <a:rPr lang="sk-SK" sz="800" dirty="0" err="1" smtClean="0"/>
              <a:t>Pobijaková</a:t>
            </a:r>
            <a:r>
              <a:rPr lang="sk-SK" sz="800" dirty="0"/>
              <a:t>	</a:t>
            </a:r>
            <a:r>
              <a:rPr lang="sk-SK" sz="800" u="sng" dirty="0" err="1">
                <a:hlinkClick r:id="rId8"/>
              </a:rPr>
              <a:t>margita.pobijakova@nou.sk</a:t>
            </a:r>
            <a:r>
              <a:rPr lang="sk-SK" sz="800" dirty="0"/>
              <a:t> 		</a:t>
            </a:r>
            <a:r>
              <a:rPr lang="sk-SK" sz="800" dirty="0" smtClean="0"/>
              <a:t>0903 520 660</a:t>
            </a:r>
            <a:endParaRPr lang="en-US" sz="800" dirty="0" smtClean="0"/>
          </a:p>
          <a:p>
            <a:pPr marL="0" indent="0">
              <a:buNone/>
            </a:pPr>
            <a:r>
              <a:rPr lang="sk-SK" sz="800" dirty="0" smtClean="0"/>
              <a:t>                                       </a:t>
            </a:r>
            <a:r>
              <a:rPr lang="en-US" sz="800" dirty="0"/>
              <a:t>Mgr. </a:t>
            </a:r>
            <a:r>
              <a:rPr lang="en-US" sz="800" dirty="0" smtClean="0"/>
              <a:t>D</a:t>
            </a:r>
            <a:r>
              <a:rPr lang="sk-SK" sz="800" dirty="0" smtClean="0"/>
              <a:t>á</a:t>
            </a:r>
            <a:r>
              <a:rPr lang="en-US" sz="800" dirty="0" smtClean="0"/>
              <a:t>vid </a:t>
            </a:r>
            <a:r>
              <a:rPr lang="en-US" sz="800" dirty="0" err="1" smtClean="0"/>
              <a:t>Lederleitner</a:t>
            </a:r>
            <a:r>
              <a:rPr lang="sk-SK" sz="800" dirty="0" smtClean="0"/>
              <a:t>                                       </a:t>
            </a:r>
            <a:r>
              <a:rPr lang="en-US" sz="800" dirty="0" smtClean="0"/>
              <a:t> </a:t>
            </a:r>
            <a:r>
              <a:rPr lang="en-US" sz="800" dirty="0" smtClean="0">
                <a:hlinkClick r:id="rId9"/>
              </a:rPr>
              <a:t>Lederleitner.David@nou.sk</a:t>
            </a:r>
            <a:r>
              <a:rPr lang="sk-SK" sz="800" dirty="0" smtClean="0"/>
              <a:t>, </a:t>
            </a:r>
            <a:r>
              <a:rPr lang="en-US" sz="800" dirty="0" smtClean="0">
                <a:hlinkClick r:id="rId10"/>
              </a:rPr>
              <a:t>Lederleitner@azet.sk</a:t>
            </a:r>
            <a:r>
              <a:rPr lang="sk-SK" sz="800" dirty="0" smtClean="0"/>
              <a:t>                        </a:t>
            </a:r>
            <a:r>
              <a:rPr lang="en-US" sz="800" dirty="0"/>
              <a:t>       0903 </a:t>
            </a:r>
            <a:r>
              <a:rPr lang="en-US" sz="800"/>
              <a:t>687 </a:t>
            </a:r>
            <a:r>
              <a:rPr lang="en-US" sz="800" smtClean="0"/>
              <a:t>132</a:t>
            </a:r>
            <a:r>
              <a:rPr lang="sk-SK" sz="800" smtClean="0"/>
              <a:t>, </a:t>
            </a:r>
            <a:r>
              <a:rPr lang="en-US" sz="800" dirty="0" smtClean="0"/>
              <a:t> 02</a:t>
            </a:r>
            <a:r>
              <a:rPr lang="sk-SK" sz="800" dirty="0" smtClean="0"/>
              <a:t> </a:t>
            </a:r>
            <a:r>
              <a:rPr lang="en-US" sz="800" dirty="0" smtClean="0"/>
              <a:t>59378708</a:t>
            </a:r>
            <a:endParaRPr lang="sk-SK" sz="800" dirty="0" smtClean="0"/>
          </a:p>
          <a:p>
            <a:pPr marL="0" indent="0">
              <a:buNone/>
            </a:pPr>
            <a:endParaRPr lang="en-US" sz="800" dirty="0"/>
          </a:p>
          <a:p>
            <a:r>
              <a:rPr lang="sk-SK" sz="800" dirty="0" smtClean="0"/>
              <a:t>MARTIN         MUDr</a:t>
            </a:r>
            <a:r>
              <a:rPr lang="sk-SK" sz="800" dirty="0"/>
              <a:t>. Ľubica </a:t>
            </a:r>
            <a:r>
              <a:rPr lang="sk-SK" sz="800" dirty="0" smtClean="0"/>
              <a:t>Kostková</a:t>
            </a:r>
            <a:r>
              <a:rPr lang="sk-SK" sz="800" dirty="0"/>
              <a:t>	</a:t>
            </a:r>
            <a:r>
              <a:rPr lang="sk-SK" sz="800" u="sng" dirty="0" err="1">
                <a:hlinkClick r:id="rId11"/>
              </a:rPr>
              <a:t>lkostkova@gmail.com</a:t>
            </a:r>
            <a:r>
              <a:rPr lang="sk-SK" sz="800" dirty="0"/>
              <a:t> 		043 4203 929</a:t>
            </a:r>
            <a:endParaRPr lang="en-US" sz="800" dirty="0"/>
          </a:p>
          <a:p>
            <a:pPr marL="0" indent="0">
              <a:buNone/>
            </a:pPr>
            <a:r>
              <a:rPr lang="sk-SK" sz="800" dirty="0"/>
              <a:t> </a:t>
            </a:r>
            <a:r>
              <a:rPr lang="sk-SK" sz="800" dirty="0" smtClean="0"/>
              <a:t>                                       MUDr</a:t>
            </a:r>
            <a:r>
              <a:rPr lang="sk-SK" sz="800" dirty="0"/>
              <a:t>. Eva </a:t>
            </a:r>
            <a:r>
              <a:rPr lang="sk-SK" sz="800" dirty="0" err="1"/>
              <a:t>Hajtmanová</a:t>
            </a:r>
            <a:r>
              <a:rPr lang="sk-SK" sz="800" dirty="0"/>
              <a:t>, PhD</a:t>
            </a:r>
            <a:r>
              <a:rPr lang="sk-SK" sz="800" dirty="0" smtClean="0"/>
              <a:t>.	</a:t>
            </a:r>
            <a:r>
              <a:rPr lang="sk-SK" sz="800" u="sng" dirty="0" err="1" smtClean="0">
                <a:hlinkClick r:id="rId12"/>
              </a:rPr>
              <a:t>hajtmanova@unm.sk</a:t>
            </a:r>
            <a:r>
              <a:rPr lang="sk-SK" sz="800" dirty="0" smtClean="0"/>
              <a:t>  </a:t>
            </a:r>
            <a:r>
              <a:rPr lang="sk-SK" sz="800" dirty="0"/>
              <a:t>		0903 129 396</a:t>
            </a:r>
            <a:endParaRPr lang="en-US" sz="800" dirty="0"/>
          </a:p>
          <a:p>
            <a:pPr marL="0" indent="0">
              <a:buNone/>
            </a:pPr>
            <a:r>
              <a:rPr lang="sk-SK" sz="800" dirty="0"/>
              <a:t> </a:t>
            </a:r>
            <a:r>
              <a:rPr lang="sk-SK" sz="800" dirty="0" smtClean="0"/>
              <a:t>                                       Mgr</a:t>
            </a:r>
            <a:r>
              <a:rPr lang="sk-SK" sz="800" dirty="0"/>
              <a:t>. Peter </a:t>
            </a:r>
            <a:r>
              <a:rPr lang="sk-SK" sz="800" dirty="0" smtClean="0"/>
              <a:t>Murín</a:t>
            </a:r>
            <a:r>
              <a:rPr lang="sk-SK" sz="800" dirty="0"/>
              <a:t>		</a:t>
            </a:r>
            <a:r>
              <a:rPr lang="sk-SK" sz="800" dirty="0" err="1" smtClean="0">
                <a:hlinkClick r:id="rId13"/>
              </a:rPr>
              <a:t>murin</a:t>
            </a:r>
            <a:r>
              <a:rPr lang="en-US" sz="800" dirty="0" smtClean="0">
                <a:hlinkClick r:id="rId13"/>
              </a:rPr>
              <a:t>@</a:t>
            </a:r>
            <a:r>
              <a:rPr lang="sk-SK" sz="800" dirty="0" err="1" smtClean="0">
                <a:hlinkClick r:id="rId13"/>
              </a:rPr>
              <a:t>unm.sk</a:t>
            </a:r>
            <a:r>
              <a:rPr lang="sk-SK" sz="800" dirty="0" smtClean="0"/>
              <a:t> </a:t>
            </a:r>
            <a:endParaRPr lang="en-US" sz="800" dirty="0"/>
          </a:p>
          <a:p>
            <a:pPr marL="0" indent="0">
              <a:buNone/>
            </a:pPr>
            <a:endParaRPr lang="en-US" sz="800" dirty="0"/>
          </a:p>
          <a:p>
            <a:r>
              <a:rPr lang="sk-SK" sz="800" dirty="0" smtClean="0"/>
              <a:t>NITRA</a:t>
            </a:r>
            <a:r>
              <a:rPr lang="sk-SK" sz="800" dirty="0"/>
              <a:t>	MUDr. Margaréta </a:t>
            </a:r>
            <a:r>
              <a:rPr lang="sk-SK" sz="800" dirty="0" err="1" smtClean="0"/>
              <a:t>Tanyasiová</a:t>
            </a:r>
            <a:r>
              <a:rPr lang="sk-SK" sz="800" dirty="0"/>
              <a:t>	</a:t>
            </a:r>
            <a:r>
              <a:rPr lang="sk-SK" sz="800" u="sng" dirty="0">
                <a:solidFill>
                  <a:srgbClr val="FF0000"/>
                </a:solidFill>
                <a:hlinkClick r:id="rId14"/>
              </a:rPr>
              <a:t>mjs33@azet.sk</a:t>
            </a:r>
            <a:r>
              <a:rPr lang="sk-SK" sz="800" dirty="0">
                <a:solidFill>
                  <a:srgbClr val="FF0000"/>
                </a:solidFill>
              </a:rPr>
              <a:t> </a:t>
            </a:r>
            <a:r>
              <a:rPr lang="sk-SK" sz="800" dirty="0" smtClean="0">
                <a:solidFill>
                  <a:srgbClr val="FF0000"/>
                </a:solidFill>
              </a:rPr>
              <a:t> </a:t>
            </a:r>
            <a:r>
              <a:rPr lang="sk-SK" sz="800" dirty="0">
                <a:solidFill>
                  <a:srgbClr val="FF0000"/>
                </a:solidFill>
              </a:rPr>
              <a:t>	</a:t>
            </a:r>
            <a:r>
              <a:rPr lang="sk-SK" sz="800" dirty="0"/>
              <a:t>		0908 771 436</a:t>
            </a:r>
            <a:endParaRPr lang="en-US" sz="800" dirty="0"/>
          </a:p>
          <a:p>
            <a:pPr marL="0" indent="0">
              <a:buNone/>
            </a:pPr>
            <a:r>
              <a:rPr lang="sk-SK" sz="800" dirty="0"/>
              <a:t>	Ing. Anton </a:t>
            </a:r>
            <a:r>
              <a:rPr lang="sk-SK" sz="800" dirty="0" err="1" smtClean="0"/>
              <a:t>Krkošek</a:t>
            </a:r>
            <a:r>
              <a:rPr lang="sk-SK" sz="800" dirty="0"/>
              <a:t>		</a:t>
            </a:r>
            <a:r>
              <a:rPr lang="sk-SK" sz="800" u="sng" dirty="0" err="1">
                <a:hlinkClick r:id="rId15"/>
              </a:rPr>
              <a:t>krkosek@fnnitra.sk</a:t>
            </a:r>
            <a:r>
              <a:rPr lang="sk-SK" sz="800" dirty="0"/>
              <a:t> 			0905 523 208</a:t>
            </a:r>
            <a:endParaRPr lang="en-US" sz="800" dirty="0"/>
          </a:p>
          <a:p>
            <a:pPr marL="0" indent="0">
              <a:buNone/>
            </a:pPr>
            <a:r>
              <a:rPr lang="sk-SK" sz="800" dirty="0" smtClean="0"/>
              <a:t> </a:t>
            </a:r>
            <a:r>
              <a:rPr lang="sk-SK" sz="800" dirty="0"/>
              <a:t> </a:t>
            </a:r>
            <a:endParaRPr lang="en-US" sz="800" dirty="0"/>
          </a:p>
          <a:p>
            <a:r>
              <a:rPr lang="sk-SK" sz="800" dirty="0"/>
              <a:t>TRENČÍN	</a:t>
            </a:r>
            <a:r>
              <a:rPr lang="sk-SK" sz="800" dirty="0" smtClean="0"/>
              <a:t>MUDr</a:t>
            </a:r>
            <a:r>
              <a:rPr lang="sk-SK" sz="800" dirty="0"/>
              <a:t>. František </a:t>
            </a:r>
            <a:r>
              <a:rPr lang="sk-SK" sz="800" dirty="0" err="1" smtClean="0"/>
              <a:t>Cimmermann</a:t>
            </a:r>
            <a:r>
              <a:rPr lang="sk-SK" sz="800" dirty="0"/>
              <a:t>	</a:t>
            </a:r>
            <a:r>
              <a:rPr lang="sk-SK" sz="800" dirty="0" err="1">
                <a:hlinkClick r:id="rId16"/>
              </a:rPr>
              <a:t>frantisek.cimmerman</a:t>
            </a:r>
            <a:r>
              <a:rPr lang="en-US" sz="800" dirty="0">
                <a:hlinkClick r:id="rId16"/>
              </a:rPr>
              <a:t>@</a:t>
            </a:r>
            <a:r>
              <a:rPr lang="sk-SK" sz="800" dirty="0" err="1" smtClean="0">
                <a:hlinkClick r:id="rId16"/>
              </a:rPr>
              <a:t>slovanet.sk</a:t>
            </a:r>
            <a:r>
              <a:rPr lang="sk-SK" sz="800" dirty="0" smtClean="0"/>
              <a:t>                                                           </a:t>
            </a:r>
            <a:r>
              <a:rPr lang="sk-SK" sz="800" dirty="0"/>
              <a:t>0905 247 593</a:t>
            </a:r>
            <a:endParaRPr lang="en-US" sz="800" dirty="0"/>
          </a:p>
          <a:p>
            <a:pPr marL="0" indent="0">
              <a:buNone/>
            </a:pPr>
            <a:r>
              <a:rPr lang="sk-SK" sz="800" dirty="0"/>
              <a:t> 	RNDr. Jana </a:t>
            </a:r>
            <a:r>
              <a:rPr lang="sk-SK" sz="800" dirty="0" err="1" smtClean="0"/>
              <a:t>Cibíková</a:t>
            </a:r>
            <a:r>
              <a:rPr lang="sk-SK" sz="800" dirty="0"/>
              <a:t>		</a:t>
            </a:r>
            <a:r>
              <a:rPr lang="sk-SK" sz="800" u="sng" dirty="0" err="1">
                <a:hlinkClick r:id="rId17"/>
              </a:rPr>
              <a:t>janacibik@centrum.sk</a:t>
            </a:r>
            <a:r>
              <a:rPr lang="sk-SK" sz="800" dirty="0"/>
              <a:t> </a:t>
            </a:r>
            <a:endParaRPr lang="en-US" sz="800" dirty="0"/>
          </a:p>
          <a:p>
            <a:pPr marL="0" indent="0">
              <a:buNone/>
            </a:pPr>
            <a:r>
              <a:rPr lang="sk-SK" sz="800" dirty="0"/>
              <a:t> </a:t>
            </a:r>
            <a:endParaRPr lang="en-US" sz="800" dirty="0"/>
          </a:p>
          <a:p>
            <a:r>
              <a:rPr lang="sk-SK" sz="800" dirty="0"/>
              <a:t>BANSKÁ </a:t>
            </a:r>
            <a:r>
              <a:rPr lang="sk-SK" sz="800" dirty="0" smtClean="0"/>
              <a:t>BYSTRICA   RNDr</a:t>
            </a:r>
            <a:r>
              <a:rPr lang="sk-SK" sz="800" dirty="0"/>
              <a:t>. Jitka </a:t>
            </a:r>
            <a:r>
              <a:rPr lang="sk-SK" sz="800" dirty="0" err="1" smtClean="0"/>
              <a:t>Pupalová</a:t>
            </a:r>
            <a:r>
              <a:rPr lang="sk-SK" sz="800" dirty="0"/>
              <a:t>	</a:t>
            </a:r>
            <a:r>
              <a:rPr lang="sk-SK" sz="800" u="sng" dirty="0" err="1">
                <a:hlinkClick r:id="rId18"/>
              </a:rPr>
              <a:t>jpupalova@nspbb.sk</a:t>
            </a:r>
            <a:r>
              <a:rPr lang="sk-SK" sz="800" dirty="0"/>
              <a:t> 			</a:t>
            </a:r>
            <a:endParaRPr lang="en-US" sz="800" dirty="0"/>
          </a:p>
          <a:p>
            <a:pPr marL="0" indent="0">
              <a:buNone/>
            </a:pPr>
            <a:r>
              <a:rPr lang="sk-SK" sz="800" dirty="0"/>
              <a:t> </a:t>
            </a:r>
            <a:r>
              <a:rPr lang="sk-SK" sz="800" dirty="0" smtClean="0"/>
              <a:t>                                                    MUDr</a:t>
            </a:r>
            <a:r>
              <a:rPr lang="sk-SK" sz="800" dirty="0"/>
              <a:t>. Vladimír </a:t>
            </a:r>
            <a:r>
              <a:rPr lang="sk-SK" sz="800" dirty="0" err="1"/>
              <a:t>Malec</a:t>
            </a:r>
            <a:r>
              <a:rPr lang="sk-SK" sz="800" dirty="0"/>
              <a:t>, PhD</a:t>
            </a:r>
            <a:r>
              <a:rPr lang="sk-SK" sz="800" dirty="0" smtClean="0"/>
              <a:t>.</a:t>
            </a:r>
            <a:r>
              <a:rPr lang="sk-SK" sz="800" dirty="0"/>
              <a:t>	</a:t>
            </a:r>
            <a:r>
              <a:rPr lang="sk-SK" sz="800" u="sng" dirty="0" err="1">
                <a:hlinkClick r:id="rId19"/>
              </a:rPr>
              <a:t>vmalec@nspbb.sk</a:t>
            </a:r>
            <a:r>
              <a:rPr lang="sk-SK" sz="800" dirty="0"/>
              <a:t> 			</a:t>
            </a:r>
            <a:r>
              <a:rPr lang="sk-SK" sz="800" dirty="0" smtClean="0"/>
              <a:t> 0915 </a:t>
            </a:r>
            <a:r>
              <a:rPr lang="sk-SK" sz="800" dirty="0"/>
              <a:t>133 064, 048 4412 722</a:t>
            </a:r>
            <a:endParaRPr lang="en-US" sz="800" dirty="0"/>
          </a:p>
          <a:p>
            <a:pPr marL="0" indent="0">
              <a:buNone/>
            </a:pPr>
            <a:r>
              <a:rPr lang="sk-SK" sz="800" dirty="0"/>
              <a:t> </a:t>
            </a:r>
            <a:r>
              <a:rPr lang="sk-SK" sz="800" dirty="0" smtClean="0"/>
              <a:t>                                                    MUDr</a:t>
            </a:r>
            <a:r>
              <a:rPr lang="sk-SK" sz="800" dirty="0"/>
              <a:t>. Marek </a:t>
            </a:r>
            <a:r>
              <a:rPr lang="sk-SK" sz="800" dirty="0" err="1" smtClean="0"/>
              <a:t>Lafférs</a:t>
            </a:r>
            <a:r>
              <a:rPr lang="sk-SK" sz="800" dirty="0"/>
              <a:t>	</a:t>
            </a:r>
            <a:r>
              <a:rPr lang="sk-SK" sz="800" u="sng" dirty="0" err="1">
                <a:hlinkClick r:id="rId20"/>
              </a:rPr>
              <a:t>laffo@post.sk</a:t>
            </a:r>
            <a:r>
              <a:rPr lang="sk-SK" sz="800" dirty="0"/>
              <a:t> 				</a:t>
            </a:r>
            <a:endParaRPr lang="en-US" sz="800" dirty="0"/>
          </a:p>
          <a:p>
            <a:endParaRPr lang="sk-SK" sz="800" dirty="0" smtClean="0"/>
          </a:p>
          <a:p>
            <a:r>
              <a:rPr lang="sk-SK" sz="800" dirty="0" smtClean="0"/>
              <a:t>VOÚ                 MUDr. Pavol </a:t>
            </a:r>
            <a:r>
              <a:rPr lang="sk-SK" sz="800" dirty="0" err="1" smtClean="0"/>
              <a:t>Dubinský</a:t>
            </a:r>
            <a:r>
              <a:rPr lang="sk-SK" sz="800" dirty="0" smtClean="0"/>
              <a:t>, PhD.                               </a:t>
            </a:r>
            <a:r>
              <a:rPr lang="sk-SK" sz="800" dirty="0" err="1" smtClean="0">
                <a:hlinkClick r:id="rId21"/>
              </a:rPr>
              <a:t>dubinsky</a:t>
            </a:r>
            <a:r>
              <a:rPr lang="en-US" sz="800" dirty="0" smtClean="0">
                <a:hlinkClick r:id="rId21"/>
              </a:rPr>
              <a:t>@</a:t>
            </a:r>
            <a:r>
              <a:rPr lang="sk-SK" sz="800" dirty="0" err="1" smtClean="0">
                <a:hlinkClick r:id="rId21"/>
              </a:rPr>
              <a:t>vou.sk</a:t>
            </a:r>
            <a:r>
              <a:rPr lang="sk-SK" sz="800" dirty="0" smtClean="0"/>
              <a:t>                                                                                           0903739123, 055 6135501, 502</a:t>
            </a:r>
          </a:p>
          <a:p>
            <a:pPr marL="0" indent="0">
              <a:buNone/>
            </a:pPr>
            <a:r>
              <a:rPr lang="sk-SK" sz="800" dirty="0"/>
              <a:t> </a:t>
            </a:r>
            <a:r>
              <a:rPr lang="sk-SK" sz="800" dirty="0" smtClean="0"/>
              <a:t>                                        RNDr. Martin </a:t>
            </a:r>
            <a:r>
              <a:rPr lang="sk-SK" sz="800" dirty="0" err="1" smtClean="0"/>
              <a:t>Jasenčák</a:t>
            </a:r>
            <a:r>
              <a:rPr lang="sk-SK" sz="800" dirty="0" smtClean="0"/>
              <a:t>                                         </a:t>
            </a:r>
            <a:r>
              <a:rPr lang="sk-SK" sz="800" dirty="0" err="1" smtClean="0">
                <a:hlinkClick r:id="rId22"/>
              </a:rPr>
              <a:t>jasencak</a:t>
            </a:r>
            <a:r>
              <a:rPr lang="en-US" sz="800" dirty="0" smtClean="0">
                <a:hlinkClick r:id="rId22"/>
              </a:rPr>
              <a:t>@</a:t>
            </a:r>
            <a:r>
              <a:rPr lang="sk-SK" sz="800" dirty="0" err="1" smtClean="0">
                <a:hlinkClick r:id="rId22"/>
              </a:rPr>
              <a:t>vou.sk</a:t>
            </a:r>
            <a:r>
              <a:rPr lang="sk-SK" sz="800" dirty="0" smtClean="0"/>
              <a:t>                                                                                            0902276573, 055 6135548</a:t>
            </a:r>
          </a:p>
          <a:p>
            <a:pPr marL="0" indent="0">
              <a:buNone/>
            </a:pPr>
            <a:r>
              <a:rPr lang="sk-SK" sz="800" dirty="0"/>
              <a:t> </a:t>
            </a:r>
            <a:r>
              <a:rPr lang="sk-SK" sz="800" dirty="0" smtClean="0"/>
              <a:t>                                                                               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255374403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Zástupný symbol textu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sk-SK" dirty="0" smtClean="0">
                <a:hlinkClick r:id="rId2"/>
              </a:rPr>
              <a:t>dubinsky@vou.sk</a:t>
            </a:r>
            <a:endParaRPr lang="sk-SK" dirty="0" smtClean="0"/>
          </a:p>
          <a:p>
            <a:r>
              <a:rPr lang="sk-SK" dirty="0" smtClean="0"/>
              <a:t>jasencak@vou.sk</a:t>
            </a:r>
            <a:endParaRPr lang="sk-SK" dirty="0"/>
          </a:p>
        </p:txBody>
      </p:sp>
      <p:sp>
        <p:nvSpPr>
          <p:cNvPr id="6" name="Zástupný symbol textu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obsahu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sk-SK" dirty="0" smtClean="0"/>
              <a:t>margita.pobijakova@nou.sk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3371434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k-SK" dirty="0" smtClean="0"/>
              <a:t>Problémy rádioterapie na Slovensku</a:t>
            </a:r>
            <a:endParaRPr lang="en-US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777283"/>
          </a:xfrm>
        </p:spPr>
        <p:txBody>
          <a:bodyPr/>
          <a:lstStyle/>
          <a:p>
            <a:r>
              <a:rPr lang="sk-SK" dirty="0" smtClean="0"/>
              <a:t>nedostatočné technologické vybavenie</a:t>
            </a:r>
          </a:p>
          <a:p>
            <a:r>
              <a:rPr lang="sk-SK" dirty="0" smtClean="0"/>
              <a:t>.</a:t>
            </a:r>
          </a:p>
          <a:p>
            <a:r>
              <a:rPr lang="sk-SK" dirty="0" smtClean="0"/>
              <a:t>.</a:t>
            </a:r>
          </a:p>
          <a:p>
            <a:r>
              <a:rPr lang="sk-SK" dirty="0" smtClean="0"/>
              <a:t>.</a:t>
            </a:r>
          </a:p>
          <a:p>
            <a:r>
              <a:rPr lang="sk-SK" dirty="0" smtClean="0"/>
              <a:t>heterogenita v plánovaní rádioterapie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43276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" y="876300"/>
            <a:ext cx="9086850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Oval 11"/>
          <p:cNvSpPr>
            <a:spLocks noChangeArrowheads="1"/>
          </p:cNvSpPr>
          <p:nvPr/>
        </p:nvSpPr>
        <p:spPr bwMode="auto">
          <a:xfrm>
            <a:off x="457200" y="4756150"/>
            <a:ext cx="152400" cy="152400"/>
          </a:xfrm>
          <a:prstGeom prst="ellipse">
            <a:avLst/>
          </a:prstGeom>
          <a:solidFill>
            <a:schemeClr val="tx1"/>
          </a:solidFill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sk-SK" altLang="en-US" sz="1800"/>
          </a:p>
        </p:txBody>
      </p:sp>
      <p:sp>
        <p:nvSpPr>
          <p:cNvPr id="6" name="Oval 12"/>
          <p:cNvSpPr>
            <a:spLocks noChangeArrowheads="1"/>
          </p:cNvSpPr>
          <p:nvPr/>
        </p:nvSpPr>
        <p:spPr bwMode="auto">
          <a:xfrm>
            <a:off x="304800" y="4759325"/>
            <a:ext cx="152400" cy="152400"/>
          </a:xfrm>
          <a:prstGeom prst="ellipse">
            <a:avLst/>
          </a:prstGeom>
          <a:solidFill>
            <a:schemeClr val="tx1"/>
          </a:solidFill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sk-SK" altLang="en-US" sz="1800"/>
          </a:p>
        </p:txBody>
      </p:sp>
      <p:sp>
        <p:nvSpPr>
          <p:cNvPr id="7" name="Oval 13"/>
          <p:cNvSpPr>
            <a:spLocks noChangeArrowheads="1"/>
          </p:cNvSpPr>
          <p:nvPr/>
        </p:nvSpPr>
        <p:spPr bwMode="auto">
          <a:xfrm>
            <a:off x="1981200" y="2819400"/>
            <a:ext cx="152400" cy="152400"/>
          </a:xfrm>
          <a:prstGeom prst="ellipse">
            <a:avLst/>
          </a:prstGeom>
          <a:solidFill>
            <a:schemeClr val="tx1"/>
          </a:solidFill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sk-SK" altLang="en-US" sz="1800"/>
          </a:p>
        </p:txBody>
      </p:sp>
      <p:sp>
        <p:nvSpPr>
          <p:cNvPr id="8" name="Oval 14"/>
          <p:cNvSpPr>
            <a:spLocks noChangeArrowheads="1"/>
          </p:cNvSpPr>
          <p:nvPr/>
        </p:nvSpPr>
        <p:spPr bwMode="auto">
          <a:xfrm>
            <a:off x="3200400" y="1868488"/>
            <a:ext cx="152400" cy="152400"/>
          </a:xfrm>
          <a:prstGeom prst="ellipse">
            <a:avLst/>
          </a:prstGeom>
          <a:solidFill>
            <a:schemeClr val="tx1"/>
          </a:solidFill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sk-SK" altLang="en-US" sz="1800"/>
          </a:p>
        </p:txBody>
      </p:sp>
      <p:sp>
        <p:nvSpPr>
          <p:cNvPr id="9" name="Oval 15"/>
          <p:cNvSpPr>
            <a:spLocks noChangeArrowheads="1"/>
          </p:cNvSpPr>
          <p:nvPr/>
        </p:nvSpPr>
        <p:spPr bwMode="auto">
          <a:xfrm>
            <a:off x="7523163" y="2463800"/>
            <a:ext cx="152400" cy="152400"/>
          </a:xfrm>
          <a:prstGeom prst="ellipse">
            <a:avLst/>
          </a:prstGeom>
          <a:solidFill>
            <a:schemeClr val="tx1"/>
          </a:solidFill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sk-SK" altLang="en-US" sz="1800"/>
          </a:p>
        </p:txBody>
      </p:sp>
      <p:sp>
        <p:nvSpPr>
          <p:cNvPr id="10" name="Oval 16"/>
          <p:cNvSpPr>
            <a:spLocks noChangeArrowheads="1"/>
          </p:cNvSpPr>
          <p:nvPr/>
        </p:nvSpPr>
        <p:spPr bwMode="auto">
          <a:xfrm>
            <a:off x="7537450" y="3276600"/>
            <a:ext cx="152400" cy="152400"/>
          </a:xfrm>
          <a:prstGeom prst="ellipse">
            <a:avLst/>
          </a:prstGeom>
          <a:solidFill>
            <a:schemeClr val="tx1"/>
          </a:solidFill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sk-SK" altLang="en-US" sz="1800"/>
          </a:p>
        </p:txBody>
      </p:sp>
      <p:sp>
        <p:nvSpPr>
          <p:cNvPr id="11" name="Oval 17"/>
          <p:cNvSpPr>
            <a:spLocks noChangeArrowheads="1"/>
          </p:cNvSpPr>
          <p:nvPr/>
        </p:nvSpPr>
        <p:spPr bwMode="auto">
          <a:xfrm>
            <a:off x="3886200" y="3124200"/>
            <a:ext cx="152400" cy="152400"/>
          </a:xfrm>
          <a:prstGeom prst="ellipse">
            <a:avLst/>
          </a:prstGeom>
          <a:solidFill>
            <a:schemeClr val="tx1"/>
          </a:solidFill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sk-SK" altLang="en-US" sz="1800"/>
          </a:p>
        </p:txBody>
      </p:sp>
      <p:sp>
        <p:nvSpPr>
          <p:cNvPr id="13" name="Oval 19"/>
          <p:cNvSpPr>
            <a:spLocks noChangeArrowheads="1"/>
          </p:cNvSpPr>
          <p:nvPr/>
        </p:nvSpPr>
        <p:spPr bwMode="auto">
          <a:xfrm>
            <a:off x="2057400" y="4343400"/>
            <a:ext cx="152400" cy="152400"/>
          </a:xfrm>
          <a:prstGeom prst="ellipse">
            <a:avLst/>
          </a:prstGeom>
          <a:solidFill>
            <a:schemeClr val="tx1"/>
          </a:solidFill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sk-SK" altLang="en-US" sz="1800"/>
          </a:p>
        </p:txBody>
      </p:sp>
      <p:sp>
        <p:nvSpPr>
          <p:cNvPr id="14" name="Text Box 20"/>
          <p:cNvSpPr txBox="1">
            <a:spLocks noChangeArrowheads="1"/>
          </p:cNvSpPr>
          <p:nvPr/>
        </p:nvSpPr>
        <p:spPr bwMode="auto">
          <a:xfrm>
            <a:off x="394556" y="304800"/>
            <a:ext cx="835488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sk-SK" altLang="en-US" sz="2800" b="1" dirty="0"/>
              <a:t>Aspoň jeden </a:t>
            </a:r>
            <a:r>
              <a:rPr lang="sk-SK" altLang="en-US" sz="2800" b="1" dirty="0" smtClean="0"/>
              <a:t>kompletný urýchľovač </a:t>
            </a:r>
            <a:r>
              <a:rPr lang="sk-SK" altLang="en-US" sz="2800" b="1" dirty="0"/>
              <a:t>pre 3D CRT</a:t>
            </a:r>
            <a:endParaRPr lang="en-GB" altLang="en-US" sz="2800" b="1" dirty="0"/>
          </a:p>
        </p:txBody>
      </p:sp>
      <p:sp>
        <p:nvSpPr>
          <p:cNvPr id="15" name="Text Box 21"/>
          <p:cNvSpPr txBox="1">
            <a:spLocks noChangeArrowheads="1"/>
          </p:cNvSpPr>
          <p:nvPr/>
        </p:nvSpPr>
        <p:spPr bwMode="auto">
          <a:xfrm>
            <a:off x="304800" y="6248400"/>
            <a:ext cx="55626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sk-SK" altLang="en-US" sz="1800" dirty="0" smtClean="0"/>
              <a:t>9 (13) pracovísk/5,5 mil. obyvateľov</a:t>
            </a:r>
            <a:endParaRPr lang="en-GB" altLang="en-US" sz="1800" dirty="0"/>
          </a:p>
        </p:txBody>
      </p:sp>
      <p:sp>
        <p:nvSpPr>
          <p:cNvPr id="16" name="Oval 14"/>
          <p:cNvSpPr>
            <a:spLocks noChangeArrowheads="1"/>
          </p:cNvSpPr>
          <p:nvPr/>
        </p:nvSpPr>
        <p:spPr bwMode="auto">
          <a:xfrm>
            <a:off x="3505200" y="2286000"/>
            <a:ext cx="152400" cy="152400"/>
          </a:xfrm>
          <a:prstGeom prst="ellipse">
            <a:avLst/>
          </a:prstGeom>
          <a:solidFill>
            <a:schemeClr val="tx1"/>
          </a:solidFill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sk-SK" altLang="en-US" sz="1800"/>
          </a:p>
        </p:txBody>
      </p:sp>
      <p:sp>
        <p:nvSpPr>
          <p:cNvPr id="22" name="Oval 17"/>
          <p:cNvSpPr>
            <a:spLocks noChangeArrowheads="1"/>
          </p:cNvSpPr>
          <p:nvPr/>
        </p:nvSpPr>
        <p:spPr bwMode="auto">
          <a:xfrm>
            <a:off x="2147131" y="5787640"/>
            <a:ext cx="152400" cy="1524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>
                <a:lumMod val="95000"/>
                <a:lumOff val="5000"/>
              </a:schemeClr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sk-SK" altLang="en-US" sz="1800"/>
          </a:p>
        </p:txBody>
      </p:sp>
      <p:sp>
        <p:nvSpPr>
          <p:cNvPr id="23" name="Oval 17"/>
          <p:cNvSpPr>
            <a:spLocks noChangeArrowheads="1"/>
          </p:cNvSpPr>
          <p:nvPr/>
        </p:nvSpPr>
        <p:spPr bwMode="auto">
          <a:xfrm>
            <a:off x="5436096" y="4191000"/>
            <a:ext cx="152400" cy="1524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>
                <a:lumMod val="95000"/>
                <a:lumOff val="5000"/>
              </a:schemeClr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sk-SK" altLang="en-US" sz="1800"/>
          </a:p>
        </p:txBody>
      </p:sp>
      <p:sp>
        <p:nvSpPr>
          <p:cNvPr id="24" name="Oval 17"/>
          <p:cNvSpPr>
            <a:spLocks noChangeArrowheads="1"/>
          </p:cNvSpPr>
          <p:nvPr/>
        </p:nvSpPr>
        <p:spPr bwMode="auto">
          <a:xfrm>
            <a:off x="8749444" y="3220453"/>
            <a:ext cx="152400" cy="1524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>
                <a:lumMod val="95000"/>
                <a:lumOff val="5000"/>
              </a:schemeClr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sk-SK" altLang="en-US" sz="1800"/>
          </a:p>
        </p:txBody>
      </p:sp>
      <p:sp>
        <p:nvSpPr>
          <p:cNvPr id="17" name="Oval 17"/>
          <p:cNvSpPr>
            <a:spLocks noChangeArrowheads="1"/>
          </p:cNvSpPr>
          <p:nvPr/>
        </p:nvSpPr>
        <p:spPr bwMode="auto">
          <a:xfrm>
            <a:off x="4139952" y="2209800"/>
            <a:ext cx="152400" cy="1524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>
                <a:lumMod val="95000"/>
                <a:lumOff val="5000"/>
              </a:schemeClr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sk-SK" altLang="en-US" sz="1800"/>
          </a:p>
        </p:txBody>
      </p:sp>
    </p:spTree>
    <p:extLst>
      <p:ext uri="{BB962C8B-B14F-4D97-AF65-F5344CB8AC3E}">
        <p14:creationId xmlns:p14="http://schemas.microsoft.com/office/powerpoint/2010/main" val="2166208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Enhancement of 3D radiotherapy planning in Slovakia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95536" y="2420888"/>
            <a:ext cx="8229600" cy="4065315"/>
          </a:xfrm>
        </p:spPr>
        <p:txBody>
          <a:bodyPr/>
          <a:lstStyle/>
          <a:p>
            <a:r>
              <a:rPr lang="sk-SK" dirty="0" smtClean="0"/>
              <a:t>cieľ: zlepšenie liečby zhubných nádorov na Slovensku</a:t>
            </a:r>
          </a:p>
          <a:p>
            <a:endParaRPr lang="sk-SK" dirty="0"/>
          </a:p>
          <a:p>
            <a:r>
              <a:rPr lang="sk-SK" dirty="0" smtClean="0"/>
              <a:t>prostriedok: štandardizácia plánovania 3D – konformnej rádioterapie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3318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988840"/>
            <a:ext cx="2143556" cy="304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916538"/>
            <a:ext cx="6726585" cy="1277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972625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457200" y="548680"/>
            <a:ext cx="8229600" cy="86895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k-SK" altLang="en-US" sz="3600" dirty="0" smtClean="0"/>
              <a:t>Implementácia 3D CRT</a:t>
            </a:r>
            <a:endParaRPr lang="sk-SK" altLang="en-US" sz="3600" noProof="1" smtClean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sk-SK" altLang="en-US" sz="2800" dirty="0" smtClean="0"/>
              <a:t>požiadavky:</a:t>
            </a:r>
          </a:p>
          <a:p>
            <a:pPr lvl="1">
              <a:defRPr/>
            </a:pPr>
            <a:r>
              <a:rPr lang="sk-SK" altLang="en-US" sz="2400" dirty="0" smtClean="0"/>
              <a:t>technologické </a:t>
            </a:r>
          </a:p>
          <a:p>
            <a:pPr lvl="1">
              <a:defRPr/>
            </a:pPr>
            <a:r>
              <a:rPr lang="sk-SK" altLang="en-US" sz="2400" dirty="0" smtClean="0"/>
              <a:t>skúsenosti s 3DCRT plánovaním RT</a:t>
            </a:r>
          </a:p>
          <a:p>
            <a:pPr lvl="1">
              <a:defRPr/>
            </a:pPr>
            <a:r>
              <a:rPr lang="sk-SK" altLang="en-US" sz="2400" dirty="0" smtClean="0"/>
              <a:t>kontrola kvality plánovania</a:t>
            </a:r>
          </a:p>
          <a:p>
            <a:pPr>
              <a:defRPr/>
            </a:pPr>
            <a:r>
              <a:rPr lang="sk-SK" altLang="en-US" sz="2800" dirty="0" smtClean="0"/>
              <a:t>prostriedky:</a:t>
            </a:r>
          </a:p>
          <a:p>
            <a:pPr lvl="1">
              <a:defRPr/>
            </a:pPr>
            <a:r>
              <a:rPr lang="sk-SK" altLang="en-US" sz="2400" dirty="0" smtClean="0"/>
              <a:t>systematický dlhodobý plán a koncepcia technologického rozvoja </a:t>
            </a:r>
          </a:p>
          <a:p>
            <a:pPr lvl="1">
              <a:defRPr/>
            </a:pPr>
            <a:r>
              <a:rPr lang="sk-SK" altLang="en-US" sz="2400" dirty="0" smtClean="0"/>
              <a:t>reálna úhrada liečby zdravotnými poisťovňami</a:t>
            </a:r>
          </a:p>
          <a:p>
            <a:pPr lvl="1">
              <a:defRPr/>
            </a:pPr>
            <a:r>
              <a:rPr lang="sk-SK" altLang="en-US" sz="2400" dirty="0" smtClean="0"/>
              <a:t>štandardizácia protokolov a klinickej praxe</a:t>
            </a:r>
          </a:p>
          <a:p>
            <a:pPr lvl="1">
              <a:defRPr/>
            </a:pPr>
            <a:r>
              <a:rPr lang="sk-SK" altLang="en-US" sz="2400" dirty="0" smtClean="0"/>
              <a:t>sledovanie indikátorov kvality liečby</a:t>
            </a:r>
          </a:p>
          <a:p>
            <a:pPr marL="457200" lvl="1" indent="0">
              <a:buNone/>
              <a:defRPr/>
            </a:pPr>
            <a:endParaRPr lang="sk-SK" altLang="en-US" sz="2400" dirty="0" smtClean="0"/>
          </a:p>
          <a:p>
            <a:pPr marL="457200" lvl="1" indent="0">
              <a:buFontTx/>
              <a:buNone/>
              <a:defRPr/>
            </a:pPr>
            <a:endParaRPr lang="sk-SK" altLang="en-US" sz="2400" dirty="0" smtClean="0"/>
          </a:p>
          <a:p>
            <a:pPr lvl="1">
              <a:defRPr/>
            </a:pPr>
            <a:endParaRPr lang="sk-SK" altLang="en-US" sz="2400" dirty="0" smtClean="0"/>
          </a:p>
          <a:p>
            <a:pPr lvl="1">
              <a:defRPr/>
            </a:pPr>
            <a:endParaRPr lang="sk-SK" altLang="en-US" sz="2400" noProof="1" smtClean="0"/>
          </a:p>
        </p:txBody>
      </p:sp>
      <p:cxnSp>
        <p:nvCxnSpPr>
          <p:cNvPr id="6" name="Rovná spojnica 5"/>
          <p:cNvCxnSpPr/>
          <p:nvPr/>
        </p:nvCxnSpPr>
        <p:spPr>
          <a:xfrm>
            <a:off x="914400" y="1524000"/>
            <a:ext cx="7315200" cy="0"/>
          </a:xfrm>
          <a:prstGeom prst="line">
            <a:avLst/>
          </a:prstGeom>
          <a:ln w="2222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ál 6"/>
          <p:cNvSpPr/>
          <p:nvPr/>
        </p:nvSpPr>
        <p:spPr>
          <a:xfrm>
            <a:off x="1043608" y="5157192"/>
            <a:ext cx="5976664" cy="5040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1612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81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557338"/>
            <a:ext cx="8569325" cy="3313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786068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k-SK" sz="2800" dirty="0" smtClean="0"/>
              <a:t>Dodržanie plánovanej </a:t>
            </a:r>
            <a:r>
              <a:rPr lang="sk-SK" sz="2800" smtClean="0"/>
              <a:t>liečby – </a:t>
            </a:r>
            <a:endParaRPr lang="sk-SK" sz="2800" dirty="0" smtClean="0"/>
          </a:p>
          <a:p>
            <a:r>
              <a:rPr lang="sk-SK" sz="2800" dirty="0" smtClean="0"/>
              <a:t>rozdiel v </a:t>
            </a:r>
            <a:r>
              <a:rPr lang="sk-SK" sz="2800" dirty="0" err="1" smtClean="0"/>
              <a:t>lokoregionálnej</a:t>
            </a:r>
            <a:r>
              <a:rPr lang="sk-SK" sz="2800" dirty="0" smtClean="0"/>
              <a:t> kontrole</a:t>
            </a:r>
            <a:endParaRPr lang="en-GB" sz="4000" dirty="0"/>
          </a:p>
        </p:txBody>
      </p:sp>
      <p:pic>
        <p:nvPicPr>
          <p:cNvPr id="3" name="Picture 14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32040" y="2195857"/>
            <a:ext cx="4124932" cy="3304486"/>
          </a:xfrm>
          <a:prstGeom prst="rect">
            <a:avLst/>
          </a:prstGeom>
          <a:noFill/>
          <a:ln/>
        </p:spPr>
      </p:pic>
      <p:sp>
        <p:nvSpPr>
          <p:cNvPr id="4" name="Line 157"/>
          <p:cNvSpPr>
            <a:spLocks noChangeShapeType="1"/>
          </p:cNvSpPr>
          <p:nvPr/>
        </p:nvSpPr>
        <p:spPr bwMode="auto">
          <a:xfrm flipV="1">
            <a:off x="6604732" y="3540468"/>
            <a:ext cx="0" cy="6858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sk-SK"/>
          </a:p>
        </p:txBody>
      </p:sp>
      <p:sp>
        <p:nvSpPr>
          <p:cNvPr id="5" name="Text Box 159"/>
          <p:cNvSpPr txBox="1">
            <a:spLocks noChangeArrowheads="1"/>
          </p:cNvSpPr>
          <p:nvPr/>
        </p:nvSpPr>
        <p:spPr bwMode="auto">
          <a:xfrm>
            <a:off x="6841976" y="3664743"/>
            <a:ext cx="9144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k-SK" dirty="0"/>
              <a:t>26%</a:t>
            </a:r>
            <a:endParaRPr lang="en-GB" dirty="0"/>
          </a:p>
        </p:txBody>
      </p:sp>
      <p:sp>
        <p:nvSpPr>
          <p:cNvPr id="6" name="Text Box 165"/>
          <p:cNvSpPr txBox="1">
            <a:spLocks noChangeArrowheads="1"/>
          </p:cNvSpPr>
          <p:nvPr/>
        </p:nvSpPr>
        <p:spPr bwMode="auto">
          <a:xfrm>
            <a:off x="6156176" y="4509120"/>
            <a:ext cx="13716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k-SK" dirty="0"/>
              <a:t>p=0,012</a:t>
            </a:r>
            <a:r>
              <a:rPr lang="en-US" dirty="0">
                <a:cs typeface="Arial" charset="0"/>
              </a:rPr>
              <a:t>*</a:t>
            </a:r>
          </a:p>
        </p:txBody>
      </p:sp>
      <p:sp>
        <p:nvSpPr>
          <p:cNvPr id="7" name="Line 167"/>
          <p:cNvSpPr>
            <a:spLocks noChangeShapeType="1"/>
          </p:cNvSpPr>
          <p:nvPr/>
        </p:nvSpPr>
        <p:spPr bwMode="auto">
          <a:xfrm>
            <a:off x="990600" y="1676400"/>
            <a:ext cx="7162800" cy="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sk-SK"/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366" y="2248694"/>
            <a:ext cx="4438650" cy="319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accent1">
                      <a:gamma/>
                      <a:shade val="60000"/>
                      <a:invGamma/>
                    </a:schemeClr>
                  </a:outerShdw>
                </a:effectLst>
              </a14:hiddenEffects>
            </a:ext>
          </a:extLst>
        </p:spPr>
      </p:pic>
      <p:sp>
        <p:nvSpPr>
          <p:cNvPr id="9" name="BlokTextu 8"/>
          <p:cNvSpPr txBox="1"/>
          <p:nvPr/>
        </p:nvSpPr>
        <p:spPr>
          <a:xfrm>
            <a:off x="5117126" y="5733256"/>
            <a:ext cx="3754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i="1" dirty="0" err="1" smtClean="0"/>
              <a:t>Dubinský</a:t>
            </a:r>
            <a:r>
              <a:rPr lang="sk-SK" i="1" dirty="0" smtClean="0"/>
              <a:t> </a:t>
            </a:r>
            <a:r>
              <a:rPr lang="sk-SK" i="1" dirty="0" err="1" smtClean="0"/>
              <a:t>et</a:t>
            </a:r>
            <a:r>
              <a:rPr lang="sk-SK" i="1" dirty="0" smtClean="0"/>
              <a:t> al. HUSRO, 2011</a:t>
            </a:r>
            <a:endParaRPr lang="sk-SK" dirty="0"/>
          </a:p>
        </p:txBody>
      </p:sp>
      <p:sp>
        <p:nvSpPr>
          <p:cNvPr id="10" name="BlokTextu 9"/>
          <p:cNvSpPr txBox="1"/>
          <p:nvPr/>
        </p:nvSpPr>
        <p:spPr>
          <a:xfrm>
            <a:off x="539552" y="5733256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i="1" dirty="0" err="1">
                <a:cs typeface="Arial" charset="0"/>
              </a:rPr>
              <a:t>Peters</a:t>
            </a:r>
            <a:r>
              <a:rPr lang="sk-SK" i="1" dirty="0">
                <a:cs typeface="Arial" charset="0"/>
              </a:rPr>
              <a:t> </a:t>
            </a:r>
            <a:r>
              <a:rPr lang="sk-SK" i="1" dirty="0" err="1">
                <a:cs typeface="Arial" charset="0"/>
              </a:rPr>
              <a:t>et</a:t>
            </a:r>
            <a:r>
              <a:rPr lang="sk-SK" i="1" dirty="0">
                <a:cs typeface="Arial" charset="0"/>
              </a:rPr>
              <a:t> al. JCO 28: 2996-3001, </a:t>
            </a:r>
            <a:r>
              <a:rPr lang="sk-SK" i="1" dirty="0" smtClean="0">
                <a:cs typeface="Arial" charset="0"/>
              </a:rPr>
              <a:t>2010</a:t>
            </a:r>
            <a:endParaRPr lang="en-GB" i="1" dirty="0">
              <a:cs typeface="Arial" charset="0"/>
            </a:endParaRPr>
          </a:p>
        </p:txBody>
      </p:sp>
      <p:cxnSp>
        <p:nvCxnSpPr>
          <p:cNvPr id="11" name="Rovná spojnica 10"/>
          <p:cNvCxnSpPr/>
          <p:nvPr/>
        </p:nvCxnSpPr>
        <p:spPr>
          <a:xfrm flipV="1">
            <a:off x="7164288" y="3068960"/>
            <a:ext cx="0" cy="4362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BlokTextu 11"/>
          <p:cNvSpPr txBox="1"/>
          <p:nvPr/>
        </p:nvSpPr>
        <p:spPr>
          <a:xfrm>
            <a:off x="3468799" y="3116164"/>
            <a:ext cx="10542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 smtClean="0"/>
              <a:t>24%</a:t>
            </a:r>
            <a:endParaRPr lang="sk-SK" dirty="0"/>
          </a:p>
        </p:txBody>
      </p:sp>
      <p:sp>
        <p:nvSpPr>
          <p:cNvPr id="13" name="Line 157"/>
          <p:cNvSpPr>
            <a:spLocks noChangeShapeType="1"/>
          </p:cNvSpPr>
          <p:nvPr/>
        </p:nvSpPr>
        <p:spPr bwMode="auto">
          <a:xfrm flipV="1">
            <a:off x="3347864" y="3037047"/>
            <a:ext cx="0" cy="527566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957131120"/>
      </p:ext>
    </p:extLst>
  </p:cSld>
  <p:clrMapOvr>
    <a:masterClrMapping/>
  </p:clrMapOvr>
</p:sld>
</file>

<file path=ppt/theme/theme1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337</TotalTime>
  <Words>582</Words>
  <Application>Microsoft Office PowerPoint</Application>
  <PresentationFormat>Prezentácia na obrazovke (4:3)</PresentationFormat>
  <Paragraphs>339</Paragraphs>
  <Slides>26</Slides>
  <Notes>5</Notes>
  <HiddenSlides>0</HiddenSlides>
  <MMClips>0</MMClips>
  <ScaleCrop>false</ScaleCrop>
  <HeadingPairs>
    <vt:vector size="6" baseType="variant">
      <vt:variant>
        <vt:lpstr>Použité písma</vt:lpstr>
      </vt:variant>
      <vt:variant>
        <vt:i4>4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26</vt:i4>
      </vt:variant>
    </vt:vector>
  </HeadingPairs>
  <TitlesOfParts>
    <vt:vector size="31" baseType="lpstr">
      <vt:lpstr>Arial</vt:lpstr>
      <vt:lpstr>Calibri</vt:lpstr>
      <vt:lpstr>Symbol</vt:lpstr>
      <vt:lpstr>Times New Roman</vt:lpstr>
      <vt:lpstr>Motív Office</vt:lpstr>
      <vt:lpstr>Enhancement of 3D conformal radiotherapy planning in Slovakia</vt:lpstr>
      <vt:lpstr>Charakteristika a ciele projektu Project description and aims </vt:lpstr>
      <vt:lpstr>Problémy rádioterapie na Slovensku</vt:lpstr>
      <vt:lpstr>Prezentácia programu PowerPoint</vt:lpstr>
      <vt:lpstr>Enhancement of 3D radiotherapy planning in Slovakia</vt:lpstr>
      <vt:lpstr>Prezentácia programu PowerPoint</vt:lpstr>
      <vt:lpstr>Prezentácia programu PowerPoint</vt:lpstr>
      <vt:lpstr>Prezentácia programu PowerPoint</vt:lpstr>
      <vt:lpstr>Prezentácia programu PowerPoint</vt:lpstr>
      <vt:lpstr>Dôležitosť štandardizácie</vt:lpstr>
      <vt:lpstr>Prezentácia programu PowerPoint</vt:lpstr>
      <vt:lpstr>Štruktúra projektu</vt:lpstr>
      <vt:lpstr>Prezentácia programu PowerPoint</vt:lpstr>
      <vt:lpstr>1a príprava protokolov</vt:lpstr>
      <vt:lpstr>1b infraštruktúra pre hodnotenie RT plánov</vt:lpstr>
      <vt:lpstr>Úloha IAEA</vt:lpstr>
      <vt:lpstr>Úloha iných organizácií</vt:lpstr>
      <vt:lpstr>2 hodnotenie úrovne zručnosti</vt:lpstr>
      <vt:lpstr>2 hodnotenie: Dummy case evaluation form</vt:lpstr>
      <vt:lpstr>3 zlepšenie zručností v plánovaní</vt:lpstr>
      <vt:lpstr>4 verifikácia kompetencie</vt:lpstr>
      <vt:lpstr>2 hodnotenie: Case review form</vt:lpstr>
      <vt:lpstr>Prezentácia programu PowerPoint</vt:lpstr>
      <vt:lpstr>Riziká projektu</vt:lpstr>
      <vt:lpstr>Zoznam kontaktných osôb</vt:lpstr>
      <vt:lpstr>Prezentácia programu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Charakteristika a ciele projektu (Project description and aims) </dc:title>
  <dc:creator>uzivatel</dc:creator>
  <cp:lastModifiedBy>Prezentacia</cp:lastModifiedBy>
  <cp:revision>27</cp:revision>
  <dcterms:created xsi:type="dcterms:W3CDTF">2014-05-04T17:51:23Z</dcterms:created>
  <dcterms:modified xsi:type="dcterms:W3CDTF">2014-05-17T09:22:03Z</dcterms:modified>
</cp:coreProperties>
</file>